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4"/>
  </p:notesMasterIdLst>
  <p:handoutMasterIdLst>
    <p:handoutMasterId r:id="rId35"/>
  </p:handoutMasterIdLst>
  <p:sldIdLst>
    <p:sldId id="282" r:id="rId2"/>
    <p:sldId id="323" r:id="rId3"/>
    <p:sldId id="284" r:id="rId4"/>
    <p:sldId id="288" r:id="rId5"/>
    <p:sldId id="290" r:id="rId6"/>
    <p:sldId id="325" r:id="rId7"/>
    <p:sldId id="330" r:id="rId8"/>
    <p:sldId id="332" r:id="rId9"/>
    <p:sldId id="326" r:id="rId10"/>
    <p:sldId id="327" r:id="rId11"/>
    <p:sldId id="333" r:id="rId12"/>
    <p:sldId id="337" r:id="rId13"/>
    <p:sldId id="334" r:id="rId14"/>
    <p:sldId id="296" r:id="rId15"/>
    <p:sldId id="331" r:id="rId16"/>
    <p:sldId id="320" r:id="rId17"/>
    <p:sldId id="316" r:id="rId18"/>
    <p:sldId id="302" r:id="rId19"/>
    <p:sldId id="336" r:id="rId20"/>
    <p:sldId id="338" r:id="rId21"/>
    <p:sldId id="339" r:id="rId22"/>
    <p:sldId id="340" r:id="rId23"/>
    <p:sldId id="341" r:id="rId24"/>
    <p:sldId id="343" r:id="rId25"/>
    <p:sldId id="345" r:id="rId26"/>
    <p:sldId id="346" r:id="rId27"/>
    <p:sldId id="347" r:id="rId28"/>
    <p:sldId id="348" r:id="rId29"/>
    <p:sldId id="349" r:id="rId30"/>
    <p:sldId id="351" r:id="rId31"/>
    <p:sldId id="350" r:id="rId32"/>
    <p:sldId id="344" r:id="rId3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1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lan hemajayo" initials="sh" lastIdx="1" clrIdx="0">
    <p:extLst>
      <p:ext uri="{19B8F6BF-5375-455C-9EA6-DF929625EA0E}">
        <p15:presenceInfo xmlns:p15="http://schemas.microsoft.com/office/powerpoint/2012/main" userId="399829ad04c115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E2D"/>
    <a:srgbClr val="FFFFFF"/>
    <a:srgbClr val="2F559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>
        <p:scale>
          <a:sx n="84" d="100"/>
          <a:sy n="84" d="100"/>
        </p:scale>
        <p:origin x="1548" y="-1734"/>
      </p:cViewPr>
      <p:guideLst>
        <p:guide orient="horz" pos="2901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9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43A1E-9DBB-4FB5-9A3A-E909DE96935D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680FC-241A-43F4-9D7D-63AE3ABA42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23939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F299E-926B-4D91-A081-DF5B85BEB9AA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24B61-F176-4BF7-A111-3E6C2874024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47584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5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32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21052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46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7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9144000"/>
          </a:xfrm>
          <a:custGeom>
            <a:avLst/>
            <a:gdLst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0 w 6858000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9144000">
                <a:moveTo>
                  <a:pt x="0" y="0"/>
                </a:moveTo>
                <a:lnTo>
                  <a:pt x="6858000" y="0"/>
                </a:lnTo>
                <a:lnTo>
                  <a:pt x="6858000" y="9144000"/>
                </a:lnTo>
                <a:lnTo>
                  <a:pt x="0" y="914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990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8926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24719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143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28792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86060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47167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47074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5514-3BF6-4F8D-87D4-3446507E2BB1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9851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C0C-5166-41D5-8345-FB3FCDAB7350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019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C178F-4AED-4212-9B76-6068E7D96FF5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1390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7C080A8-D9E2-4AD0-A6E3-2E324A392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363" y="3355035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00B496-0EA4-4BD0-ACFF-036A56F3D1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363" y="5307871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2052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429000" y="1167618"/>
            <a:ext cx="3429000" cy="3404382"/>
          </a:xfrm>
          <a:custGeom>
            <a:avLst/>
            <a:gdLst>
              <a:gd name="connsiteX0" fmla="*/ 0 w 3429000"/>
              <a:gd name="connsiteY0" fmla="*/ 0 h 3688080"/>
              <a:gd name="connsiteX1" fmla="*/ 3429000 w 3429000"/>
              <a:gd name="connsiteY1" fmla="*/ 0 h 3688080"/>
              <a:gd name="connsiteX2" fmla="*/ 3429000 w 3429000"/>
              <a:gd name="connsiteY2" fmla="*/ 3688080 h 3688080"/>
              <a:gd name="connsiteX3" fmla="*/ 0 w 3429000"/>
              <a:gd name="connsiteY3" fmla="*/ 3688080 h 36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688080">
                <a:moveTo>
                  <a:pt x="0" y="0"/>
                </a:moveTo>
                <a:lnTo>
                  <a:pt x="3429000" y="0"/>
                </a:lnTo>
                <a:lnTo>
                  <a:pt x="3429000" y="3688080"/>
                </a:lnTo>
                <a:lnTo>
                  <a:pt x="0" y="3688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63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967089" y="1079500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92150" y="359761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92150" y="620304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4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371850" y="0"/>
            <a:ext cx="3219450" cy="2743200"/>
          </a:xfrm>
          <a:custGeom>
            <a:avLst/>
            <a:gdLst>
              <a:gd name="connsiteX0" fmla="*/ 0 w 3219450"/>
              <a:gd name="connsiteY0" fmla="*/ 0 h 2743200"/>
              <a:gd name="connsiteX1" fmla="*/ 3219450 w 3219450"/>
              <a:gd name="connsiteY1" fmla="*/ 0 h 2743200"/>
              <a:gd name="connsiteX2" fmla="*/ 3219450 w 3219450"/>
              <a:gd name="connsiteY2" fmla="*/ 2743200 h 2743200"/>
              <a:gd name="connsiteX3" fmla="*/ 0 w 321945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9450" h="2743200">
                <a:moveTo>
                  <a:pt x="0" y="0"/>
                </a:moveTo>
                <a:lnTo>
                  <a:pt x="3219450" y="0"/>
                </a:lnTo>
                <a:lnTo>
                  <a:pt x="3219450" y="2743200"/>
                </a:lnTo>
                <a:lnTo>
                  <a:pt x="0" y="2743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933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704" r:id="rId13"/>
    <p:sldLayoutId id="2147483706" r:id="rId14"/>
    <p:sldLayoutId id="2147483708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>
            <a:spLocks/>
          </p:cNvSpPr>
          <p:nvPr/>
        </p:nvSpPr>
        <p:spPr bwMode="auto">
          <a:xfrm rot="20591679">
            <a:off x="592463" y="-831677"/>
            <a:ext cx="6085265" cy="6075355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FF0000"/>
          </a:solidFill>
          <a:ln w="28575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20591679">
            <a:off x="625180" y="-703840"/>
            <a:ext cx="5051911" cy="5108882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0070C0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-5486" y="3379"/>
            <a:ext cx="6858000" cy="4213021"/>
          </a:xfrm>
          <a:custGeom>
            <a:avLst/>
            <a:gdLst>
              <a:gd name="connsiteX0" fmla="*/ 0 w 6858000"/>
              <a:gd name="connsiteY0" fmla="*/ 0 h 4213021"/>
              <a:gd name="connsiteX1" fmla="*/ 6858000 w 6858000"/>
              <a:gd name="connsiteY1" fmla="*/ 0 h 4213021"/>
              <a:gd name="connsiteX2" fmla="*/ 6858000 w 6858000"/>
              <a:gd name="connsiteY2" fmla="*/ 2868966 h 4213021"/>
              <a:gd name="connsiteX3" fmla="*/ 6858000 w 6858000"/>
              <a:gd name="connsiteY3" fmla="*/ 2959100 h 4213021"/>
              <a:gd name="connsiteX4" fmla="*/ 6858000 w 6858000"/>
              <a:gd name="connsiteY4" fmla="*/ 3484759 h 4213021"/>
              <a:gd name="connsiteX5" fmla="*/ 6743700 w 6858000"/>
              <a:gd name="connsiteY5" fmla="*/ 3407785 h 4213021"/>
              <a:gd name="connsiteX6" fmla="*/ 6172200 w 6858000"/>
              <a:gd name="connsiteY6" fmla="*/ 3151461 h 4213021"/>
              <a:gd name="connsiteX7" fmla="*/ 5486400 w 6858000"/>
              <a:gd name="connsiteY7" fmla="*/ 3382383 h 4213021"/>
              <a:gd name="connsiteX8" fmla="*/ 4800600 w 6858000"/>
              <a:gd name="connsiteY8" fmla="*/ 3921201 h 4213021"/>
              <a:gd name="connsiteX9" fmla="*/ 4114800 w 6858000"/>
              <a:gd name="connsiteY9" fmla="*/ 4202927 h 4213021"/>
              <a:gd name="connsiteX10" fmla="*/ 3429000 w 6858000"/>
              <a:gd name="connsiteY10" fmla="*/ 3664108 h 4213021"/>
              <a:gd name="connsiteX11" fmla="*/ 2743200 w 6858000"/>
              <a:gd name="connsiteY11" fmla="*/ 3125290 h 4213021"/>
              <a:gd name="connsiteX12" fmla="*/ 2057400 w 6858000"/>
              <a:gd name="connsiteY12" fmla="*/ 3202264 h 4213021"/>
              <a:gd name="connsiteX13" fmla="*/ 1371600 w 6858000"/>
              <a:gd name="connsiteY13" fmla="*/ 3895030 h 4213021"/>
              <a:gd name="connsiteX14" fmla="*/ 685800 w 6858000"/>
              <a:gd name="connsiteY14" fmla="*/ 3921201 h 4213021"/>
              <a:gd name="connsiteX15" fmla="*/ 114300 w 6858000"/>
              <a:gd name="connsiteY15" fmla="*/ 3690279 h 4213021"/>
              <a:gd name="connsiteX16" fmla="*/ 0 w 6858000"/>
              <a:gd name="connsiteY16" fmla="*/ 3638707 h 4213021"/>
              <a:gd name="connsiteX17" fmla="*/ 0 w 6858000"/>
              <a:gd name="connsiteY17" fmla="*/ 2959100 h 4213021"/>
              <a:gd name="connsiteX18" fmla="*/ 0 w 6858000"/>
              <a:gd name="connsiteY18" fmla="*/ 2868966 h 421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858000" h="4213021">
                <a:moveTo>
                  <a:pt x="0" y="0"/>
                </a:moveTo>
                <a:lnTo>
                  <a:pt x="6858000" y="0"/>
                </a:lnTo>
                <a:lnTo>
                  <a:pt x="6858000" y="2868966"/>
                </a:lnTo>
                <a:lnTo>
                  <a:pt x="6858000" y="2959100"/>
                </a:lnTo>
                <a:lnTo>
                  <a:pt x="6858000" y="3484759"/>
                </a:lnTo>
                <a:lnTo>
                  <a:pt x="6743700" y="3407785"/>
                </a:lnTo>
                <a:cubicBezTo>
                  <a:pt x="6629400" y="3330810"/>
                  <a:pt x="6400800" y="3176862"/>
                  <a:pt x="6172200" y="3151461"/>
                </a:cubicBezTo>
                <a:cubicBezTo>
                  <a:pt x="5943600" y="3123750"/>
                  <a:pt x="5715000" y="3229590"/>
                  <a:pt x="5486400" y="3382383"/>
                </a:cubicBezTo>
                <a:cubicBezTo>
                  <a:pt x="5257800" y="3537486"/>
                  <a:pt x="5029200" y="3739543"/>
                  <a:pt x="4800600" y="3921201"/>
                </a:cubicBezTo>
                <a:cubicBezTo>
                  <a:pt x="4572000" y="4100551"/>
                  <a:pt x="4343400" y="4254499"/>
                  <a:pt x="4114800" y="4202927"/>
                </a:cubicBezTo>
                <a:cubicBezTo>
                  <a:pt x="3886200" y="4153278"/>
                  <a:pt x="3657600" y="3893491"/>
                  <a:pt x="3429000" y="3664108"/>
                </a:cubicBezTo>
                <a:cubicBezTo>
                  <a:pt x="3200400" y="3431647"/>
                  <a:pt x="2971800" y="3229590"/>
                  <a:pt x="2743200" y="3125290"/>
                </a:cubicBezTo>
                <a:cubicBezTo>
                  <a:pt x="2514600" y="3022914"/>
                  <a:pt x="2286000" y="3022914"/>
                  <a:pt x="2057400" y="3202264"/>
                </a:cubicBezTo>
                <a:cubicBezTo>
                  <a:pt x="1828800" y="3383538"/>
                  <a:pt x="1600200" y="3739543"/>
                  <a:pt x="1371600" y="3895030"/>
                </a:cubicBezTo>
                <a:cubicBezTo>
                  <a:pt x="1143000" y="4047439"/>
                  <a:pt x="914400" y="3999330"/>
                  <a:pt x="685800" y="3921201"/>
                </a:cubicBezTo>
                <a:cubicBezTo>
                  <a:pt x="457200" y="3845382"/>
                  <a:pt x="228600" y="3739543"/>
                  <a:pt x="114300" y="3690279"/>
                </a:cubicBezTo>
                <a:lnTo>
                  <a:pt x="0" y="3638707"/>
                </a:lnTo>
                <a:lnTo>
                  <a:pt x="0" y="2959100"/>
                </a:lnTo>
                <a:lnTo>
                  <a:pt x="0" y="2868966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90723" y="1107754"/>
            <a:ext cx="585275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PENDIDIKAN AGAMA BUDDHA DAN BUDI PEKERTI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47684" y="2328778"/>
            <a:ext cx="13388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spc="60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</a:t>
            </a:r>
            <a:endParaRPr lang="en-US" sz="3600" b="0" cap="none" spc="6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1495424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4453742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85775" y="40100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822325" y="4216400"/>
            <a:ext cx="63500" cy="635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381625" y="37814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509385" y="4054475"/>
            <a:ext cx="45719" cy="45719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37930" y="8450287"/>
            <a:ext cx="64606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Pendidikan, Kebudayaan,</a:t>
            </a:r>
          </a:p>
          <a:p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Riset, dan Teknologi</a:t>
            </a:r>
          </a:p>
          <a:p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US" sz="1400" b="1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10975" y="1747082"/>
            <a:ext cx="6863487" cy="10464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cs typeface="Arial" panose="020B0604020202020204" pitchFamily="34" charset="0"/>
              </a:rPr>
              <a:t>Teman Baik</a:t>
            </a:r>
          </a:p>
          <a:p>
            <a:pPr algn="ctr"/>
            <a:r>
              <a:rPr lang="en-US" sz="1400" b="1" dirty="0" smtClean="0">
                <a:ln w="0"/>
                <a:solidFill>
                  <a:srgbClr val="FF0000"/>
                </a:solidFill>
                <a:latin typeface="Arial MT"/>
                <a:cs typeface="Arial" panose="020B0604020202020204" pitchFamily="34" charset="0"/>
              </a:rPr>
              <a:t>(Elemen Etika)</a:t>
            </a:r>
          </a:p>
          <a:p>
            <a:pPr algn="ctr"/>
            <a:endParaRPr lang="en-US" sz="2400" b="1" cap="none" spc="0" dirty="0">
              <a:ln w="0"/>
              <a:solidFill>
                <a:schemeClr val="accent2">
                  <a:lumMod val="50000"/>
                </a:schemeClr>
              </a:solidFill>
              <a:latin typeface="Arial MT"/>
              <a:cs typeface="Arial" panose="020B0604020202020204" pitchFamily="34" charset="0"/>
            </a:endParaRPr>
          </a:p>
        </p:txBody>
      </p:sp>
      <p:pic>
        <p:nvPicPr>
          <p:cNvPr id="2056" name="Picture 8" descr="https://st2.depositphotos.com/1583745/5240/v/450/depositphotos_52402729-stock-illustration-tibetan-buddhi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4" y="2568021"/>
            <a:ext cx="6863487" cy="49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5019261" y="242747"/>
            <a:ext cx="1815410" cy="461877"/>
            <a:chOff x="5216591" y="335851"/>
            <a:chExt cx="1630543" cy="370206"/>
          </a:xfrm>
          <a:solidFill>
            <a:srgbClr val="00B0F0"/>
          </a:solidFill>
        </p:grpSpPr>
        <p:sp>
          <p:nvSpPr>
            <p:cNvPr id="44" name="Flowchart: Delay 43"/>
            <p:cNvSpPr/>
            <p:nvPr/>
          </p:nvSpPr>
          <p:spPr>
            <a:xfrm rot="10800000">
              <a:off x="5216591" y="335851"/>
              <a:ext cx="1630543" cy="370206"/>
            </a:xfrm>
            <a:prstGeom prst="flowChartDelay">
              <a:avLst/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485807" y="413871"/>
              <a:ext cx="1361327" cy="240998"/>
            </a:xfrm>
            <a:prstGeom prst="rect">
              <a:avLst/>
            </a:prstGeom>
            <a:grpFill/>
          </p:spPr>
          <p:txBody>
            <a:bodyPr wrap="squar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BUD.A.SUL.1.7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https://1.bp.blogspot.com/-P6AfzqubfWQ/W5jG0WJjdBI/AAAAAAAADt4/x5EqCu6REhkUhoqwmjOm2c_XvByes5cqgCEwYBhgL/s1600/Logo%2BKemendiknas%2B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30" y="193627"/>
            <a:ext cx="678390" cy="67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067" y="7552673"/>
            <a:ext cx="1740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FASE A KELAS 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95730" y="7562187"/>
            <a:ext cx="1202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SULAN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16940" y="438279"/>
            <a:ext cx="2207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Modul</a:t>
            </a:r>
            <a:r>
              <a:rPr lang="en-US" sz="28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Ajar</a:t>
            </a:r>
            <a:endParaRPr lang="en-US" sz="2800" b="1" dirty="0">
              <a:solidFill>
                <a:schemeClr val="bg1"/>
              </a:solidFill>
              <a:latin typeface="Arial MT"/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-2865" y="7625423"/>
            <a:ext cx="6863730" cy="1517725"/>
            <a:chOff x="-5486" y="7548131"/>
            <a:chExt cx="6863730" cy="1517725"/>
          </a:xfrm>
        </p:grpSpPr>
        <p:grpSp>
          <p:nvGrpSpPr>
            <p:cNvPr id="27" name="Group 26"/>
            <p:cNvGrpSpPr/>
            <p:nvPr/>
          </p:nvGrpSpPr>
          <p:grpSpPr>
            <a:xfrm>
              <a:off x="244" y="7548131"/>
              <a:ext cx="6858000" cy="523220"/>
              <a:chOff x="244" y="7548131"/>
              <a:chExt cx="6858000" cy="523220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44" y="7548131"/>
                <a:ext cx="6858000" cy="52322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 spc="300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algn="ctr"/>
                <a:endParaRPr lang="en-US" sz="1400" b="1" spc="300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2"/>
              <p:cNvSpPr txBox="1"/>
              <p:nvPr/>
            </p:nvSpPr>
            <p:spPr>
              <a:xfrm>
                <a:off x="147067" y="7619348"/>
                <a:ext cx="17405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 smtClean="0">
                    <a:solidFill>
                      <a:schemeClr val="bg1"/>
                    </a:solidFill>
                  </a:rPr>
                  <a:t>FASE A KELAS I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50"/>
              <p:cNvSpPr txBox="1"/>
              <p:nvPr/>
            </p:nvSpPr>
            <p:spPr>
              <a:xfrm>
                <a:off x="5595730" y="7609812"/>
                <a:ext cx="12028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 smtClean="0">
                    <a:solidFill>
                      <a:schemeClr val="bg1"/>
                    </a:solidFill>
                  </a:rPr>
                  <a:t>SULAN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-5486" y="8057296"/>
              <a:ext cx="6863486" cy="1008560"/>
              <a:chOff x="73674" y="7638658"/>
              <a:chExt cx="6535327" cy="100856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34" name="Rectangle 33"/>
              <p:cNvSpPr/>
              <p:nvPr/>
            </p:nvSpPr>
            <p:spPr>
              <a:xfrm>
                <a:off x="1514965" y="7638658"/>
                <a:ext cx="5094036" cy="1008560"/>
              </a:xfrm>
              <a:prstGeom prst="rect">
                <a:avLst/>
              </a:prstGeom>
              <a:grpFill/>
            </p:spPr>
            <p:txBody>
              <a:bodyPr wrap="square" lIns="84406" tIns="42203" rIns="84406" bIns="42203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 dirty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Kementerian </a:t>
                </a:r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Pendidikan, Kebudayaan, Riset, dan Teknologi</a:t>
                </a:r>
                <a:endPara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Badan Penelitian dan Pengembangan dan Perbukuan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Pusat Asesmen dan Pembelajaran  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2021</a:t>
                </a:r>
                <a:endParaRPr lang="en-US" sz="1500" dirty="0">
                  <a:ln w="0"/>
                  <a:solidFill>
                    <a:schemeClr val="bg1"/>
                  </a:solidFill>
                  <a:latin typeface="Segoe UI" panose="020B0502040204020203" pitchFamily="34" charset="0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7" name="Picture 36" descr="http://3.bp.blogspot.com/-2mRi5l6ECmY/VvtG90ryp3I/AAAAAAAAD1s/b7gZEquhhe4wXqFkxYls0zGkgSAnFB5ng/s1600/Tut%2BWuri%2BHandayani%2Bvector%2Blogo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74" y="7638658"/>
                <a:ext cx="1441291" cy="1008560"/>
              </a:xfrm>
              <a:prstGeom prst="rect">
                <a:avLst/>
              </a:prstGeom>
              <a:grpFill/>
              <a:extLst/>
            </p:spPr>
          </p:pic>
        </p:grpSp>
      </p:grpSp>
    </p:spTree>
    <p:extLst>
      <p:ext uri="{BB962C8B-B14F-4D97-AF65-F5344CB8AC3E}">
        <p14:creationId xmlns:p14="http://schemas.microsoft.com/office/powerpoint/2010/main" val="41067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/>
          <p:cNvSpPr/>
          <p:nvPr/>
        </p:nvSpPr>
        <p:spPr>
          <a:xfrm>
            <a:off x="268212" y="1373556"/>
            <a:ext cx="5982854" cy="7352515"/>
          </a:xfrm>
          <a:custGeom>
            <a:avLst/>
            <a:gdLst>
              <a:gd name="connsiteX0" fmla="*/ 1301931 w 4088674"/>
              <a:gd name="connsiteY0" fmla="*/ 0 h 5573486"/>
              <a:gd name="connsiteX1" fmla="*/ 4088674 w 4088674"/>
              <a:gd name="connsiteY1" fmla="*/ 2786743 h 5573486"/>
              <a:gd name="connsiteX2" fmla="*/ 1301931 w 4088674"/>
              <a:gd name="connsiteY2" fmla="*/ 5573486 h 5573486"/>
              <a:gd name="connsiteX3" fmla="*/ 217205 w 4088674"/>
              <a:gd name="connsiteY3" fmla="*/ 5354490 h 5573486"/>
              <a:gd name="connsiteX4" fmla="*/ 0 w 4088674"/>
              <a:gd name="connsiteY4" fmla="*/ 5249857 h 5573486"/>
              <a:gd name="connsiteX5" fmla="*/ 0 w 4088674"/>
              <a:gd name="connsiteY5" fmla="*/ 323629 h 5573486"/>
              <a:gd name="connsiteX6" fmla="*/ 217205 w 4088674"/>
              <a:gd name="connsiteY6" fmla="*/ 218996 h 5573486"/>
              <a:gd name="connsiteX7" fmla="*/ 1301931 w 4088674"/>
              <a:gd name="connsiteY7" fmla="*/ 0 h 557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674" h="5573486">
                <a:moveTo>
                  <a:pt x="1301931" y="0"/>
                </a:moveTo>
                <a:cubicBezTo>
                  <a:pt x="2841007" y="0"/>
                  <a:pt x="4088674" y="1247667"/>
                  <a:pt x="4088674" y="2786743"/>
                </a:cubicBezTo>
                <a:cubicBezTo>
                  <a:pt x="4088674" y="4325819"/>
                  <a:pt x="2841007" y="5573486"/>
                  <a:pt x="1301931" y="5573486"/>
                </a:cubicBezTo>
                <a:cubicBezTo>
                  <a:pt x="917162" y="5573486"/>
                  <a:pt x="550606" y="5495507"/>
                  <a:pt x="217205" y="5354490"/>
                </a:cubicBezTo>
                <a:lnTo>
                  <a:pt x="0" y="5249857"/>
                </a:lnTo>
                <a:lnTo>
                  <a:pt x="0" y="323629"/>
                </a:lnTo>
                <a:lnTo>
                  <a:pt x="217205" y="218996"/>
                </a:lnTo>
                <a:cubicBezTo>
                  <a:pt x="550606" y="77979"/>
                  <a:pt x="917162" y="0"/>
                  <a:pt x="1301931" y="0"/>
                </a:cubicBezTo>
                <a:close/>
              </a:path>
            </a:pathLst>
          </a:custGeom>
          <a:solidFill>
            <a:srgbClr val="00206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 dirty="0"/>
          </a:p>
        </p:txBody>
      </p:sp>
      <p:sp>
        <p:nvSpPr>
          <p:cNvPr id="2" name="Oval 1"/>
          <p:cNvSpPr/>
          <p:nvPr/>
        </p:nvSpPr>
        <p:spPr>
          <a:xfrm>
            <a:off x="-3357976" y="1350441"/>
            <a:ext cx="134443" cy="5708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3" name="Rectangle 22"/>
          <p:cNvSpPr/>
          <p:nvPr/>
        </p:nvSpPr>
        <p:spPr>
          <a:xfrm>
            <a:off x="2056346" y="6477320"/>
            <a:ext cx="11050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Kata </a:t>
            </a:r>
            <a:r>
              <a:rPr lang="en-US" sz="14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Kunci</a:t>
            </a:r>
            <a:endParaRPr lang="en-US" sz="1400" dirty="0">
              <a:ln w="0"/>
              <a:solidFill>
                <a:schemeClr val="accent2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06036" y="4682468"/>
            <a:ext cx="1957296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1400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endParaRPr lang="en-US" sz="1400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32570" y="7558818"/>
            <a:ext cx="2493211" cy="284067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Kompetensi</a:t>
            </a:r>
            <a:r>
              <a:rPr lang="en-US" sz="1292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Diharapkan</a:t>
            </a:r>
            <a:endParaRPr lang="en-US" sz="129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96983" y="4955117"/>
            <a:ext cx="42609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000" dirty="0">
                <a:latin typeface="+mj-lt"/>
              </a:rPr>
              <a:t>Peserta didik dapat mendeskripsikan dengan kata-kata sendiri peran nilai-nilai kediaman luhur dalam pergaulannya dengan teman </a:t>
            </a:r>
            <a:r>
              <a:rPr lang="en-US" sz="1000" dirty="0" smtClean="0">
                <a:latin typeface="+mj-lt"/>
              </a:rPr>
              <a:t>sebaya.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000" dirty="0">
                <a:latin typeface="+mj-lt"/>
              </a:rPr>
              <a:t>Peserta didik dapat memberikan contoh masalah </a:t>
            </a:r>
            <a:r>
              <a:rPr lang="en-US" sz="1000" dirty="0" smtClean="0">
                <a:latin typeface="+mj-lt"/>
              </a:rPr>
              <a:t>dalam teman </a:t>
            </a:r>
            <a:r>
              <a:rPr lang="en-US" sz="1000" dirty="0">
                <a:latin typeface="+mj-lt"/>
              </a:rPr>
              <a:t>sebaya </a:t>
            </a:r>
            <a:r>
              <a:rPr lang="en-US" sz="1000" dirty="0" smtClean="0">
                <a:latin typeface="+mj-lt"/>
              </a:rPr>
              <a:t>sesuai </a:t>
            </a:r>
            <a:r>
              <a:rPr lang="en-US" sz="1000" dirty="0">
                <a:latin typeface="+mj-lt"/>
              </a:rPr>
              <a:t>dengan nilai-nilai kediaman </a:t>
            </a:r>
            <a:r>
              <a:rPr lang="en-US" sz="1000" dirty="0" smtClean="0">
                <a:latin typeface="+mj-lt"/>
              </a:rPr>
              <a:t>luhur.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000" dirty="0">
                <a:latin typeface="+mj-lt"/>
              </a:rPr>
              <a:t>Peserta didik dapat menjelaskan </a:t>
            </a:r>
            <a:r>
              <a:rPr lang="en-US" sz="1000" dirty="0" smtClean="0">
                <a:latin typeface="+mj-lt"/>
              </a:rPr>
              <a:t>bahwa dirinya </a:t>
            </a:r>
            <a:r>
              <a:rPr lang="en-US" sz="1000" dirty="0">
                <a:latin typeface="+mj-lt"/>
              </a:rPr>
              <a:t>manusia sosial </a:t>
            </a:r>
            <a:r>
              <a:rPr lang="en-US" sz="1000" dirty="0" smtClean="0">
                <a:latin typeface="+mj-lt"/>
              </a:rPr>
              <a:t>yang membutuhkan teman </a:t>
            </a:r>
            <a:r>
              <a:rPr lang="en-US" sz="1000" dirty="0">
                <a:latin typeface="+mj-lt"/>
              </a:rPr>
              <a:t>di lingkungan rumah, sekolah, dan rumah </a:t>
            </a:r>
            <a:r>
              <a:rPr lang="en-US" sz="1000" dirty="0" smtClean="0">
                <a:latin typeface="+mj-lt"/>
              </a:rPr>
              <a:t>ibadah sesuai nilai-nilai kediaman luhur.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000" dirty="0">
                <a:latin typeface="+mj-lt"/>
              </a:rPr>
              <a:t>Peserta didik dapat </a:t>
            </a:r>
            <a:r>
              <a:rPr lang="en-US" sz="1000" dirty="0" smtClean="0">
                <a:latin typeface="+mj-lt"/>
              </a:rPr>
              <a:t>menunjukkan </a:t>
            </a:r>
            <a:r>
              <a:rPr lang="en-US" sz="1000" dirty="0">
                <a:latin typeface="+mj-lt"/>
              </a:rPr>
              <a:t>sikap dalam berinteraksi dengan sesama di </a:t>
            </a:r>
            <a:r>
              <a:rPr lang="en-US" sz="1000" dirty="0" smtClean="0">
                <a:latin typeface="+mj-lt"/>
              </a:rPr>
              <a:t>rumah</a:t>
            </a:r>
            <a:r>
              <a:rPr lang="en-US" sz="1000" dirty="0">
                <a:latin typeface="+mj-lt"/>
              </a:rPr>
              <a:t>, sekolah, dan rumah ibadah </a:t>
            </a:r>
            <a:r>
              <a:rPr lang="en-US" sz="1000" dirty="0" smtClean="0">
                <a:latin typeface="+mj-lt"/>
              </a:rPr>
              <a:t>sesuai </a:t>
            </a:r>
            <a:r>
              <a:rPr lang="en-US" sz="1000" dirty="0">
                <a:latin typeface="+mj-lt"/>
              </a:rPr>
              <a:t>nilai-nilai kediaman </a:t>
            </a:r>
            <a:r>
              <a:rPr lang="en-US" sz="1000" dirty="0" smtClean="0">
                <a:latin typeface="+mj-lt"/>
              </a:rPr>
              <a:t>luhur.</a:t>
            </a:r>
          </a:p>
        </p:txBody>
      </p:sp>
      <p:pic>
        <p:nvPicPr>
          <p:cNvPr id="4102" name="Picture 6" descr="Hasil gambar untuk facebook messenger icon 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0" y="7671046"/>
            <a:ext cx="599745" cy="59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2114735" y="6770850"/>
            <a:ext cx="4158627" cy="433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latin typeface="Open Sans"/>
              </a:rPr>
              <a:t>Mengapa perlu melilih teman yang baik?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latin typeface="Open Sans"/>
              </a:rPr>
              <a:t>Di manakah teman baik ditemukan?</a:t>
            </a:r>
            <a:endParaRPr lang="en-US" sz="1108" dirty="0">
              <a:latin typeface="Open San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32571" y="7775311"/>
            <a:ext cx="4260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Arial MT"/>
              </a:rPr>
              <a:t>Menentukan teman yang baik.</a:t>
            </a:r>
            <a:endParaRPr lang="fi-FI" sz="1200" b="0" i="0" u="none" strike="noStrike" dirty="0" smtClean="0">
              <a:effectLst/>
              <a:latin typeface="Arial M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Arial MT"/>
              </a:rPr>
              <a:t>Menyayangi semua teman.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Arial MT"/>
              </a:rPr>
              <a:t>Mengakui kesalahan dan memaafkan teman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</a:rPr>
              <a:t>Berteman dengan bijaksana</a:t>
            </a:r>
            <a:endParaRPr lang="id-ID" sz="1200" dirty="0">
              <a:latin typeface="Arial M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582" y="468246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705184" y="7158007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68212" y="7533686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38011" y="2477078"/>
            <a:ext cx="1127454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ln w="0"/>
                <a:solidFill>
                  <a:schemeClr val="accent4">
                    <a:lumMod val="75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Domain CP</a:t>
            </a:r>
            <a:endParaRPr lang="en-US" sz="1400" dirty="0">
              <a:ln w="0"/>
              <a:solidFill>
                <a:schemeClr val="accent4">
                  <a:lumMod val="75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46814B1-3718-42B4-95F7-C5637FC5C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4753810"/>
            <a:ext cx="1059149" cy="105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E6D7F1D-752F-499A-BFCF-D0BF70291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16" y="6540239"/>
            <a:ext cx="1313995" cy="87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71CC48E-ECEC-4D81-83A9-5C7F4B801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16" y="7651137"/>
            <a:ext cx="1235443" cy="8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099781" y="1603186"/>
            <a:ext cx="12653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n-US" sz="1400" b="1" dirty="0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Elemen</a:t>
            </a:r>
            <a:endParaRPr lang="en-US" sz="1400" dirty="0">
              <a:ln w="0"/>
              <a:solidFill>
                <a:schemeClr val="accent5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85670" y="1887253"/>
            <a:ext cx="413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 err="1">
                <a:solidFill>
                  <a:srgbClr val="002060"/>
                </a:solidFill>
                <a:latin typeface="Arial MT"/>
              </a:rPr>
              <a:t>Fase</a:t>
            </a:r>
            <a:r>
              <a:rPr lang="en-US" sz="1200" b="1" dirty="0">
                <a:solidFill>
                  <a:srgbClr val="002060"/>
                </a:solidFill>
                <a:latin typeface="Arial MT"/>
              </a:rPr>
              <a:t> 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srgbClr val="002060"/>
                </a:solidFill>
                <a:latin typeface="Arial MT"/>
              </a:rPr>
              <a:t>Elemen </a:t>
            </a:r>
            <a:r>
              <a:rPr lang="en-US" sz="1200" b="1" dirty="0" smtClean="0">
                <a:solidFill>
                  <a:srgbClr val="002060"/>
                </a:solidFill>
                <a:latin typeface="Arial MT"/>
              </a:rPr>
              <a:t>Etika</a:t>
            </a:r>
            <a:endParaRPr lang="id-ID" sz="1200" b="1" dirty="0">
              <a:solidFill>
                <a:srgbClr val="002060"/>
              </a:solidFill>
              <a:latin typeface="Arial MT"/>
            </a:endParaRPr>
          </a:p>
        </p:txBody>
      </p:sp>
      <p:pic>
        <p:nvPicPr>
          <p:cNvPr id="38" name="Picture 8">
            <a:extLst>
              <a:ext uri="{FF2B5EF4-FFF2-40B4-BE49-F238E27FC236}">
                <a16:creationId xmlns:a16="http://schemas.microsoft.com/office/drawing/2014/main" id="{E292E2AE-2B2E-4239-95EC-131E0ED60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1563652"/>
            <a:ext cx="783288" cy="78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https://static.dokumen.tech/img/1200x630/reader019/reader/2020050202/5cfd479488c993fe058d6aa7/r-1.jpg?t=161772999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0" t="10362" r="4167" b="14021"/>
          <a:stretch/>
        </p:blipFill>
        <p:spPr bwMode="auto">
          <a:xfrm>
            <a:off x="871220" y="2774254"/>
            <a:ext cx="791504" cy="1111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5" name="Group 54"/>
          <p:cNvGrpSpPr/>
          <p:nvPr/>
        </p:nvGrpSpPr>
        <p:grpSpPr>
          <a:xfrm>
            <a:off x="389897" y="343949"/>
            <a:ext cx="2495194" cy="382931"/>
            <a:chOff x="389897" y="343949"/>
            <a:chExt cx="2495194" cy="382931"/>
          </a:xfrm>
        </p:grpSpPr>
        <p:sp>
          <p:nvSpPr>
            <p:cNvPr id="59" name="Rectangle 6"/>
            <p:cNvSpPr/>
            <p:nvPr/>
          </p:nvSpPr>
          <p:spPr>
            <a:xfrm>
              <a:off x="389897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5038" y="357598"/>
              <a:ext cx="2086626" cy="369282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KELAS I </a:t>
              </a:r>
              <a:r>
                <a:rPr lang="en-US" sz="1846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FASE </a:t>
              </a:r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581366" y="361649"/>
            <a:ext cx="1630543" cy="420224"/>
            <a:chOff x="5216591" y="335851"/>
            <a:chExt cx="1630543" cy="420224"/>
          </a:xfrm>
        </p:grpSpPr>
        <p:sp>
          <p:nvSpPr>
            <p:cNvPr id="57" name="Flowchart: Delay 56"/>
            <p:cNvSpPr/>
            <p:nvPr/>
          </p:nvSpPr>
          <p:spPr>
            <a:xfrm rot="10800000">
              <a:off x="5216591" y="335851"/>
              <a:ext cx="1630543" cy="420224"/>
            </a:xfrm>
            <a:prstGeom prst="flowChartDelay">
              <a:avLst/>
            </a:prstGeom>
            <a:solidFill>
              <a:srgbClr val="C00000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373943" y="391902"/>
              <a:ext cx="1446452" cy="300674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BUD.A.SUL.1.7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304582" y="247707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oogle Shape;516;p25"/>
          <p:cNvGrpSpPr/>
          <p:nvPr/>
        </p:nvGrpSpPr>
        <p:grpSpPr>
          <a:xfrm>
            <a:off x="2961194" y="282648"/>
            <a:ext cx="1529491" cy="1077259"/>
            <a:chOff x="5927513" y="1326163"/>
            <a:chExt cx="1441575" cy="1755900"/>
          </a:xfrm>
        </p:grpSpPr>
        <p:sp>
          <p:nvSpPr>
            <p:cNvPr id="41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18;p25"/>
            <p:cNvSpPr/>
            <p:nvPr/>
          </p:nvSpPr>
          <p:spPr>
            <a:xfrm>
              <a:off x="6017161" y="1426025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20 JP</a:t>
              </a:r>
            </a:p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(20 x 35 Menit)</a:t>
              </a:r>
              <a:endParaRPr sz="1200" b="1" dirty="0">
                <a:solidFill>
                  <a:srgbClr val="FFFFFF"/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14735" y="2737380"/>
            <a:ext cx="4170680" cy="1873747"/>
            <a:chOff x="2114735" y="2737380"/>
            <a:chExt cx="4170680" cy="1873747"/>
          </a:xfrm>
        </p:grpSpPr>
        <p:pic>
          <p:nvPicPr>
            <p:cNvPr id="51" name="Picture 50"/>
            <p:cNvPicPr/>
            <p:nvPr/>
          </p:nvPicPr>
          <p:blipFill rotWithShape="1">
            <a:blip r:embed="rId9"/>
            <a:srcRect l="6992" t="23983" r="36704" b="22271"/>
            <a:stretch/>
          </p:blipFill>
          <p:spPr bwMode="auto">
            <a:xfrm>
              <a:off x="2114735" y="2737380"/>
              <a:ext cx="4170680" cy="18737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2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8517" y="3497828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499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281209" y="1129835"/>
            <a:ext cx="3092734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Profil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Pelajar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Pancasila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1209" y="1507433"/>
            <a:ext cx="34813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effectLst/>
                <a:latin typeface="Arial MT"/>
                <a:ea typeface="Arial Unicode MS"/>
              </a:rPr>
              <a:t>Beriman, Bertakwa, kepada Tuhan YME, dan Berakhlak Mulia.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effectLst/>
                <a:latin typeface="Arial MT"/>
                <a:ea typeface="Arial Unicode MS"/>
              </a:rPr>
              <a:t>Berkebinekaan Global</a:t>
            </a:r>
            <a:r>
              <a:rPr lang="en-US" sz="1400" dirty="0" smtClean="0">
                <a:latin typeface="Arial MT"/>
                <a:ea typeface="Arial Unicode MS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Bergotong Royong.</a:t>
            </a:r>
            <a:endParaRPr lang="id-ID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5851" y="2871882"/>
            <a:ext cx="2571759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Sarana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Prasarana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46718" y="3250993"/>
            <a:ext cx="3965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Laptop/Komputer.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Jaringan </a:t>
            </a:r>
            <a:r>
              <a:rPr lang="en-US" sz="1400" dirty="0" smtClean="0">
                <a:latin typeface="Arial MT"/>
                <a:cs typeface="Arial" panose="020B0604020202020204" pitchFamily="34" charset="0"/>
              </a:rPr>
              <a:t>internet.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Lingkungan belajar yang </a:t>
            </a:r>
            <a:r>
              <a:rPr lang="en-US" sz="1400" dirty="0" smtClean="0">
                <a:latin typeface="Arial MT"/>
                <a:cs typeface="Arial" panose="020B0604020202020204" pitchFamily="34" charset="0"/>
              </a:rPr>
              <a:t>dimodifikasi.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8877" y="4321727"/>
            <a:ext cx="334979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Target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Jumlah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28876" y="4733989"/>
            <a:ext cx="36155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Target: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 MT"/>
              </a:rPr>
              <a:t>Siswa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reguler</a:t>
            </a:r>
            <a:r>
              <a:rPr lang="en-US" sz="1400" dirty="0">
                <a:latin typeface="Arial MT"/>
              </a:rPr>
              <a:t>/</a:t>
            </a:r>
            <a:r>
              <a:rPr lang="en-US" sz="1400" dirty="0" err="1">
                <a:latin typeface="Arial MT"/>
              </a:rPr>
              <a:t>tipikal</a:t>
            </a:r>
            <a:r>
              <a:rPr lang="en-US" sz="1400" dirty="0">
                <a:latin typeface="Arial MT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dengan kesulitan belajar </a:t>
            </a:r>
            <a:r>
              <a:rPr lang="en-US" sz="1400" dirty="0" smtClean="0">
                <a:latin typeface="Arial MT"/>
              </a:rPr>
              <a:t>(siswa </a:t>
            </a:r>
            <a:r>
              <a:rPr lang="en-US" sz="1400" dirty="0">
                <a:latin typeface="Arial MT"/>
              </a:rPr>
              <a:t>yang </a:t>
            </a:r>
            <a:r>
              <a:rPr lang="en-US" sz="1400" dirty="0" smtClean="0">
                <a:latin typeface="Arial MT"/>
              </a:rPr>
              <a:t>ada </a:t>
            </a:r>
            <a:r>
              <a:rPr lang="en-US" sz="1400" dirty="0">
                <a:latin typeface="Arial MT"/>
              </a:rPr>
              <a:t>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yang aga 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 MT"/>
              </a:rPr>
              <a:t>Siswa </a:t>
            </a:r>
            <a:r>
              <a:rPr lang="en-US" sz="1400" dirty="0">
                <a:latin typeface="Arial MT"/>
              </a:rPr>
              <a:t>berpencapaian tinggi</a:t>
            </a:r>
          </a:p>
          <a:p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Arial MT"/>
            </a:endParaRP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Jumlah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Siswa: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Maksimum </a:t>
            </a:r>
            <a:r>
              <a:rPr lang="en-US" sz="1400" dirty="0" smtClean="0">
                <a:latin typeface="Arial MT"/>
              </a:rPr>
              <a:t>28 -32 </a:t>
            </a:r>
            <a:r>
              <a:rPr lang="en-US" sz="1400" dirty="0">
                <a:latin typeface="Arial MT"/>
              </a:rPr>
              <a:t>siswa 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39475" y="7006569"/>
            <a:ext cx="271763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Ketersediaan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242260" y="7347600"/>
            <a:ext cx="371491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pengayaan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berpencapaian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tinggi</a:t>
            </a:r>
            <a:r>
              <a:rPr lang="id-ID" sz="1400" dirty="0">
                <a:solidFill>
                  <a:srgbClr val="002060"/>
                </a:solidFill>
                <a:latin typeface="Arial MT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alternatif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penjelasan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metode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aktivitas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sulit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memahami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konsep</a:t>
            </a:r>
            <a:endParaRPr lang="id-ID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48" name="Rectangle 6"/>
          <p:cNvSpPr/>
          <p:nvPr/>
        </p:nvSpPr>
        <p:spPr>
          <a:xfrm>
            <a:off x="389897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9315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00F5A817-9705-4817-B397-E36AC502FA92}"/>
              </a:ext>
            </a:extLst>
          </p:cNvPr>
          <p:cNvPicPr/>
          <p:nvPr/>
        </p:nvPicPr>
        <p:blipFill rotWithShape="1">
          <a:blip r:embed="rId2"/>
          <a:srcRect l="25385" t="36468" r="46795" b="23875"/>
          <a:stretch/>
        </p:blipFill>
        <p:spPr bwMode="auto">
          <a:xfrm>
            <a:off x="984806" y="1323761"/>
            <a:ext cx="988516" cy="844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AD84E3A6-F68F-4E1B-886F-552352177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55" y="2956560"/>
            <a:ext cx="983276" cy="98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9D401BD-6124-4BA2-96AF-D3066A6AE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25" y="6903772"/>
            <a:ext cx="887657" cy="88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A14DD07-0EA3-42B0-B3AB-51E6760D6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76" y="4377866"/>
            <a:ext cx="1002030" cy="100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90709" y="433045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BUD.A.SUL.1.6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3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51892" y="1868553"/>
            <a:ext cx="4302091" cy="1668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Muka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Daring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Luring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Paduan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muka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PJJ (</a:t>
            </a:r>
            <a:r>
              <a:rPr lang="en-US" sz="14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) </a:t>
            </a:r>
            <a:endParaRPr lang="id-ID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504" y="4479853"/>
            <a:ext cx="4302091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Materi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Ajar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Teman Sejati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Aku sayang teman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Mengakui kesalahan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Perilaku luhur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rgbClr val="C0000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Alat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Gambar </a:t>
            </a:r>
            <a:r>
              <a:rPr lang="en-US" sz="1400" dirty="0" smtClean="0">
                <a:latin typeface="Arial MT"/>
                <a:cs typeface="Arial" panose="020B0604020202020204" pitchFamily="34" charset="0"/>
              </a:rPr>
              <a:t>Tokoh Teladan</a:t>
            </a:r>
            <a:endParaRPr lang="en-US" sz="1400" dirty="0" smtClean="0">
              <a:latin typeface="Arial MT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Alat peraga terkait 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Bahan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Buku dan materi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pendukung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2051" name="Rectangle 2050"/>
          <p:cNvSpPr/>
          <p:nvPr/>
        </p:nvSpPr>
        <p:spPr>
          <a:xfrm>
            <a:off x="750716" y="1376541"/>
            <a:ext cx="3278684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Moda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2017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BUD.A.SUL.1.7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50716" y="3996822"/>
            <a:ext cx="4518189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Ajar,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Alat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Bahan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951892" y="5887181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951892" y="672733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90428398-FDC4-4ADD-A84C-D715F4B97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6" y="1932470"/>
            <a:ext cx="1005888" cy="67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6D850EA-8C11-483D-869A-5A54AA798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 bwMode="auto">
          <a:xfrm>
            <a:off x="885683" y="4637520"/>
            <a:ext cx="903314" cy="84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04" y="2872127"/>
            <a:ext cx="221977" cy="23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4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4037" y="357598"/>
            <a:ext cx="2214032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BUD.A.SUL.1.7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4037" y="835354"/>
            <a:ext cx="4505209" cy="483031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Kegiatan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Utama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878888" y="1596577"/>
            <a:ext cx="2960358" cy="393007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Pengaturan</a:t>
            </a:r>
            <a:r>
              <a:rPr lang="en-US" sz="2000" dirty="0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000" dirty="0">
              <a:ln w="0"/>
              <a:solidFill>
                <a:srgbClr val="002060"/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52596" y="5917407"/>
            <a:ext cx="5038593" cy="2217206"/>
            <a:chOff x="952596" y="5917407"/>
            <a:chExt cx="5038593" cy="221720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50A848A-EBD2-4503-A6FB-1667547DDEC0}"/>
                </a:ext>
              </a:extLst>
            </p:cNvPr>
            <p:cNvSpPr/>
            <p:nvPr/>
          </p:nvSpPr>
          <p:spPr>
            <a:xfrm>
              <a:off x="952596" y="5917407"/>
              <a:ext cx="2664568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Disusi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Presentasi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Demonstrasi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Project</a:t>
              </a: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Eksperimen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631F156-BED4-492D-B845-853874C12FFA}"/>
                </a:ext>
              </a:extLst>
            </p:cNvPr>
            <p:cNvSpPr/>
            <p:nvPr/>
          </p:nvSpPr>
          <p:spPr>
            <a:xfrm>
              <a:off x="3507289" y="5964788"/>
              <a:ext cx="2483900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Eksplorasi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Permainan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Bercerita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Kunjungan</a:t>
              </a: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Lapangan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Simulasi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965" y="6373785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164" y="6793374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868" y="6744390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952597" y="5026932"/>
            <a:ext cx="5139359" cy="588271"/>
            <a:chOff x="952597" y="5026932"/>
            <a:chExt cx="5139359" cy="588271"/>
          </a:xfrm>
        </p:grpSpPr>
        <p:grpSp>
          <p:nvGrpSpPr>
            <p:cNvPr id="19" name="Google Shape;74;p15"/>
            <p:cNvGrpSpPr/>
            <p:nvPr/>
          </p:nvGrpSpPr>
          <p:grpSpPr>
            <a:xfrm>
              <a:off x="952597" y="5026932"/>
              <a:ext cx="2208048" cy="588271"/>
              <a:chOff x="3466375" y="934650"/>
              <a:chExt cx="3128507" cy="923575"/>
            </a:xfrm>
          </p:grpSpPr>
          <p:sp>
            <p:nvSpPr>
              <p:cNvPr id="20" name="Google Shape;76;p15"/>
              <p:cNvSpPr/>
              <p:nvPr/>
            </p:nvSpPr>
            <p:spPr>
              <a:xfrm>
                <a:off x="3466375" y="934650"/>
                <a:ext cx="566175" cy="923575"/>
              </a:xfrm>
              <a:custGeom>
                <a:avLst/>
                <a:gdLst/>
                <a:ahLst/>
                <a:cxnLst/>
                <a:rect l="l" t="t" r="r" b="b"/>
                <a:pathLst>
                  <a:path w="22647" h="36943" extrusionOk="0">
                    <a:moveTo>
                      <a:pt x="3869" y="0"/>
                    </a:moveTo>
                    <a:cubicBezTo>
                      <a:pt x="3069" y="0"/>
                      <a:pt x="2269" y="304"/>
                      <a:pt x="1655" y="911"/>
                    </a:cubicBezTo>
                    <a:lnTo>
                      <a:pt x="1" y="2566"/>
                    </a:lnTo>
                    <a:lnTo>
                      <a:pt x="13693" y="16258"/>
                    </a:lnTo>
                    <a:cubicBezTo>
                      <a:pt x="14919" y="17484"/>
                      <a:pt x="14919" y="19461"/>
                      <a:pt x="13693" y="20675"/>
                    </a:cubicBezTo>
                    <a:lnTo>
                      <a:pt x="1" y="34379"/>
                    </a:lnTo>
                    <a:lnTo>
                      <a:pt x="1655" y="36022"/>
                    </a:lnTo>
                    <a:cubicBezTo>
                      <a:pt x="2269" y="36636"/>
                      <a:pt x="3069" y="36942"/>
                      <a:pt x="3869" y="36942"/>
                    </a:cubicBezTo>
                    <a:cubicBezTo>
                      <a:pt x="4668" y="36942"/>
                      <a:pt x="5465" y="36636"/>
                      <a:pt x="6073" y="36022"/>
                    </a:cubicBezTo>
                    <a:lnTo>
                      <a:pt x="21420" y="20675"/>
                    </a:lnTo>
                    <a:cubicBezTo>
                      <a:pt x="22646" y="19461"/>
                      <a:pt x="22646" y="17484"/>
                      <a:pt x="21420" y="16258"/>
                    </a:cubicBezTo>
                    <a:lnTo>
                      <a:pt x="6073" y="911"/>
                    </a:lnTo>
                    <a:cubicBezTo>
                      <a:pt x="5465" y="304"/>
                      <a:pt x="4668" y="0"/>
                      <a:pt x="38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7;p15"/>
              <p:cNvSpPr/>
              <p:nvPr/>
            </p:nvSpPr>
            <p:spPr>
              <a:xfrm>
                <a:off x="3533650" y="1247050"/>
                <a:ext cx="171775" cy="298550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11942" extrusionOk="0">
                    <a:moveTo>
                      <a:pt x="1501" y="0"/>
                    </a:moveTo>
                    <a:cubicBezTo>
                      <a:pt x="737" y="0"/>
                      <a:pt x="0" y="597"/>
                      <a:pt x="0" y="1500"/>
                    </a:cubicBezTo>
                    <a:lnTo>
                      <a:pt x="0" y="10453"/>
                    </a:lnTo>
                    <a:cubicBezTo>
                      <a:pt x="0" y="11347"/>
                      <a:pt x="736" y="11942"/>
                      <a:pt x="1499" y="11942"/>
                    </a:cubicBezTo>
                    <a:cubicBezTo>
                      <a:pt x="1864" y="11942"/>
                      <a:pt x="2236" y="11806"/>
                      <a:pt x="2536" y="11501"/>
                    </a:cubicBezTo>
                    <a:lnTo>
                      <a:pt x="5382" y="8656"/>
                    </a:lnTo>
                    <a:cubicBezTo>
                      <a:pt x="6870" y="7179"/>
                      <a:pt x="6870" y="4774"/>
                      <a:pt x="5382" y="3286"/>
                    </a:cubicBezTo>
                    <a:lnTo>
                      <a:pt x="2536" y="440"/>
                    </a:lnTo>
                    <a:cubicBezTo>
                      <a:pt x="2236" y="136"/>
                      <a:pt x="1865" y="0"/>
                      <a:pt x="15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78;p15"/>
              <p:cNvSpPr/>
              <p:nvPr/>
            </p:nvSpPr>
            <p:spPr>
              <a:xfrm>
                <a:off x="3741832" y="1020644"/>
                <a:ext cx="2853050" cy="753400"/>
              </a:xfrm>
              <a:custGeom>
                <a:avLst/>
                <a:gdLst/>
                <a:ahLst/>
                <a:cxnLst/>
                <a:rect l="l" t="t" r="r" b="b"/>
                <a:pathLst>
                  <a:path w="114122" h="30136" extrusionOk="0">
                    <a:moveTo>
                      <a:pt x="0" y="0"/>
                    </a:moveTo>
                    <a:lnTo>
                      <a:pt x="12871" y="12859"/>
                    </a:lnTo>
                    <a:cubicBezTo>
                      <a:pt x="13478" y="13466"/>
                      <a:pt x="13788" y="14276"/>
                      <a:pt x="13788" y="15074"/>
                    </a:cubicBezTo>
                    <a:cubicBezTo>
                      <a:pt x="13788" y="15871"/>
                      <a:pt x="13478" y="16669"/>
                      <a:pt x="12871" y="17276"/>
                    </a:cubicBezTo>
                    <a:lnTo>
                      <a:pt x="12" y="30135"/>
                    </a:lnTo>
                    <a:lnTo>
                      <a:pt x="99286" y="30135"/>
                    </a:lnTo>
                    <a:lnTo>
                      <a:pt x="114122" y="15074"/>
                    </a:lnTo>
                    <a:lnTo>
                      <a:pt x="9928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 spcFirstLastPara="1" wrap="square" lIns="548625" tIns="91425" rIns="548625" bIns="91425" anchor="ctr" anchorCtr="0">
                <a:noAutofit/>
              </a:bodyPr>
              <a:lstStyle/>
              <a:p>
                <a:pPr lvl="0">
                  <a:buClr>
                    <a:schemeClr val="dk1"/>
                  </a:buClr>
                  <a:buSzPts val="1100"/>
                </a:pPr>
                <a:r>
                  <a:rPr lang="en" b="1" dirty="0" smtClean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Metode</a:t>
                </a:r>
                <a:endParaRPr b="1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3160645" y="5320995"/>
              <a:ext cx="2931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901873" y="2445220"/>
            <a:ext cx="4970623" cy="1559432"/>
            <a:chOff x="901873" y="2445220"/>
            <a:chExt cx="4970623" cy="1559432"/>
          </a:xfrm>
        </p:grpSpPr>
        <p:sp>
          <p:nvSpPr>
            <p:cNvPr id="31" name="Rectangle 30"/>
            <p:cNvSpPr/>
            <p:nvPr/>
          </p:nvSpPr>
          <p:spPr>
            <a:xfrm>
              <a:off x="993644" y="3604992"/>
              <a:ext cx="92547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Individu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95809" y="3642423"/>
              <a:ext cx="138284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Berpasangan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462337" y="3642423"/>
              <a:ext cx="1410159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Berkelompok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901873" y="2445220"/>
              <a:ext cx="4970623" cy="1316987"/>
              <a:chOff x="901873" y="2445220"/>
              <a:chExt cx="4970623" cy="1316987"/>
            </a:xfrm>
          </p:grpSpPr>
          <p:pic>
            <p:nvPicPr>
              <p:cNvPr id="36" name="image31.jpeg">
                <a:extLst>
                  <a:ext uri="{FF2B5EF4-FFF2-40B4-BE49-F238E27FC236}">
                    <a16:creationId xmlns:a16="http://schemas.microsoft.com/office/drawing/2014/main" id="{33DCA064-49F6-4435-97C1-63D91DF44F6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75405" y="2445220"/>
                <a:ext cx="1072109" cy="1072986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D65EE2F2-29B1-45E9-85E8-9BFF8D62A4AF}"/>
                  </a:ext>
                </a:extLst>
              </p:cNvPr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75" t="33580" r="46529"/>
              <a:stretch/>
            </p:blipFill>
            <p:spPr bwMode="auto">
              <a:xfrm>
                <a:off x="1178751" y="2459379"/>
                <a:ext cx="586175" cy="1035556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0" name="Picture 39"/>
              <p:cNvPicPr/>
              <p:nvPr/>
            </p:nvPicPr>
            <p:blipFill rotWithShape="1">
              <a:blip r:embed="rId5"/>
              <a:srcRect l="34393" t="37943" r="33266" b="29379"/>
              <a:stretch/>
            </p:blipFill>
            <p:spPr bwMode="auto">
              <a:xfrm>
                <a:off x="4198001" y="2491049"/>
                <a:ext cx="1674495" cy="95123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4581366" y="3372516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2021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V hal. 165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738498" y="3485208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4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01873" y="3460422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6</a:t>
                </a:r>
                <a:endParaRPr lang="en-US" sz="600" dirty="0">
                  <a:latin typeface="Arial MT"/>
                </a:endParaRPr>
              </a:p>
            </p:txBody>
          </p:sp>
        </p:grpSp>
      </p:grpSp>
      <p:pic>
        <p:nvPicPr>
          <p:cNvPr id="30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164" y="6380107"/>
            <a:ext cx="293147" cy="30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4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36" name="Group 35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40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38" name="Flowchart: Delay 37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BUD.A.SUL.1.7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35131" y="6010461"/>
            <a:ext cx="4534693" cy="1013971"/>
            <a:chOff x="289459" y="5066685"/>
            <a:chExt cx="4752283" cy="1013971"/>
          </a:xfrm>
        </p:grpSpPr>
        <p:pic>
          <p:nvPicPr>
            <p:cNvPr id="1026" name="Picture 2" descr="https://tse2.mm.bing.net/th?id=OIP.QAjYf45LwO6Xz570nAsQowHaEz&amp;pid=Api&amp;P=0&amp;w=260&amp;h=16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459" y="5066685"/>
              <a:ext cx="1340143" cy="871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oogle Shape;441;p23"/>
            <p:cNvGrpSpPr/>
            <p:nvPr/>
          </p:nvGrpSpPr>
          <p:grpSpPr>
            <a:xfrm>
              <a:off x="1715439" y="5173341"/>
              <a:ext cx="3326303" cy="907315"/>
              <a:chOff x="5663190" y="2239599"/>
              <a:chExt cx="1870200" cy="1047743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52" name="Google Shape;442;p23"/>
              <p:cNvSpPr/>
              <p:nvPr/>
            </p:nvSpPr>
            <p:spPr>
              <a:xfrm>
                <a:off x="5663190" y="2239599"/>
                <a:ext cx="1870200" cy="714150"/>
              </a:xfrm>
              <a:prstGeom prst="roundRect">
                <a:avLst>
                  <a:gd name="adj" fmla="val 675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82875" tIns="91425" rIns="18287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b="1" dirty="0" smtClean="0">
                    <a:solidFill>
                      <a:schemeClr val="accent2">
                        <a:lumMod val="50000"/>
                      </a:schemeClr>
                    </a:solidFill>
                    <a:latin typeface="Roboto"/>
                    <a:ea typeface="Roboto"/>
                    <a:cs typeface="Roboto"/>
                    <a:sym typeface="Roboto"/>
                  </a:rPr>
                  <a:t>Jenis Asesmen</a:t>
                </a:r>
                <a:endParaRPr sz="24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53" name="Google Shape;444;p23"/>
              <p:cNvSpPr/>
              <p:nvPr/>
            </p:nvSpPr>
            <p:spPr>
              <a:xfrm rot="10800000">
                <a:off x="6385470" y="2985439"/>
                <a:ext cx="260558" cy="301903"/>
              </a:xfrm>
              <a:prstGeom prst="triangle">
                <a:avLst>
                  <a:gd name="adj" fmla="val 57906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53;p17"/>
          <p:cNvGrpSpPr/>
          <p:nvPr/>
        </p:nvGrpSpPr>
        <p:grpSpPr>
          <a:xfrm>
            <a:off x="639039" y="2277179"/>
            <a:ext cx="2948378" cy="1073465"/>
            <a:chOff x="1258163" y="1712947"/>
            <a:chExt cx="2635535" cy="1073465"/>
          </a:xfrm>
        </p:grpSpPr>
        <p:sp>
          <p:nvSpPr>
            <p:cNvPr id="55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Individu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9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160;p17"/>
          <p:cNvGrpSpPr/>
          <p:nvPr/>
        </p:nvGrpSpPr>
        <p:grpSpPr>
          <a:xfrm>
            <a:off x="2253093" y="3273196"/>
            <a:ext cx="2993211" cy="1073448"/>
            <a:chOff x="2559375" y="2708964"/>
            <a:chExt cx="2627713" cy="1073448"/>
          </a:xfrm>
        </p:grpSpPr>
        <p:sp>
          <p:nvSpPr>
            <p:cNvPr id="64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2;p17"/>
            <p:cNvSpPr txBox="1"/>
            <p:nvPr/>
          </p:nvSpPr>
          <p:spPr>
            <a:xfrm>
              <a:off x="3372588" y="2939266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Kelompok (&gt; 2 orang)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163;p17"/>
            <p:cNvSpPr txBox="1"/>
            <p:nvPr/>
          </p:nvSpPr>
          <p:spPr>
            <a:xfrm>
              <a:off x="2841193" y="2992216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7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68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153;p17"/>
          <p:cNvGrpSpPr/>
          <p:nvPr/>
        </p:nvGrpSpPr>
        <p:grpSpPr>
          <a:xfrm>
            <a:off x="639038" y="4285651"/>
            <a:ext cx="2948378" cy="1073465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71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Keduanya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84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85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" name="Google Shape;516;p25"/>
          <p:cNvGrpSpPr/>
          <p:nvPr/>
        </p:nvGrpSpPr>
        <p:grpSpPr>
          <a:xfrm>
            <a:off x="2989439" y="673548"/>
            <a:ext cx="2109467" cy="1886140"/>
            <a:chOff x="5927513" y="1326163"/>
            <a:chExt cx="1441575" cy="1755900"/>
          </a:xfrm>
        </p:grpSpPr>
        <p:sp>
          <p:nvSpPr>
            <p:cNvPr id="88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18;p25"/>
            <p:cNvSpPr/>
            <p:nvPr/>
          </p:nvSpPr>
          <p:spPr>
            <a:xfrm>
              <a:off x="6019842" y="1427008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endParaRPr sz="2400" b="1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2" name="Google Shape;386;p22"/>
          <p:cNvGrpSpPr/>
          <p:nvPr/>
        </p:nvGrpSpPr>
        <p:grpSpPr>
          <a:xfrm>
            <a:off x="791337" y="7358121"/>
            <a:ext cx="4306126" cy="683721"/>
            <a:chOff x="4086475" y="1059513"/>
            <a:chExt cx="4306126" cy="683721"/>
          </a:xfrm>
        </p:grpSpPr>
        <p:sp>
          <p:nvSpPr>
            <p:cNvPr id="93" name="Google Shape;387;p22"/>
            <p:cNvSpPr/>
            <p:nvPr/>
          </p:nvSpPr>
          <p:spPr>
            <a:xfrm>
              <a:off x="4758125" y="1392288"/>
              <a:ext cx="237275" cy="14600"/>
            </a:xfrm>
            <a:custGeom>
              <a:avLst/>
              <a:gdLst/>
              <a:ahLst/>
              <a:cxnLst/>
              <a:rect l="l" t="t" r="r" b="b"/>
              <a:pathLst>
                <a:path w="9491" h="584" extrusionOk="0">
                  <a:moveTo>
                    <a:pt x="1" y="0"/>
                  </a:moveTo>
                  <a:lnTo>
                    <a:pt x="1" y="584"/>
                  </a:lnTo>
                  <a:lnTo>
                    <a:pt x="9490" y="584"/>
                  </a:lnTo>
                  <a:lnTo>
                    <a:pt x="9490" y="0"/>
                  </a:lnTo>
                  <a:close/>
                </a:path>
              </a:pathLst>
            </a:custGeom>
            <a:solidFill>
              <a:srgbClr val="FCDF2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88;p22"/>
            <p:cNvSpPr/>
            <p:nvPr/>
          </p:nvSpPr>
          <p:spPr>
            <a:xfrm>
              <a:off x="4757825" y="1361013"/>
              <a:ext cx="310800" cy="80400"/>
            </a:xfrm>
            <a:custGeom>
              <a:avLst/>
              <a:gdLst/>
              <a:ahLst/>
              <a:cxnLst/>
              <a:rect l="l" t="t" r="r" b="b"/>
              <a:pathLst>
                <a:path w="12432" h="3216" extrusionOk="0">
                  <a:moveTo>
                    <a:pt x="10824" y="596"/>
                  </a:moveTo>
                  <a:cubicBezTo>
                    <a:pt x="11383" y="596"/>
                    <a:pt x="11848" y="1049"/>
                    <a:pt x="11848" y="1620"/>
                  </a:cubicBezTo>
                  <a:cubicBezTo>
                    <a:pt x="11848" y="2180"/>
                    <a:pt x="11383" y="2632"/>
                    <a:pt x="10824" y="2632"/>
                  </a:cubicBezTo>
                  <a:cubicBezTo>
                    <a:pt x="10252" y="2632"/>
                    <a:pt x="9800" y="2180"/>
                    <a:pt x="9800" y="1620"/>
                  </a:cubicBezTo>
                  <a:cubicBezTo>
                    <a:pt x="9800" y="1049"/>
                    <a:pt x="10252" y="596"/>
                    <a:pt x="10824" y="596"/>
                  </a:cubicBezTo>
                  <a:close/>
                  <a:moveTo>
                    <a:pt x="10824" y="1"/>
                  </a:moveTo>
                  <a:cubicBezTo>
                    <a:pt x="10145" y="1"/>
                    <a:pt x="9562" y="406"/>
                    <a:pt x="9335" y="1001"/>
                  </a:cubicBezTo>
                  <a:lnTo>
                    <a:pt x="1" y="1001"/>
                  </a:lnTo>
                  <a:lnTo>
                    <a:pt x="1" y="2037"/>
                  </a:lnTo>
                  <a:lnTo>
                    <a:pt x="9276" y="2037"/>
                  </a:lnTo>
                  <a:cubicBezTo>
                    <a:pt x="9478" y="2787"/>
                    <a:pt x="10086" y="3216"/>
                    <a:pt x="10824" y="3216"/>
                  </a:cubicBezTo>
                  <a:cubicBezTo>
                    <a:pt x="11705" y="3216"/>
                    <a:pt x="12431" y="2489"/>
                    <a:pt x="12431" y="1608"/>
                  </a:cubicBezTo>
                  <a:cubicBezTo>
                    <a:pt x="12431" y="715"/>
                    <a:pt x="11705" y="1"/>
                    <a:pt x="1082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89;p22"/>
            <p:cNvSpPr/>
            <p:nvPr/>
          </p:nvSpPr>
          <p:spPr>
            <a:xfrm>
              <a:off x="5200150" y="1098188"/>
              <a:ext cx="3192451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lnTo>
                    <a:pt x="1" y="23194"/>
                  </a:lnTo>
                  <a:cubicBezTo>
                    <a:pt x="1" y="23778"/>
                    <a:pt x="477" y="24254"/>
                    <a:pt x="1060" y="24254"/>
                  </a:cubicBezTo>
                  <a:lnTo>
                    <a:pt x="53757" y="24254"/>
                  </a:lnTo>
                  <a:cubicBezTo>
                    <a:pt x="54341" y="24254"/>
                    <a:pt x="54817" y="23778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1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Performa (bercerita)</a:t>
              </a:r>
              <a:endParaRPr sz="1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393;p22"/>
            <p:cNvSpPr/>
            <p:nvPr/>
          </p:nvSpPr>
          <p:spPr>
            <a:xfrm>
              <a:off x="4086475" y="1059513"/>
              <a:ext cx="683721" cy="683721"/>
            </a:xfrm>
            <a:custGeom>
              <a:avLst/>
              <a:gdLst/>
              <a:ahLst/>
              <a:cxnLst/>
              <a:rect l="l" t="t" r="r" b="b"/>
              <a:pathLst>
                <a:path w="23944" h="23944" extrusionOk="0">
                  <a:moveTo>
                    <a:pt x="11978" y="1"/>
                  </a:moveTo>
                  <a:cubicBezTo>
                    <a:pt x="5370" y="1"/>
                    <a:pt x="0" y="5370"/>
                    <a:pt x="0" y="11978"/>
                  </a:cubicBezTo>
                  <a:cubicBezTo>
                    <a:pt x="0" y="18574"/>
                    <a:pt x="5370" y="23944"/>
                    <a:pt x="11978" y="23944"/>
                  </a:cubicBezTo>
                  <a:cubicBezTo>
                    <a:pt x="18574" y="23944"/>
                    <a:pt x="23944" y="18574"/>
                    <a:pt x="23944" y="11978"/>
                  </a:cubicBezTo>
                  <a:lnTo>
                    <a:pt x="22860" y="11978"/>
                  </a:lnTo>
                  <a:cubicBezTo>
                    <a:pt x="22860" y="17979"/>
                    <a:pt x="17979" y="22861"/>
                    <a:pt x="11978" y="22861"/>
                  </a:cubicBezTo>
                  <a:cubicBezTo>
                    <a:pt x="5977" y="22861"/>
                    <a:pt x="1084" y="17979"/>
                    <a:pt x="1084" y="11978"/>
                  </a:cubicBezTo>
                  <a:cubicBezTo>
                    <a:pt x="1084" y="5966"/>
                    <a:pt x="5977" y="1084"/>
                    <a:pt x="11978" y="1084"/>
                  </a:cubicBezTo>
                  <a:lnTo>
                    <a:pt x="11978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94;p22"/>
            <p:cNvSpPr/>
            <p:nvPr/>
          </p:nvSpPr>
          <p:spPr>
            <a:xfrm>
              <a:off x="4428468" y="1059513"/>
              <a:ext cx="341718" cy="342060"/>
            </a:xfrm>
            <a:custGeom>
              <a:avLst/>
              <a:gdLst/>
              <a:ahLst/>
              <a:cxnLst/>
              <a:rect l="l" t="t" r="r" b="b"/>
              <a:pathLst>
                <a:path w="11967" h="11979" extrusionOk="0">
                  <a:moveTo>
                    <a:pt x="1" y="1"/>
                  </a:moveTo>
                  <a:lnTo>
                    <a:pt x="1" y="1084"/>
                  </a:lnTo>
                  <a:cubicBezTo>
                    <a:pt x="6002" y="1084"/>
                    <a:pt x="10883" y="5966"/>
                    <a:pt x="10883" y="11978"/>
                  </a:cubicBezTo>
                  <a:lnTo>
                    <a:pt x="11967" y="11978"/>
                  </a:lnTo>
                  <a:cubicBezTo>
                    <a:pt x="11967" y="5370"/>
                    <a:pt x="6597" y="1"/>
                    <a:pt x="1" y="1"/>
                  </a:cubicBezTo>
                  <a:close/>
                </a:path>
              </a:pathLst>
            </a:custGeom>
            <a:solidFill>
              <a:srgbClr val="FCBD24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397;p22"/>
          <p:cNvGrpSpPr/>
          <p:nvPr/>
        </p:nvGrpSpPr>
        <p:grpSpPr>
          <a:xfrm>
            <a:off x="782583" y="8168633"/>
            <a:ext cx="4299691" cy="683721"/>
            <a:chOff x="4634313" y="1870025"/>
            <a:chExt cx="4299691" cy="683721"/>
          </a:xfrm>
        </p:grpSpPr>
        <p:sp>
          <p:nvSpPr>
            <p:cNvPr id="104" name="Google Shape;398;p22"/>
            <p:cNvSpPr/>
            <p:nvPr/>
          </p:nvSpPr>
          <p:spPr>
            <a:xfrm>
              <a:off x="5305375" y="2171838"/>
              <a:ext cx="310775" cy="80400"/>
            </a:xfrm>
            <a:custGeom>
              <a:avLst/>
              <a:gdLst/>
              <a:ahLst/>
              <a:cxnLst/>
              <a:rect l="l" t="t" r="r" b="b"/>
              <a:pathLst>
                <a:path w="12431" h="3216" extrusionOk="0">
                  <a:moveTo>
                    <a:pt x="10836" y="584"/>
                  </a:moveTo>
                  <a:cubicBezTo>
                    <a:pt x="11395" y="584"/>
                    <a:pt x="11848" y="1036"/>
                    <a:pt x="11848" y="1596"/>
                  </a:cubicBezTo>
                  <a:cubicBezTo>
                    <a:pt x="11848" y="2167"/>
                    <a:pt x="11395" y="2620"/>
                    <a:pt x="10836" y="2620"/>
                  </a:cubicBezTo>
                  <a:cubicBezTo>
                    <a:pt x="10264" y="2620"/>
                    <a:pt x="9812" y="2167"/>
                    <a:pt x="9812" y="1596"/>
                  </a:cubicBezTo>
                  <a:cubicBezTo>
                    <a:pt x="9812" y="1036"/>
                    <a:pt x="10264" y="584"/>
                    <a:pt x="10836" y="584"/>
                  </a:cubicBezTo>
                  <a:close/>
                  <a:moveTo>
                    <a:pt x="10836" y="1"/>
                  </a:moveTo>
                  <a:cubicBezTo>
                    <a:pt x="10157" y="1"/>
                    <a:pt x="9574" y="417"/>
                    <a:pt x="9335" y="1013"/>
                  </a:cubicBezTo>
                  <a:lnTo>
                    <a:pt x="1" y="1013"/>
                  </a:lnTo>
                  <a:lnTo>
                    <a:pt x="1" y="2048"/>
                  </a:lnTo>
                  <a:lnTo>
                    <a:pt x="9288" y="2048"/>
                  </a:lnTo>
                  <a:cubicBezTo>
                    <a:pt x="9478" y="2644"/>
                    <a:pt x="10097" y="3215"/>
                    <a:pt x="10836" y="3215"/>
                  </a:cubicBezTo>
                  <a:cubicBezTo>
                    <a:pt x="11717" y="3215"/>
                    <a:pt x="12431" y="2489"/>
                    <a:pt x="12431" y="1608"/>
                  </a:cubicBezTo>
                  <a:cubicBezTo>
                    <a:pt x="12431" y="715"/>
                    <a:pt x="11717" y="1"/>
                    <a:pt x="1083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99;p22"/>
            <p:cNvSpPr/>
            <p:nvPr/>
          </p:nvSpPr>
          <p:spPr>
            <a:xfrm>
              <a:off x="4634313" y="1870025"/>
              <a:ext cx="341689" cy="683721"/>
            </a:xfrm>
            <a:custGeom>
              <a:avLst/>
              <a:gdLst/>
              <a:ahLst/>
              <a:cxnLst/>
              <a:rect l="l" t="t" r="r" b="b"/>
              <a:pathLst>
                <a:path w="11966" h="23944" extrusionOk="0">
                  <a:moveTo>
                    <a:pt x="11966" y="0"/>
                  </a:moveTo>
                  <a:cubicBezTo>
                    <a:pt x="5370" y="0"/>
                    <a:pt x="0" y="5370"/>
                    <a:pt x="0" y="11966"/>
                  </a:cubicBezTo>
                  <a:cubicBezTo>
                    <a:pt x="0" y="18574"/>
                    <a:pt x="5370" y="23944"/>
                    <a:pt x="11966" y="23944"/>
                  </a:cubicBezTo>
                  <a:lnTo>
                    <a:pt x="11966" y="22860"/>
                  </a:lnTo>
                  <a:cubicBezTo>
                    <a:pt x="5965" y="22860"/>
                    <a:pt x="1084" y="17979"/>
                    <a:pt x="1084" y="11966"/>
                  </a:cubicBezTo>
                  <a:cubicBezTo>
                    <a:pt x="1084" y="5965"/>
                    <a:pt x="5965" y="1084"/>
                    <a:pt x="11966" y="1084"/>
                  </a:cubicBezTo>
                  <a:lnTo>
                    <a:pt x="11966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00;p22"/>
            <p:cNvSpPr/>
            <p:nvPr/>
          </p:nvSpPr>
          <p:spPr>
            <a:xfrm>
              <a:off x="4975975" y="1870025"/>
              <a:ext cx="342060" cy="683721"/>
            </a:xfrm>
            <a:custGeom>
              <a:avLst/>
              <a:gdLst/>
              <a:ahLst/>
              <a:cxnLst/>
              <a:rect l="l" t="t" r="r" b="b"/>
              <a:pathLst>
                <a:path w="11979" h="23944" extrusionOk="0">
                  <a:moveTo>
                    <a:pt x="1" y="0"/>
                  </a:moveTo>
                  <a:lnTo>
                    <a:pt x="1" y="1084"/>
                  </a:lnTo>
                  <a:cubicBezTo>
                    <a:pt x="6014" y="1084"/>
                    <a:pt x="10895" y="5965"/>
                    <a:pt x="10895" y="11966"/>
                  </a:cubicBezTo>
                  <a:cubicBezTo>
                    <a:pt x="10895" y="17979"/>
                    <a:pt x="6014" y="22860"/>
                    <a:pt x="1" y="22860"/>
                  </a:cubicBezTo>
                  <a:lnTo>
                    <a:pt x="1" y="23944"/>
                  </a:lnTo>
                  <a:cubicBezTo>
                    <a:pt x="6609" y="23944"/>
                    <a:pt x="11979" y="18574"/>
                    <a:pt x="11979" y="11966"/>
                  </a:cubicBezTo>
                  <a:cubicBezTo>
                    <a:pt x="11979" y="5370"/>
                    <a:pt x="6609" y="0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01;p22"/>
            <p:cNvSpPr/>
            <p:nvPr/>
          </p:nvSpPr>
          <p:spPr>
            <a:xfrm>
              <a:off x="5747550" y="1914663"/>
              <a:ext cx="3186454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lnTo>
                    <a:pt x="0" y="23194"/>
                  </a:lnTo>
                  <a:cubicBezTo>
                    <a:pt x="0" y="23777"/>
                    <a:pt x="476" y="24254"/>
                    <a:pt x="1060" y="24254"/>
                  </a:cubicBezTo>
                  <a:lnTo>
                    <a:pt x="53757" y="24254"/>
                  </a:lnTo>
                  <a:cubicBezTo>
                    <a:pt x="54340" y="24254"/>
                    <a:pt x="54817" y="23777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0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chemeClr val="accent6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Tertulis </a:t>
              </a:r>
              <a:r>
                <a:rPr lang="en" sz="1400" b="1" dirty="0" smtClean="0">
                  <a:solidFill>
                    <a:schemeClr val="accent6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(tes objektif, esai)</a:t>
              </a:r>
              <a:endParaRPr sz="1400" b="1" dirty="0">
                <a:solidFill>
                  <a:schemeClr val="accent6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03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82" y="4433898"/>
            <a:ext cx="512569" cy="53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96" y="7310497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73" y="8105888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1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36198" y="2774958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</a:t>
            </a:r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41817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Teman Sejati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 JP (8 x 35 Menit) = 2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737517" y="421372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BUD.A.SUL.1.7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pic>
        <p:nvPicPr>
          <p:cNvPr id="17" name="Picture 1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18" y="2675910"/>
            <a:ext cx="1971870" cy="200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25" name="Rectangle 24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6" name="Picture 25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158519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382242"/>
              <a:chOff x="3091646" y="966003"/>
              <a:chExt cx="1456750" cy="338224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999191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81926" y="4195845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532844" cy="3288112"/>
              <a:chOff x="1573603" y="1581732"/>
              <a:chExt cx="1532844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640947" y="2904226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solidFill>
                      <a:srgbClr val="FFFFFF"/>
                    </a:solidFill>
                    <a:latin typeface="Arial MT"/>
                    <a:ea typeface="Roboto"/>
                    <a:cs typeface="Roboto"/>
                    <a:sym typeface="Roboto"/>
                  </a:rPr>
                  <a:t>Sebagai makhluk sosial, perlu membutuhkan orang lain. Semua orang mebtuhkan teman baik di rumah, sekolah, maupun di tempat ibadah.</a:t>
                </a:r>
                <a:endParaRPr sz="1200" dirty="0">
                  <a:solidFill>
                    <a:srgbClr val="FFFFFF"/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solidFill>
                      <a:srgbClr val="FFFFFF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57146" y="1572480"/>
              <a:ext cx="1497273" cy="3392757"/>
              <a:chOff x="4557146" y="1572480"/>
              <a:chExt cx="1497273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57146" y="3523663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dapat memilih teman yang baik.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didik dapat berteman di rumah, sekolah, tempat ibadah.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dapat </a:t>
                </a: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menentukan sikap dalam berteman. 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Beserta didik dapat mempraktikkan cara berteman sesuai nilai-nilah kediaman luhur.</a:t>
                </a:r>
                <a:endParaRPr sz="10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perlu </a:t>
                </a: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memiliki teman yang baik?</a:t>
                </a:r>
                <a:endParaRPr lang="en" sz="1600" dirty="0" smtClean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Bagaimana caranya?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43505" y="5275166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kita membutuhkan teman?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Di manakah teman bisa ditemukan?</a:t>
            </a: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30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2275901" y="570399"/>
            <a:ext cx="2946265" cy="2477336"/>
            <a:chOff x="1098961" y="324427"/>
            <a:chExt cx="2812481" cy="1979049"/>
          </a:xfrm>
        </p:grpSpPr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DCC19AFE-7225-4B81-89A2-47C22B35F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438" y="324427"/>
              <a:ext cx="1001321" cy="899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Google Shape;915;p34"/>
            <p:cNvGrpSpPr/>
            <p:nvPr/>
          </p:nvGrpSpPr>
          <p:grpSpPr>
            <a:xfrm>
              <a:off x="1098961" y="655281"/>
              <a:ext cx="2812481" cy="1648195"/>
              <a:chOff x="1479938" y="2159038"/>
              <a:chExt cx="1738050" cy="1330225"/>
            </a:xfrm>
          </p:grpSpPr>
          <p:grpSp>
            <p:nvGrpSpPr>
              <p:cNvPr id="61" name="Google Shape;918;p34"/>
              <p:cNvGrpSpPr/>
              <p:nvPr/>
            </p:nvGrpSpPr>
            <p:grpSpPr>
              <a:xfrm>
                <a:off x="1479938" y="2159038"/>
                <a:ext cx="1738050" cy="1330225"/>
                <a:chOff x="1597088" y="2088450"/>
                <a:chExt cx="1738050" cy="1330225"/>
              </a:xfrm>
            </p:grpSpPr>
            <p:sp>
              <p:nvSpPr>
                <p:cNvPr id="69" name="Google Shape;919;p34"/>
                <p:cNvSpPr/>
                <p:nvPr/>
              </p:nvSpPr>
              <p:spPr>
                <a:xfrm>
                  <a:off x="2968088" y="2088450"/>
                  <a:ext cx="367050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2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51" y="0"/>
                        <a:pt x="1" y="2262"/>
                        <a:pt x="1" y="5048"/>
                      </a:cubicBez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920;p34"/>
                <p:cNvSpPr/>
                <p:nvPr/>
              </p:nvSpPr>
              <p:spPr>
                <a:xfrm>
                  <a:off x="1597088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72" y="1905"/>
                      </a:moveTo>
                      <a:lnTo>
                        <a:pt x="5037" y="1905"/>
                      </a:lnTo>
                      <a:cubicBezTo>
                        <a:pt x="2251" y="1905"/>
                        <a:pt x="1" y="4167"/>
                        <a:pt x="1" y="6954"/>
                      </a:cubicBezTo>
                      <a:lnTo>
                        <a:pt x="1" y="34671"/>
                      </a:lnTo>
                      <a:cubicBezTo>
                        <a:pt x="1" y="37457"/>
                        <a:pt x="2251" y="39719"/>
                        <a:pt x="5037" y="39719"/>
                      </a:cubicBezTo>
                      <a:lnTo>
                        <a:pt x="20372" y="39719"/>
                      </a:lnTo>
                      <a:cubicBezTo>
                        <a:pt x="21015" y="39719"/>
                        <a:pt x="21634" y="40029"/>
                        <a:pt x="22015" y="40553"/>
                      </a:cubicBezTo>
                      <a:lnTo>
                        <a:pt x="25766" y="47054"/>
                      </a:lnTo>
                      <a:cubicBezTo>
                        <a:pt x="26587" y="48161"/>
                        <a:pt x="28254" y="48161"/>
                        <a:pt x="29064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5" y="39719"/>
                        <a:pt x="34469" y="39719"/>
                      </a:cubicBezTo>
                      <a:lnTo>
                        <a:pt x="49793" y="39719"/>
                      </a:lnTo>
                      <a:cubicBezTo>
                        <a:pt x="52579" y="39719"/>
                        <a:pt x="54841" y="37457"/>
                        <a:pt x="54841" y="34671"/>
                      </a:cubicBezTo>
                      <a:lnTo>
                        <a:pt x="54841" y="0"/>
                      </a:ln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3" name="Google Shape;927;p34"/>
              <p:cNvSpPr txBox="1"/>
              <p:nvPr/>
            </p:nvSpPr>
            <p:spPr>
              <a:xfrm>
                <a:off x="1479950" y="2710013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0070C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Persiapan Pembelajaran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 dirty="0" smtClean="0">
                    <a:solidFill>
                      <a:srgbClr val="00B0F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(Pendahuluan: 10 menit)</a:t>
                </a:r>
                <a:endParaRPr sz="1200" b="1" dirty="0">
                  <a:solidFill>
                    <a:srgbClr val="00B0F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55659" y="3167461"/>
            <a:ext cx="4655403" cy="4892652"/>
            <a:chOff x="1175207" y="2521417"/>
            <a:chExt cx="4655403" cy="4892652"/>
          </a:xfrm>
        </p:grpSpPr>
        <p:grpSp>
          <p:nvGrpSpPr>
            <p:cNvPr id="3" name="Group 2"/>
            <p:cNvGrpSpPr/>
            <p:nvPr/>
          </p:nvGrpSpPr>
          <p:grpSpPr>
            <a:xfrm>
              <a:off x="1175207" y="2521417"/>
              <a:ext cx="4637552" cy="4892652"/>
              <a:chOff x="1193059" y="2521439"/>
              <a:chExt cx="4637552" cy="489265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193059" y="2521439"/>
                <a:ext cx="4619700" cy="3871588"/>
                <a:chOff x="1155916" y="2651403"/>
                <a:chExt cx="4619700" cy="3871588"/>
              </a:xfrm>
            </p:grpSpPr>
            <p:grpSp>
              <p:nvGrpSpPr>
                <p:cNvPr id="34" name="Google Shape;831;p32"/>
                <p:cNvGrpSpPr/>
                <p:nvPr/>
              </p:nvGrpSpPr>
              <p:grpSpPr>
                <a:xfrm>
                  <a:off x="1155916" y="2651403"/>
                  <a:ext cx="4619700" cy="909321"/>
                  <a:chOff x="4926650" y="699925"/>
                  <a:chExt cx="3285850" cy="806675"/>
                </a:xfrm>
              </p:grpSpPr>
              <p:sp>
                <p:nvSpPr>
                  <p:cNvPr id="35" name="Google Shape;832;p32"/>
                  <p:cNvSpPr/>
                  <p:nvPr/>
                </p:nvSpPr>
                <p:spPr>
                  <a:xfrm>
                    <a:off x="5329975" y="699925"/>
                    <a:ext cx="288252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67" extrusionOk="0">
                        <a:moveTo>
                          <a:pt x="32278" y="1"/>
                        </a:moveTo>
                        <a:cubicBezTo>
                          <a:pt x="23361" y="1"/>
                          <a:pt x="16133" y="7216"/>
                          <a:pt x="16133" y="16133"/>
                        </a:cubicBezTo>
                        <a:cubicBezTo>
                          <a:pt x="16133" y="25039"/>
                          <a:pt x="8918" y="32266"/>
                          <a:pt x="1" y="32266"/>
                        </a:cubicBezTo>
                        <a:lnTo>
                          <a:pt x="99108" y="32266"/>
                        </a:lnTo>
                        <a:cubicBezTo>
                          <a:pt x="103561" y="32266"/>
                          <a:pt x="107609" y="30469"/>
                          <a:pt x="110526" y="27540"/>
                        </a:cubicBezTo>
                        <a:cubicBezTo>
                          <a:pt x="113491" y="24575"/>
                          <a:pt x="115301" y="20467"/>
                          <a:pt x="115253" y="15931"/>
                        </a:cubicBezTo>
                        <a:cubicBezTo>
                          <a:pt x="115134" y="7025"/>
                          <a:pt x="107597" y="1"/>
                          <a:pt x="98691" y="1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0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200" dirty="0" smtClean="0">
                        <a:latin typeface="Arial MT"/>
                      </a:rPr>
                      <a:t>Melakukan pengecekan kesiapan </a:t>
                    </a:r>
                    <a:r>
                      <a:rPr lang="en-US" sz="1200" dirty="0" smtClean="0">
                        <a:latin typeface="Arial MT"/>
                      </a:rPr>
                      <a:t>peserta didik </a:t>
                    </a:r>
                    <a:r>
                      <a:rPr lang="id-ID" sz="1200" dirty="0" smtClean="0">
                        <a:latin typeface="Arial MT"/>
                      </a:rPr>
                      <a:t>untuk penggun</a:t>
                    </a:r>
                    <a:r>
                      <a:rPr lang="en-US" sz="1200" dirty="0" smtClean="0">
                        <a:latin typeface="Arial MT"/>
                      </a:rPr>
                      <a:t>a</a:t>
                    </a:r>
                    <a:r>
                      <a:rPr lang="id-ID" sz="1200" dirty="0" smtClean="0">
                        <a:latin typeface="Arial MT"/>
                      </a:rPr>
                      <a:t>an aplikasi WAG,  google clasrooom</a:t>
                    </a:r>
                    <a:r>
                      <a:rPr lang="en-US" sz="1200" dirty="0" smtClean="0">
                        <a:latin typeface="Arial MT"/>
                      </a:rPr>
                      <a:t>,</a:t>
                    </a:r>
                    <a:r>
                      <a:rPr lang="id-ID" sz="1200" dirty="0" smtClean="0">
                        <a:latin typeface="Arial MT"/>
                      </a:rPr>
                      <a:t> </a:t>
                    </a:r>
                    <a:r>
                      <a:rPr lang="en-US" sz="1200" dirty="0" smtClean="0">
                        <a:latin typeface="Arial MT"/>
                      </a:rPr>
                      <a:t>atau</a:t>
                    </a:r>
                    <a:r>
                      <a:rPr lang="id-ID" sz="1200" dirty="0" smtClean="0">
                        <a:latin typeface="Arial MT"/>
                      </a:rPr>
                      <a:t> lainnya.</a:t>
                    </a:r>
                    <a:endParaRPr lang="en-US" sz="1200" dirty="0">
                      <a:latin typeface="Arial MT"/>
                    </a:endParaRPr>
                  </a:p>
                </p:txBody>
              </p:sp>
              <p:sp>
                <p:nvSpPr>
                  <p:cNvPr id="38" name="Google Shape;835;p32"/>
                  <p:cNvSpPr/>
                  <p:nvPr/>
                </p:nvSpPr>
                <p:spPr>
                  <a:xfrm>
                    <a:off x="4926650" y="699925"/>
                    <a:ext cx="80667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67" extrusionOk="0">
                        <a:moveTo>
                          <a:pt x="16134" y="1"/>
                        </a:moveTo>
                        <a:cubicBezTo>
                          <a:pt x="7216" y="1"/>
                          <a:pt x="1" y="7216"/>
                          <a:pt x="1" y="16133"/>
                        </a:cubicBezTo>
                        <a:cubicBezTo>
                          <a:pt x="1" y="25039"/>
                          <a:pt x="7216" y="32266"/>
                          <a:pt x="16134" y="32266"/>
                        </a:cubicBezTo>
                        <a:cubicBezTo>
                          <a:pt x="25051" y="32266"/>
                          <a:pt x="32266" y="25039"/>
                          <a:pt x="32266" y="16133"/>
                        </a:cubicBezTo>
                        <a:cubicBezTo>
                          <a:pt x="32266" y="7216"/>
                          <a:pt x="25051" y="1"/>
                          <a:pt x="1613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836;p32"/>
                  <p:cNvSpPr/>
                  <p:nvPr/>
                </p:nvSpPr>
                <p:spPr>
                  <a:xfrm>
                    <a:off x="5034700" y="807975"/>
                    <a:ext cx="590575" cy="590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23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811"/>
                        </a:cubicBezTo>
                        <a:cubicBezTo>
                          <a:pt x="1" y="18336"/>
                          <a:pt x="5287" y="23622"/>
                          <a:pt x="11812" y="23622"/>
                        </a:cubicBezTo>
                        <a:cubicBezTo>
                          <a:pt x="18336" y="23622"/>
                          <a:pt x="23623" y="18336"/>
                          <a:pt x="23623" y="11811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 dirty="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01</a:t>
                    </a:r>
                    <a:endParaRPr sz="2500" dirty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46" name="Google Shape;843;p32"/>
                <p:cNvGrpSpPr/>
                <p:nvPr/>
              </p:nvGrpSpPr>
              <p:grpSpPr>
                <a:xfrm>
                  <a:off x="1155916" y="4751664"/>
                  <a:ext cx="4619700" cy="785060"/>
                  <a:chOff x="4926650" y="2665347"/>
                  <a:chExt cx="3285850" cy="806978"/>
                </a:xfrm>
              </p:grpSpPr>
              <p:sp>
                <p:nvSpPr>
                  <p:cNvPr id="47" name="Google Shape;844;p32"/>
                  <p:cNvSpPr/>
                  <p:nvPr/>
                </p:nvSpPr>
                <p:spPr>
                  <a:xfrm>
                    <a:off x="5329975" y="2665347"/>
                    <a:ext cx="288252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32278" y="0"/>
                        </a:moveTo>
                        <a:cubicBezTo>
                          <a:pt x="23361" y="0"/>
                          <a:pt x="16133" y="7227"/>
                          <a:pt x="16133" y="16145"/>
                        </a:cubicBezTo>
                        <a:cubicBezTo>
                          <a:pt x="16133" y="25051"/>
                          <a:pt x="8918" y="32278"/>
                          <a:pt x="1" y="32278"/>
                        </a:cubicBezTo>
                        <a:lnTo>
                          <a:pt x="99108" y="32278"/>
                        </a:lnTo>
                        <a:cubicBezTo>
                          <a:pt x="103561" y="32278"/>
                          <a:pt x="107609" y="30468"/>
                          <a:pt x="110526" y="27551"/>
                        </a:cubicBezTo>
                        <a:cubicBezTo>
                          <a:pt x="113491" y="24587"/>
                          <a:pt x="115301" y="20467"/>
                          <a:pt x="115253" y="15931"/>
                        </a:cubicBezTo>
                        <a:cubicBezTo>
                          <a:pt x="115134" y="7037"/>
                          <a:pt x="107597" y="0"/>
                          <a:pt x="98691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85725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300" dirty="0" smtClean="0">
                        <a:solidFill>
                          <a:schemeClr val="bg1"/>
                        </a:solidFill>
                        <a:latin typeface="Arial MT"/>
                      </a:rPr>
                      <a:t>Memeriksa </a:t>
                    </a:r>
                    <a:r>
                      <a:rPr lang="id-ID" sz="1300" dirty="0">
                        <a:solidFill>
                          <a:schemeClr val="bg1"/>
                        </a:solidFill>
                        <a:latin typeface="Arial MT"/>
                      </a:rPr>
                      <a:t>kehadiran peserta didik sebagai sikap disiplin dalam pembiasaan.</a:t>
                    </a:r>
                    <a:endParaRPr lang="en-US" sz="1300" dirty="0">
                      <a:solidFill>
                        <a:schemeClr val="bg1"/>
                      </a:solidFill>
                      <a:latin typeface="Arial MT"/>
                    </a:endParaRPr>
                  </a:p>
                </p:txBody>
              </p:sp>
              <p:sp>
                <p:nvSpPr>
                  <p:cNvPr id="50" name="Google Shape;847;p32"/>
                  <p:cNvSpPr/>
                  <p:nvPr/>
                </p:nvSpPr>
                <p:spPr>
                  <a:xfrm>
                    <a:off x="4926650" y="2665350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0"/>
                        </a:moveTo>
                        <a:cubicBezTo>
                          <a:pt x="7216" y="0"/>
                          <a:pt x="1" y="7227"/>
                          <a:pt x="1" y="16133"/>
                        </a:cubicBezTo>
                        <a:cubicBezTo>
                          <a:pt x="1" y="25051"/>
                          <a:pt x="7216" y="32278"/>
                          <a:pt x="16134" y="32278"/>
                        </a:cubicBezTo>
                        <a:cubicBezTo>
                          <a:pt x="25051" y="32278"/>
                          <a:pt x="32266" y="25051"/>
                          <a:pt x="32266" y="16133"/>
                        </a:cubicBezTo>
                        <a:cubicBezTo>
                          <a:pt x="32266" y="7227"/>
                          <a:pt x="25051" y="0"/>
                          <a:pt x="1613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848;p32"/>
                  <p:cNvSpPr/>
                  <p:nvPr/>
                </p:nvSpPr>
                <p:spPr>
                  <a:xfrm>
                    <a:off x="5034700" y="2773696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799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799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03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sp>
              <p:nvSpPr>
                <p:cNvPr id="56" name="Google Shape;853;p32"/>
                <p:cNvSpPr/>
                <p:nvPr/>
              </p:nvSpPr>
              <p:spPr>
                <a:xfrm>
                  <a:off x="4547387" y="5918658"/>
                  <a:ext cx="1134135" cy="604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28" y="0"/>
                        <a:pt x="1" y="7227"/>
                        <a:pt x="1" y="16133"/>
                      </a:cubicBezTo>
                      <a:cubicBezTo>
                        <a:pt x="1" y="25051"/>
                        <a:pt x="7228" y="32278"/>
                        <a:pt x="16134" y="32278"/>
                      </a:cubicBezTo>
                      <a:cubicBezTo>
                        <a:pt x="25052" y="32278"/>
                        <a:pt x="32267" y="25051"/>
                        <a:pt x="32267" y="16133"/>
                      </a:cubicBezTo>
                      <a:cubicBezTo>
                        <a:pt x="32267" y="7227"/>
                        <a:pt x="25052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7" name="Google Shape;843;p32"/>
              <p:cNvGrpSpPr/>
              <p:nvPr/>
            </p:nvGrpSpPr>
            <p:grpSpPr>
              <a:xfrm>
                <a:off x="1210911" y="6607560"/>
                <a:ext cx="4619700" cy="806531"/>
                <a:chOff x="4926650" y="2665347"/>
                <a:chExt cx="3285850" cy="806978"/>
              </a:xfrm>
            </p:grpSpPr>
            <p:sp>
              <p:nvSpPr>
                <p:cNvPr id="84" name="Google Shape;844;p32"/>
                <p:cNvSpPr/>
                <p:nvPr/>
              </p:nvSpPr>
              <p:spPr>
                <a:xfrm>
                  <a:off x="5329975" y="2665347"/>
                  <a:ext cx="288252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301" h="32279" extrusionOk="0">
                      <a:moveTo>
                        <a:pt x="32278" y="0"/>
                      </a:moveTo>
                      <a:cubicBezTo>
                        <a:pt x="23361" y="0"/>
                        <a:pt x="16133" y="7227"/>
                        <a:pt x="16133" y="16145"/>
                      </a:cubicBezTo>
                      <a:cubicBezTo>
                        <a:pt x="16133" y="25051"/>
                        <a:pt x="8918" y="32278"/>
                        <a:pt x="1" y="32278"/>
                      </a:cubicBezTo>
                      <a:lnTo>
                        <a:pt x="99108" y="32278"/>
                      </a:lnTo>
                      <a:cubicBezTo>
                        <a:pt x="103561" y="32278"/>
                        <a:pt x="107609" y="30468"/>
                        <a:pt x="110526" y="27551"/>
                      </a:cubicBezTo>
                      <a:cubicBezTo>
                        <a:pt x="113491" y="24587"/>
                        <a:pt x="115301" y="20467"/>
                        <a:pt x="115253" y="15931"/>
                      </a:cubicBezTo>
                      <a:cubicBezTo>
                        <a:pt x="115134" y="7037"/>
                        <a:pt x="107597" y="0"/>
                        <a:pt x="98691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731500" tIns="91425" rIns="274300" bIns="91425" anchor="ctr" anchorCtr="0">
                  <a:noAutofit/>
                </a:bodyPr>
                <a:lstStyle/>
                <a:p>
                  <a:pPr marL="85725" lvl="1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</a:pPr>
                  <a:r>
                    <a:rPr lang="en-US" sz="1200" dirty="0" smtClean="0">
                      <a:solidFill>
                        <a:schemeClr val="bg1"/>
                      </a:solidFill>
                      <a:latin typeface="Arial MT"/>
                    </a:rPr>
                    <a:t>Guru menyampaikan tujuan pembelajaran yang akan dicapai dalam pembelajaran ini.</a:t>
                  </a:r>
                  <a:endParaRPr lang="en-US" sz="1200" dirty="0">
                    <a:solidFill>
                      <a:schemeClr val="bg1"/>
                    </a:solidFill>
                    <a:latin typeface="Arial MT"/>
                  </a:endParaRPr>
                </a:p>
              </p:txBody>
            </p:sp>
            <p:sp>
              <p:nvSpPr>
                <p:cNvPr id="87" name="Google Shape;847;p32"/>
                <p:cNvSpPr/>
                <p:nvPr/>
              </p:nvSpPr>
              <p:spPr>
                <a:xfrm>
                  <a:off x="4926650" y="2665350"/>
                  <a:ext cx="80667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16" y="0"/>
                        <a:pt x="1" y="7227"/>
                        <a:pt x="1" y="16133"/>
                      </a:cubicBezTo>
                      <a:cubicBezTo>
                        <a:pt x="1" y="25051"/>
                        <a:pt x="7216" y="32278"/>
                        <a:pt x="16134" y="32278"/>
                      </a:cubicBezTo>
                      <a:cubicBezTo>
                        <a:pt x="25051" y="32278"/>
                        <a:pt x="32266" y="25051"/>
                        <a:pt x="32266" y="16133"/>
                      </a:cubicBezTo>
                      <a:cubicBezTo>
                        <a:pt x="32266" y="7227"/>
                        <a:pt x="25051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48;p32"/>
                <p:cNvSpPr/>
                <p:nvPr/>
              </p:nvSpPr>
              <p:spPr>
                <a:xfrm>
                  <a:off x="5034700" y="2773699"/>
                  <a:ext cx="590575" cy="59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23" h="23611" extrusionOk="0">
                      <a:moveTo>
                        <a:pt x="11812" y="0"/>
                      </a:moveTo>
                      <a:cubicBezTo>
                        <a:pt x="5287" y="0"/>
                        <a:pt x="1" y="5287"/>
                        <a:pt x="1" y="11799"/>
                      </a:cubicBezTo>
                      <a:cubicBezTo>
                        <a:pt x="1" y="18324"/>
                        <a:pt x="5287" y="23610"/>
                        <a:pt x="11812" y="23610"/>
                      </a:cubicBezTo>
                      <a:cubicBezTo>
                        <a:pt x="18336" y="23610"/>
                        <a:pt x="23623" y="18324"/>
                        <a:pt x="23623" y="11799"/>
                      </a:cubicBezTo>
                      <a:cubicBezTo>
                        <a:pt x="23623" y="5287"/>
                        <a:pt x="18336" y="0"/>
                        <a:pt x="11812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500" dirty="0" smtClean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05</a:t>
                  </a:r>
                  <a:endParaRPr sz="25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</p:grpSp>
        <p:sp>
          <p:nvSpPr>
            <p:cNvPr id="59" name="Google Shape;844;p32"/>
            <p:cNvSpPr/>
            <p:nvPr/>
          </p:nvSpPr>
          <p:spPr>
            <a:xfrm>
              <a:off x="1777960" y="3640360"/>
              <a:ext cx="4052650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d-ID" sz="1300" dirty="0" smtClean="0">
                  <a:solidFill>
                    <a:schemeClr val="bg1"/>
                  </a:solidFill>
                  <a:latin typeface="Arial MT"/>
                </a:rPr>
                <a:t>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64" name="Google Shape;848;p32"/>
            <p:cNvSpPr/>
            <p:nvPr/>
          </p:nvSpPr>
          <p:spPr>
            <a:xfrm>
              <a:off x="1362822" y="3745767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5" name="Google Shape;844;p32"/>
            <p:cNvSpPr/>
            <p:nvPr/>
          </p:nvSpPr>
          <p:spPr>
            <a:xfrm>
              <a:off x="1760109" y="5585511"/>
              <a:ext cx="4052650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300" dirty="0" smtClean="0">
                  <a:solidFill>
                    <a:schemeClr val="bg1"/>
                  </a:solidFill>
                  <a:latin typeface="Arial MT"/>
                </a:rPr>
                <a:t>Guru memotivasi peserta didik dalam pembelajaran agar merangsang semangat belajar.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73" name="Google Shape;848;p32"/>
            <p:cNvSpPr/>
            <p:nvPr/>
          </p:nvSpPr>
          <p:spPr>
            <a:xfrm>
              <a:off x="1344971" y="5690918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452795" y="4317611"/>
            <a:ext cx="3429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</a:rPr>
              <a:t>Guru memberikan apersepsi kepada </a:t>
            </a:r>
            <a:r>
              <a:rPr lang="en-US" sz="1300" dirty="0" smtClean="0">
                <a:solidFill>
                  <a:schemeClr val="bg1"/>
                </a:solidFill>
              </a:rPr>
              <a:t>dengan </a:t>
            </a:r>
            <a:r>
              <a:rPr lang="en-US" sz="1300" dirty="0">
                <a:solidFill>
                  <a:schemeClr val="bg1"/>
                </a:solidFill>
              </a:rPr>
              <a:t>mengajukan pertanyaan: "Mengapa kita </a:t>
            </a:r>
            <a:r>
              <a:rPr lang="en-US" sz="1300" dirty="0" smtClean="0">
                <a:solidFill>
                  <a:schemeClr val="bg1"/>
                </a:solidFill>
              </a:rPr>
              <a:t>memerlukan </a:t>
            </a:r>
            <a:r>
              <a:rPr lang="en-US" sz="1300" dirty="0">
                <a:solidFill>
                  <a:schemeClr val="bg1"/>
                </a:solidFill>
              </a:rPr>
              <a:t>teman?"</a:t>
            </a:r>
          </a:p>
        </p:txBody>
      </p:sp>
    </p:spTree>
    <p:extLst>
      <p:ext uri="{BB962C8B-B14F-4D97-AF65-F5344CB8AC3E}">
        <p14:creationId xmlns:p14="http://schemas.microsoft.com/office/powerpoint/2010/main" val="29892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62889" y="3594620"/>
            <a:ext cx="881772" cy="88177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8" name="Rectangle 7"/>
          <p:cNvSpPr/>
          <p:nvPr/>
        </p:nvSpPr>
        <p:spPr>
          <a:xfrm>
            <a:off x="1021374" y="3846201"/>
            <a:ext cx="595257" cy="423784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90 </a:t>
            </a:r>
          </a:p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Menit</a:t>
            </a:r>
            <a:endParaRPr lang="en-US" sz="1100" b="1" dirty="0">
              <a:ln w="0"/>
              <a:solidFill>
                <a:schemeClr val="bg1"/>
              </a:solidFill>
              <a:latin typeface="Arial MT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9172" y="3594620"/>
            <a:ext cx="3206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Kegiatan 1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Temanku Sahabatku</a:t>
            </a:r>
          </a:p>
        </p:txBody>
      </p:sp>
      <p:sp>
        <p:nvSpPr>
          <p:cNvPr id="20" name="Right Triangle 8"/>
          <p:cNvSpPr/>
          <p:nvPr/>
        </p:nvSpPr>
        <p:spPr>
          <a:xfrm rot="13513542">
            <a:off x="1692993" y="3844580"/>
            <a:ext cx="420027" cy="420861"/>
          </a:xfrm>
          <a:custGeom>
            <a:avLst/>
            <a:gdLst>
              <a:gd name="connsiteX0" fmla="*/ 0 w 454237"/>
              <a:gd name="connsiteY0" fmla="*/ 454237 h 454237"/>
              <a:gd name="connsiteX1" fmla="*/ 0 w 454237"/>
              <a:gd name="connsiteY1" fmla="*/ 0 h 454237"/>
              <a:gd name="connsiteX2" fmla="*/ 454237 w 454237"/>
              <a:gd name="connsiteY2" fmla="*/ 454237 h 454237"/>
              <a:gd name="connsiteX3" fmla="*/ 0 w 454237"/>
              <a:gd name="connsiteY3" fmla="*/ 454237 h 454237"/>
              <a:gd name="connsiteX0" fmla="*/ 0 w 606769"/>
              <a:gd name="connsiteY0" fmla="*/ 607976 h 607976"/>
              <a:gd name="connsiteX1" fmla="*/ 152532 w 606769"/>
              <a:gd name="connsiteY1" fmla="*/ 0 h 607976"/>
              <a:gd name="connsiteX2" fmla="*/ 606769 w 606769"/>
              <a:gd name="connsiteY2" fmla="*/ 454237 h 607976"/>
              <a:gd name="connsiteX3" fmla="*/ 0 w 606769"/>
              <a:gd name="connsiteY3" fmla="*/ 607976 h 6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769" h="607976">
                <a:moveTo>
                  <a:pt x="0" y="607976"/>
                </a:moveTo>
                <a:lnTo>
                  <a:pt x="152532" y="0"/>
                </a:lnTo>
                <a:lnTo>
                  <a:pt x="606769" y="454237"/>
                </a:lnTo>
                <a:lnTo>
                  <a:pt x="0" y="60797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64300" y="5323993"/>
            <a:ext cx="689834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04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00103" y="1084862"/>
            <a:ext cx="3718549" cy="2334255"/>
            <a:chOff x="1400103" y="1084862"/>
            <a:chExt cx="3544793" cy="2334255"/>
          </a:xfrm>
        </p:grpSpPr>
        <p:grpSp>
          <p:nvGrpSpPr>
            <p:cNvPr id="15" name="Google Shape;943;p34"/>
            <p:cNvGrpSpPr/>
            <p:nvPr/>
          </p:nvGrpSpPr>
          <p:grpSpPr>
            <a:xfrm>
              <a:off x="1400103" y="1771917"/>
              <a:ext cx="3544793" cy="1647200"/>
              <a:chOff x="4577079" y="2285238"/>
              <a:chExt cx="1382986" cy="1204025"/>
            </a:xfrm>
          </p:grpSpPr>
          <p:sp>
            <p:nvSpPr>
              <p:cNvPr id="33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rgbClr val="C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955;p34"/>
              <p:cNvSpPr txBox="1"/>
              <p:nvPr/>
            </p:nvSpPr>
            <p:spPr>
              <a:xfrm>
                <a:off x="4589065" y="2684771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Kegiatan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Pembelajaran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C0000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(Inti)</a:t>
                </a: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2050" name="Picture 2" descr="https://tse4.mm.bing.net/th?id=OIP.e29v3K5COtFRfU0dLl_W4gHaFY&amp;pid=Api&amp;P=0&amp;w=280&amp;h=2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108" y="1084862"/>
              <a:ext cx="1469385" cy="1070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oogle Shape;153;p17"/>
          <p:cNvGrpSpPr/>
          <p:nvPr/>
        </p:nvGrpSpPr>
        <p:grpSpPr>
          <a:xfrm>
            <a:off x="1284684" y="5283674"/>
            <a:ext cx="4570227" cy="869314"/>
            <a:chOff x="1258163" y="1712947"/>
            <a:chExt cx="2635535" cy="1073465"/>
          </a:xfrm>
        </p:grpSpPr>
        <p:sp>
          <p:nvSpPr>
            <p:cNvPr id="48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55;p17"/>
            <p:cNvSpPr txBox="1"/>
            <p:nvPr/>
          </p:nvSpPr>
          <p:spPr>
            <a:xfrm>
              <a:off x="1343307" y="2172858"/>
              <a:ext cx="2187952" cy="316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 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Guru meminta peserta didik </a:t>
              </a:r>
              <a:r>
                <a:rPr lang="en-US" sz="13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mempresentasikan 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daftar nama-nama teman di rumah, di sekolah, dan di </a:t>
              </a:r>
              <a:r>
                <a:rPr lang="en-US" sz="13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tempat 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ibadah.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0" name="Google Shape;156;p17"/>
            <p:cNvSpPr txBox="1"/>
            <p:nvPr/>
          </p:nvSpPr>
          <p:spPr>
            <a:xfrm>
              <a:off x="3368914" y="1996204"/>
              <a:ext cx="235154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1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2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60;p17"/>
          <p:cNvGrpSpPr/>
          <p:nvPr/>
        </p:nvGrpSpPr>
        <p:grpSpPr>
          <a:xfrm>
            <a:off x="1021376" y="6061023"/>
            <a:ext cx="4539667" cy="869300"/>
            <a:chOff x="2559375" y="2708964"/>
            <a:chExt cx="2627713" cy="1073448"/>
          </a:xfrm>
        </p:grpSpPr>
        <p:sp>
          <p:nvSpPr>
            <p:cNvPr id="55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3;p17"/>
            <p:cNvSpPr txBox="1"/>
            <p:nvPr/>
          </p:nvSpPr>
          <p:spPr>
            <a:xfrm>
              <a:off x="2841194" y="2992216"/>
              <a:ext cx="216557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59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" name="Google Shape;153;p17"/>
          <p:cNvGrpSpPr/>
          <p:nvPr/>
        </p:nvGrpSpPr>
        <p:grpSpPr>
          <a:xfrm>
            <a:off x="1284686" y="6844887"/>
            <a:ext cx="4570225" cy="869314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62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56;p17"/>
            <p:cNvSpPr txBox="1"/>
            <p:nvPr/>
          </p:nvSpPr>
          <p:spPr>
            <a:xfrm>
              <a:off x="3396050" y="1996204"/>
              <a:ext cx="208018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5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66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" name="Google Shape;160;p17"/>
          <p:cNvGrpSpPr/>
          <p:nvPr/>
        </p:nvGrpSpPr>
        <p:grpSpPr>
          <a:xfrm>
            <a:off x="1021375" y="7638599"/>
            <a:ext cx="4539669" cy="869300"/>
            <a:chOff x="2559375" y="2708964"/>
            <a:chExt cx="2627713" cy="1073448"/>
          </a:xfrm>
        </p:grpSpPr>
        <p:sp>
          <p:nvSpPr>
            <p:cNvPr id="121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63;p17"/>
            <p:cNvSpPr txBox="1"/>
            <p:nvPr/>
          </p:nvSpPr>
          <p:spPr>
            <a:xfrm>
              <a:off x="2841193" y="2992216"/>
              <a:ext cx="220958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24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125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8575" cap="rnd" cmpd="sng">
                <a:solidFill>
                  <a:schemeClr val="accent3">
                    <a:lumMod val="75000"/>
                  </a:schemeClr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7" name="Google Shape;160;p17"/>
          <p:cNvGrpSpPr/>
          <p:nvPr/>
        </p:nvGrpSpPr>
        <p:grpSpPr>
          <a:xfrm>
            <a:off x="1023731" y="4504438"/>
            <a:ext cx="4537313" cy="869300"/>
            <a:chOff x="2559375" y="2708964"/>
            <a:chExt cx="2627713" cy="1073448"/>
          </a:xfrm>
          <a:solidFill>
            <a:schemeClr val="accent1">
              <a:lumMod val="75000"/>
            </a:schemeClr>
          </a:solidFill>
        </p:grpSpPr>
        <p:sp>
          <p:nvSpPr>
            <p:cNvPr id="128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62;p17"/>
            <p:cNvSpPr txBox="1"/>
            <p:nvPr/>
          </p:nvSpPr>
          <p:spPr>
            <a:xfrm>
              <a:off x="3084752" y="3058875"/>
              <a:ext cx="1987553" cy="535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Guru meminta peserta membuat daftar nama-nama teman di rumah, di sekolah, dan di temapt ibadah.</a:t>
              </a:r>
              <a:endParaRPr lang="en-US" sz="1300" dirty="0">
                <a:latin typeface="Arial MT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63;p17"/>
            <p:cNvSpPr txBox="1"/>
            <p:nvPr/>
          </p:nvSpPr>
          <p:spPr>
            <a:xfrm>
              <a:off x="2841193" y="2992216"/>
              <a:ext cx="215451" cy="429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31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  <a:grpFill/>
          </p:grpSpPr>
          <p:sp>
            <p:nvSpPr>
              <p:cNvPr id="132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1882373" y="7767363"/>
            <a:ext cx="34804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mengajak peserta </a:t>
            </a:r>
            <a:r>
              <a:rPr lang="en-US" sz="13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didik </a:t>
            </a:r>
            <a:r>
              <a:rPr lang="en-US" sz="13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melaksanakan  semangat belajat Bodhisattva Siddharta.</a:t>
            </a:r>
            <a:endParaRPr lang="en-US" sz="1300" dirty="0">
              <a:solidFill>
                <a:schemeClr val="bg1"/>
              </a:solidFill>
              <a:latin typeface="Arial MT"/>
              <a:ea typeface="Roboto"/>
              <a:cs typeface="Roboto"/>
              <a:sym typeface="Robot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3539" y="6926699"/>
            <a:ext cx="3355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meminta peserta didik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memberikan pendapat keuntungan memiliki teman 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yang baik.</a:t>
            </a:r>
            <a:endParaRPr lang="en-US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155;p17"/>
          <p:cNvSpPr txBox="1"/>
          <p:nvPr/>
        </p:nvSpPr>
        <p:spPr>
          <a:xfrm>
            <a:off x="1930907" y="6396424"/>
            <a:ext cx="3295507" cy="25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</a:t>
            </a:r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meminta peserta didik memberikan contoh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ciri-ciri teman yang baik</a:t>
            </a:r>
            <a:endParaRPr sz="13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51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35292" y="590369"/>
            <a:ext cx="3409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Teman Sejatiku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91664" y="6148909"/>
            <a:ext cx="3250183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Sahabat yang baik </a:t>
            </a:r>
          </a:p>
          <a:p>
            <a:pPr algn="ctr"/>
            <a:r>
              <a:rPr lang="en-US" dirty="0" smtClean="0"/>
              <a:t>selalu ada dalam suka dan duka. </a:t>
            </a:r>
          </a:p>
          <a:p>
            <a:pPr algn="ctr"/>
            <a:r>
              <a:rPr lang="en-US" sz="1200" dirty="0" smtClean="0"/>
              <a:t>(Digha </a:t>
            </a:r>
            <a:r>
              <a:rPr lang="en-US" sz="1200" i="1" dirty="0" smtClean="0"/>
              <a:t>Nikaya III, Sigalovada Sutta)</a:t>
            </a:r>
          </a:p>
          <a:p>
            <a:pPr algn="ctr"/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795813" y="1349712"/>
            <a:ext cx="50460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Aku membutuhkan teman.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Aku tidak bisa hidup sendirian.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Aku memiliki banyak teman.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Di </a:t>
            </a:r>
            <a:r>
              <a:rPr lang="en-US" dirty="0" smtClean="0">
                <a:solidFill>
                  <a:srgbClr val="0070C0"/>
                </a:solidFill>
              </a:rPr>
              <a:t> sekitar </a:t>
            </a:r>
            <a:r>
              <a:rPr lang="en-US" dirty="0" smtClean="0">
                <a:solidFill>
                  <a:srgbClr val="0070C0"/>
                </a:solidFill>
              </a:rPr>
              <a:t>rumah aku banyak teman.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Di sekolah aku banyak teman.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Di vihara aku juga banyak teman.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Aku menyayangi teman-tamanku.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Mereka juga menyayangiku.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Semua temanku sangat baik.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Ketika aku sakit, temanku menjengukku.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Ketika aku ulang tahun,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temanku </a:t>
            </a:r>
            <a:r>
              <a:rPr lang="en-US" dirty="0" smtClean="0">
                <a:solidFill>
                  <a:srgbClr val="0070C0"/>
                </a:solidFill>
              </a:rPr>
              <a:t>mengucapkan </a:t>
            </a:r>
            <a:r>
              <a:rPr lang="en-US" dirty="0" smtClean="0">
                <a:solidFill>
                  <a:srgbClr val="0070C0"/>
                </a:solidFill>
              </a:rPr>
              <a:t>selamat ulang </a:t>
            </a:r>
            <a:r>
              <a:rPr lang="en-US" dirty="0" smtClean="0">
                <a:solidFill>
                  <a:srgbClr val="0070C0"/>
                </a:solidFill>
              </a:rPr>
              <a:t>tahun.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Teman yang baik selalu bersama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dalam suka dan </a:t>
            </a:r>
            <a:r>
              <a:rPr lang="en-US" dirty="0" smtClean="0">
                <a:solidFill>
                  <a:srgbClr val="0070C0"/>
                </a:solidFill>
              </a:rPr>
              <a:t>duka.</a:t>
            </a:r>
            <a:endParaRPr lang="en-US" dirty="0" smtClean="0">
              <a:solidFill>
                <a:srgbClr val="0070C0"/>
              </a:solidFill>
            </a:endParaRP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95813" y="6148909"/>
            <a:ext cx="5124040" cy="1662050"/>
            <a:chOff x="716097" y="6148909"/>
            <a:chExt cx="5203756" cy="1662050"/>
          </a:xfrm>
        </p:grpSpPr>
        <p:grpSp>
          <p:nvGrpSpPr>
            <p:cNvPr id="16" name="Google Shape;943;p34"/>
            <p:cNvGrpSpPr/>
            <p:nvPr/>
          </p:nvGrpSpPr>
          <p:grpSpPr>
            <a:xfrm>
              <a:off x="2451567" y="6257091"/>
              <a:ext cx="3468286" cy="1553868"/>
              <a:chOff x="4577079" y="2285238"/>
              <a:chExt cx="1371025" cy="1204025"/>
            </a:xfrm>
          </p:grpSpPr>
          <p:sp>
            <p:nvSpPr>
              <p:cNvPr id="18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rgbClr val="C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955;p34"/>
              <p:cNvSpPr txBox="1"/>
              <p:nvPr/>
            </p:nvSpPr>
            <p:spPr>
              <a:xfrm>
                <a:off x="4577104" y="2513751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sp>
          <p:nvSpPr>
            <p:cNvPr id="3" name="Oval Callout 2"/>
            <p:cNvSpPr/>
            <p:nvPr/>
          </p:nvSpPr>
          <p:spPr>
            <a:xfrm>
              <a:off x="716097" y="6148909"/>
              <a:ext cx="1657464" cy="1012055"/>
            </a:xfrm>
            <a:prstGeom prst="wedgeEllipseCallout">
              <a:avLst>
                <a:gd name="adj1" fmla="val 84774"/>
                <a:gd name="adj2" fmla="val -1291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Ayo, mambaca ayat!</a:t>
              </a:r>
              <a:endParaRPr lang="en-US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45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6096" y="590369"/>
            <a:ext cx="5235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Arial MT"/>
              </a:rPr>
              <a:t>Guru memmandu peserta didik menyanyikan lagu berikut.</a:t>
            </a:r>
            <a:endParaRPr lang="en-US" sz="1400" b="1" dirty="0">
              <a:solidFill>
                <a:srgbClr val="0070C0"/>
              </a:solidFill>
              <a:latin typeface="Arial M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9634" y="5155200"/>
            <a:ext cx="536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Tuliskan nama-nama teman kalian pada format berikut.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857808" y="4732446"/>
            <a:ext cx="3274132" cy="422754"/>
            <a:chOff x="627813" y="430720"/>
            <a:chExt cx="3274132" cy="42275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33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9"/>
          <p:cNvPicPr/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6784" t="36052" r="21544" b="22945"/>
          <a:stretch/>
        </p:blipFill>
        <p:spPr bwMode="auto">
          <a:xfrm>
            <a:off x="857808" y="1249815"/>
            <a:ext cx="5241759" cy="31127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410332"/>
              </p:ext>
            </p:extLst>
          </p:nvPr>
        </p:nvGraphicFramePr>
        <p:xfrm>
          <a:off x="857808" y="5577954"/>
          <a:ext cx="5094208" cy="198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250">
                  <a:extLst>
                    <a:ext uri="{9D8B030D-6E8A-4147-A177-3AD203B41FA5}">
                      <a16:colId xmlns:a16="http://schemas.microsoft.com/office/drawing/2014/main" val="1204800575"/>
                    </a:ext>
                  </a:extLst>
                </a:gridCol>
                <a:gridCol w="1630496">
                  <a:extLst>
                    <a:ext uri="{9D8B030D-6E8A-4147-A177-3AD203B41FA5}">
                      <a16:colId xmlns:a16="http://schemas.microsoft.com/office/drawing/2014/main" val="2985570679"/>
                    </a:ext>
                  </a:extLst>
                </a:gridCol>
                <a:gridCol w="1575412">
                  <a:extLst>
                    <a:ext uri="{9D8B030D-6E8A-4147-A177-3AD203B41FA5}">
                      <a16:colId xmlns:a16="http://schemas.microsoft.com/office/drawing/2014/main" val="2869459422"/>
                    </a:ext>
                  </a:extLst>
                </a:gridCol>
                <a:gridCol w="1402050">
                  <a:extLst>
                    <a:ext uri="{9D8B030D-6E8A-4147-A177-3AD203B41FA5}">
                      <a16:colId xmlns:a16="http://schemas.microsoft.com/office/drawing/2014/main" val="1567724434"/>
                    </a:ext>
                  </a:extLst>
                </a:gridCol>
              </a:tblGrid>
              <a:tr h="2609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MT"/>
                        </a:rPr>
                        <a:t> No.</a:t>
                      </a:r>
                      <a:endParaRPr lang="en-US" dirty="0">
                        <a:latin typeface="Arial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MT"/>
                        </a:rPr>
                        <a:t> Di Rumah</a:t>
                      </a:r>
                      <a:endParaRPr lang="en-US" dirty="0">
                        <a:latin typeface="Arial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MT"/>
                        </a:rPr>
                        <a:t>Di Sekolah</a:t>
                      </a:r>
                      <a:endParaRPr lang="en-US" dirty="0">
                        <a:latin typeface="Arial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MT"/>
                        </a:rPr>
                        <a:t>Di Vihara</a:t>
                      </a:r>
                      <a:endParaRPr lang="en-US" dirty="0">
                        <a:latin typeface="Arial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20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55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4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36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1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68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1102868" y="852928"/>
              <a:ext cx="1398438" cy="66052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Penutup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(10 Menit)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5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421027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40318" y="2817855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38088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 Sayang Teman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 JP (4 x 35 Menit) = 1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510132" y="212191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979347" y="406733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BUD.A.SUL.1.7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18" name="Rectangle 17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3" name="Picture 22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27478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382242"/>
              <a:chOff x="3091646" y="966003"/>
              <a:chExt cx="1456750" cy="338224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999191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81926" y="4195845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496322" cy="3288112"/>
              <a:chOff x="1573603" y="1581732"/>
              <a:chExt cx="1496322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592637" y="2848621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Menyayangi teman dalam pergaulan sangat membahagiakan. </a:t>
                </a:r>
              </a:p>
              <a:p>
                <a:pPr lvl="0" algn="ctr"/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Jika kita menyayangi teman, maka teman kan menyayangi kita</a:t>
                </a:r>
                <a:r>
                  <a:rPr lang="en-US" sz="1200" dirty="0" smtClean="0">
                    <a:solidFill>
                      <a:srgbClr val="C00000"/>
                    </a:solidFill>
                    <a:latin typeface="Arial MT"/>
                    <a:ea typeface="Roboto"/>
                    <a:cs typeface="Roboto"/>
                    <a:sym typeface="Roboto"/>
                  </a:rPr>
                  <a:t>. </a:t>
                </a:r>
                <a:endParaRPr sz="1200" dirty="0">
                  <a:solidFill>
                    <a:srgbClr val="C00000"/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57146" y="1572480"/>
              <a:ext cx="1497273" cy="3392757"/>
              <a:chOff x="4557146" y="1572480"/>
              <a:chExt cx="1497273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57146" y="3523663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dapat mengidentifikasi perbedaan di antara sesam teman 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memberikan contoh </a:t>
                </a:r>
                <a:r>
                  <a:rPr lang="en" sz="1000" dirty="0">
                    <a:latin typeface="Arial MT"/>
                    <a:ea typeface="Roboto"/>
                    <a:cs typeface="Roboto"/>
                    <a:sym typeface="Roboto"/>
                  </a:rPr>
                  <a:t>perbedaan di sekolah dan di rumah.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</a:t>
                </a:r>
                <a:r>
                  <a:rPr lang="en" sz="1000" dirty="0">
                    <a:latin typeface="Arial MT"/>
                    <a:ea typeface="Roboto"/>
                    <a:cs typeface="Roboto"/>
                    <a:sym typeface="Roboto"/>
                  </a:rPr>
                  <a:t>dapat </a:t>
                </a: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menghargai perbedaan sesana teman.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dapat sikap mengahargai perbedaan sesama teman.</a:t>
                </a:r>
                <a:endParaRPr sz="1000" dirty="0"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Perlukah kita menyayangi Teman? Bagaimana caranya?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68623" y="5764449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perlu perlu menyayangi teman?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Apa wujud nyata yang dapat dilakukan untuk menyayangi teman?</a:t>
            </a:r>
          </a:p>
          <a:p>
            <a:pPr lvl="0"/>
            <a:endParaRPr lang="en-US" sz="1200" dirty="0">
              <a:solidFill>
                <a:srgbClr val="FF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17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58637" y="548915"/>
            <a:ext cx="343738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Langkah-Langkah Pembelajaran</a:t>
            </a:r>
            <a:endParaRPr lang="en-US" sz="166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8" name="Google Shape;1107;p38"/>
          <p:cNvGrpSpPr/>
          <p:nvPr/>
        </p:nvGrpSpPr>
        <p:grpSpPr>
          <a:xfrm>
            <a:off x="710431" y="1213347"/>
            <a:ext cx="5093461" cy="6244728"/>
            <a:chOff x="1178187" y="1391791"/>
            <a:chExt cx="3167761" cy="3058846"/>
          </a:xfrm>
        </p:grpSpPr>
        <p:grpSp>
          <p:nvGrpSpPr>
            <p:cNvPr id="11" name="Google Shape;1109;p38"/>
            <p:cNvGrpSpPr/>
            <p:nvPr/>
          </p:nvGrpSpPr>
          <p:grpSpPr>
            <a:xfrm>
              <a:off x="1178187" y="1391791"/>
              <a:ext cx="1715777" cy="3058846"/>
              <a:chOff x="1178187" y="1391791"/>
              <a:chExt cx="1715777" cy="3058846"/>
            </a:xfrm>
          </p:grpSpPr>
          <p:sp>
            <p:nvSpPr>
              <p:cNvPr id="24" name="Google Shape;1110;p38"/>
              <p:cNvSpPr/>
              <p:nvPr/>
            </p:nvSpPr>
            <p:spPr>
              <a:xfrm>
                <a:off x="1178187" y="1391791"/>
                <a:ext cx="16845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11;p38"/>
              <p:cNvSpPr/>
              <p:nvPr/>
            </p:nvSpPr>
            <p:spPr>
              <a:xfrm>
                <a:off x="2784698" y="206844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114;p38"/>
            <p:cNvSpPr/>
            <p:nvPr/>
          </p:nvSpPr>
          <p:spPr>
            <a:xfrm>
              <a:off x="2756276" y="2503187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6;p38"/>
            <p:cNvSpPr txBox="1"/>
            <p:nvPr/>
          </p:nvSpPr>
          <p:spPr>
            <a:xfrm>
              <a:off x="3026954" y="2958386"/>
              <a:ext cx="1318994" cy="7643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bersama peserta didik membuat daftar orang yang pantas dihargai.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untuk </a:t>
              </a:r>
              <a:r>
                <a:rPr lang="en-US" sz="1200" dirty="0" smtClean="0">
                  <a:latin typeface="Arial MT"/>
                </a:rPr>
                <a:t>mempresentasikan daftar orang yang pantas dihormati.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</a:t>
              </a:r>
              <a:r>
                <a:rPr lang="en-US" sz="1200" dirty="0" smtClean="0">
                  <a:latin typeface="Arial MT"/>
                </a:rPr>
                <a:t>menunjukkan sikap menghargai orang tua di rumah.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meminta peserta didik menunjukkan sikap menghargai binantang</a:t>
              </a:r>
              <a:r>
                <a:rPr lang="en-US" sz="1200" dirty="0" smtClean="0">
                  <a:solidFill>
                    <a:srgbClr val="FF0000"/>
                  </a:solidFill>
                  <a:latin typeface="Arial MT"/>
                </a:rPr>
                <a:t>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endParaRPr lang="en-US" sz="1400" dirty="0">
                <a:solidFill>
                  <a:srgbClr val="FF0000"/>
                </a:solidFill>
              </a:endParaRPr>
            </a:p>
            <a:p>
              <a:pPr lvl="0"/>
              <a:endParaRPr lang="en-US" sz="1300" dirty="0">
                <a:latin typeface="Arial MT"/>
              </a:endParaRPr>
            </a:p>
          </p:txBody>
        </p:sp>
      </p:grpSp>
      <p:grpSp>
        <p:nvGrpSpPr>
          <p:cNvPr id="26" name="Google Shape;1136;p38"/>
          <p:cNvGrpSpPr/>
          <p:nvPr/>
        </p:nvGrpSpPr>
        <p:grpSpPr>
          <a:xfrm>
            <a:off x="3505201" y="1213347"/>
            <a:ext cx="2712465" cy="6244728"/>
            <a:chOff x="2925137" y="1392018"/>
            <a:chExt cx="1488115" cy="3058846"/>
          </a:xfrm>
          <a:solidFill>
            <a:srgbClr val="FF0000"/>
          </a:solidFill>
        </p:grpSpPr>
        <p:grpSp>
          <p:nvGrpSpPr>
            <p:cNvPr id="28" name="Google Shape;1138;p38"/>
            <p:cNvGrpSpPr/>
            <p:nvPr/>
          </p:nvGrpSpPr>
          <p:grpSpPr>
            <a:xfrm>
              <a:off x="2925137" y="1392018"/>
              <a:ext cx="1478878" cy="3058846"/>
              <a:chOff x="2925137" y="1392018"/>
              <a:chExt cx="1478878" cy="3058846"/>
            </a:xfrm>
            <a:grpFill/>
          </p:grpSpPr>
          <p:sp>
            <p:nvSpPr>
              <p:cNvPr id="42" name="Google Shape;1139;p38"/>
              <p:cNvSpPr/>
              <p:nvPr/>
            </p:nvSpPr>
            <p:spPr>
              <a:xfrm>
                <a:off x="2925137" y="1392018"/>
                <a:ext cx="14339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140;p38"/>
              <p:cNvSpPr/>
              <p:nvPr/>
            </p:nvSpPr>
            <p:spPr>
              <a:xfrm>
                <a:off x="4294748" y="206837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" name="Google Shape;1143;p38"/>
            <p:cNvSpPr/>
            <p:nvPr/>
          </p:nvSpPr>
          <p:spPr>
            <a:xfrm>
              <a:off x="4284451" y="2513970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accent2">
                  <a:lumMod val="7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1116;p38"/>
          <p:cNvSpPr txBox="1"/>
          <p:nvPr/>
        </p:nvSpPr>
        <p:spPr>
          <a:xfrm>
            <a:off x="929050" y="3715426"/>
            <a:ext cx="2271318" cy="156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>
                <a:latin typeface="Arial MT"/>
              </a:rPr>
              <a:t>Melakukan pengecekan kesiapan </a:t>
            </a:r>
            <a:r>
              <a:rPr lang="en-US" sz="1300" dirty="0">
                <a:latin typeface="Arial MT"/>
              </a:rPr>
              <a:t>peserta didik </a:t>
            </a:r>
            <a:r>
              <a:rPr lang="id-ID" sz="1300" dirty="0">
                <a:latin typeface="Arial MT"/>
              </a:rPr>
              <a:t>untuk penggun</a:t>
            </a:r>
            <a:r>
              <a:rPr lang="en-US" sz="1300" dirty="0">
                <a:latin typeface="Arial MT"/>
              </a:rPr>
              <a:t>a</a:t>
            </a:r>
            <a:r>
              <a:rPr lang="id-ID" sz="1300" dirty="0">
                <a:latin typeface="Arial MT"/>
              </a:rPr>
              <a:t>an aplikasi WAG,  google clasrooom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</a:t>
            </a:r>
            <a:r>
              <a:rPr lang="en-US" sz="1300" dirty="0">
                <a:latin typeface="Arial MT"/>
              </a:rPr>
              <a:t>atau</a:t>
            </a:r>
            <a:r>
              <a:rPr lang="id-ID" sz="1300" dirty="0">
                <a:latin typeface="Arial MT"/>
              </a:rPr>
              <a:t> lainnya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lvl="0"/>
            <a:endParaRPr lang="en-US" sz="13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>
                <a:latin typeface="Arial MT"/>
              </a:rPr>
              <a:t>Mengucap salam,</a:t>
            </a:r>
            <a:r>
              <a:rPr lang="id-ID" sz="1300" dirty="0">
                <a:latin typeface="Arial MT"/>
              </a:rPr>
              <a:t> berdoa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dan hening sejenak bersama-sama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lvl="0"/>
            <a:endParaRPr lang="en-US" sz="13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>
                <a:latin typeface="Arial MT"/>
              </a:rPr>
              <a:t>Memeriksa kehadiran peserta didik sebagai sikap disiplin dalam pembiasaan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lvl="0"/>
            <a:endParaRPr lang="en-US" sz="13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>
                <a:latin typeface="Arial MT"/>
              </a:rPr>
              <a:t>Menyiapkan fisik dan psikis peserta didik dalam mengawali </a:t>
            </a:r>
            <a:r>
              <a:rPr lang="en-US" sz="1300" dirty="0">
                <a:latin typeface="Arial MT"/>
              </a:rPr>
              <a:t>pembelajaran</a:t>
            </a:r>
            <a:r>
              <a:rPr lang="id-ID" sz="1300" dirty="0">
                <a:latin typeface="Arial MT"/>
              </a:rPr>
              <a:t>.</a:t>
            </a:r>
            <a:endParaRPr lang="en-US" sz="1300" dirty="0">
              <a:latin typeface="Arial M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83074" y="2366197"/>
            <a:ext cx="22198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Arial MT"/>
              </a:rPr>
              <a:t>Dalam pembelajaran ini merupakan perp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aduan </a:t>
            </a:r>
            <a:r>
              <a:rPr lang="en-US" sz="1300" dirty="0">
                <a:latin typeface="Arial MT"/>
                <a:cs typeface="Arial" panose="020B0604020202020204" pitchFamily="34" charset="0"/>
              </a:rPr>
              <a:t>antara tatap muka dan PJJ (</a:t>
            </a:r>
            <a:r>
              <a:rPr lang="en-US" sz="13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).</a:t>
            </a:r>
            <a:endParaRPr lang="en-US" sz="1400" dirty="0"/>
          </a:p>
        </p:txBody>
      </p:sp>
      <p:sp>
        <p:nvSpPr>
          <p:cNvPr id="3" name="Oval 2"/>
          <p:cNvSpPr/>
          <p:nvPr/>
        </p:nvSpPr>
        <p:spPr>
          <a:xfrm>
            <a:off x="1077531" y="1620131"/>
            <a:ext cx="2046669" cy="74606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Pendahuluan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(10 Menit)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3920337" y="1620131"/>
            <a:ext cx="1783415" cy="746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/>
              </a:rPr>
              <a:t>Inti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 Rounded MT Bold"/>
              </a:rPr>
              <a:t>(90 Menit)</a:t>
            </a:r>
            <a:endParaRPr lang="en-US" sz="1200" b="1" dirty="0">
              <a:solidFill>
                <a:schemeClr val="bg1"/>
              </a:solidFill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80359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169536" y="740223"/>
            <a:ext cx="4189189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</a:t>
            </a:r>
            <a:r>
              <a:rPr lang="en-US" sz="1662" b="1" dirty="0" smtClean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Mengharhagai Orang Tua dan Guru</a:t>
            </a:r>
            <a:endParaRPr lang="en-US" sz="1662" dirty="0">
              <a:ln w="0"/>
              <a:solidFill>
                <a:srgbClr val="7030A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24169" y="1245920"/>
            <a:ext cx="5458578" cy="3435410"/>
            <a:chOff x="624169" y="1245920"/>
            <a:chExt cx="5458578" cy="3435410"/>
          </a:xfrm>
        </p:grpSpPr>
        <p:pic>
          <p:nvPicPr>
            <p:cNvPr id="15" name="image106.jpeg">
              <a:extLst>
                <a:ext uri="{FF2B5EF4-FFF2-40B4-BE49-F238E27FC236}">
                  <a16:creationId xmlns:a16="http://schemas.microsoft.com/office/drawing/2014/main" id="{15C0D279-F334-4418-974D-163902A93E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1849" y="1245920"/>
              <a:ext cx="1580898" cy="3047785"/>
            </a:xfrm>
            <a:prstGeom prst="rect">
              <a:avLst/>
            </a:prstGeom>
          </p:spPr>
        </p:pic>
        <p:sp>
          <p:nvSpPr>
            <p:cNvPr id="19" name="Speech Bubble: Rectangle 18">
              <a:extLst>
                <a:ext uri="{FF2B5EF4-FFF2-40B4-BE49-F238E27FC236}">
                  <a16:creationId xmlns:a16="http://schemas.microsoft.com/office/drawing/2014/main" id="{B8993EC1-8B81-4B79-9982-40B36E55EE9B}"/>
                </a:ext>
              </a:extLst>
            </p:cNvPr>
            <p:cNvSpPr/>
            <p:nvPr/>
          </p:nvSpPr>
          <p:spPr>
            <a:xfrm>
              <a:off x="624169" y="1391477"/>
              <a:ext cx="3957769" cy="3289853"/>
            </a:xfrm>
            <a:prstGeom prst="wedgeRectCallout">
              <a:avLst>
                <a:gd name="adj1" fmla="val 62433"/>
                <a:gd name="adj2" fmla="val -3568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sz="1300" dirty="0" smtClean="0">
                <a:solidFill>
                  <a:schemeClr val="tx1"/>
                </a:solidFill>
                <a:latin typeface="Arial MT"/>
              </a:endParaRPr>
            </a:p>
            <a:p>
              <a:pPr>
                <a:lnSpc>
                  <a:spcPct val="150000"/>
                </a:lnSpc>
              </a:pPr>
              <a:endParaRPr lang="en-US" sz="1300" dirty="0" smtClean="0">
                <a:solidFill>
                  <a:schemeClr val="tx1"/>
                </a:solidFill>
                <a:latin typeface="Arial MT"/>
              </a:endParaRPr>
            </a:p>
            <a:p>
              <a:pPr>
                <a:lnSpc>
                  <a:spcPct val="150000"/>
                </a:lnSpc>
              </a:pPr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Jojo sangat menghargai sesama. </a:t>
              </a:r>
            </a:p>
            <a:p>
              <a:pPr>
                <a:lnSpc>
                  <a:spcPct val="150000"/>
                </a:lnSpc>
              </a:pPr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Orang yang sangat aku hargai  pertama kali </a:t>
              </a:r>
            </a:p>
            <a:p>
              <a:pPr>
                <a:lnSpc>
                  <a:spcPct val="150000"/>
                </a:lnSpc>
              </a:pPr>
              <a:r>
                <a:rPr lang="en-US" sz="1300" dirty="0">
                  <a:solidFill>
                    <a:schemeClr val="tx1"/>
                  </a:solidFill>
                  <a:latin typeface="Arial MT"/>
                </a:rPr>
                <a:t>a</a:t>
              </a:r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dalah ayah dan ibu.</a:t>
              </a:r>
            </a:p>
            <a:p>
              <a:pPr>
                <a:lnSpc>
                  <a:spcPct val="150000"/>
                </a:lnSpc>
              </a:pPr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Mengapa perlu menghargai orang tua?</a:t>
              </a:r>
            </a:p>
            <a:p>
              <a:pPr>
                <a:lnSpc>
                  <a:spcPct val="150000"/>
                </a:lnSpc>
              </a:pPr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Karena mereka telah mendidik dan </a:t>
              </a:r>
            </a:p>
            <a:p>
              <a:pPr>
                <a:lnSpc>
                  <a:spcPct val="150000"/>
                </a:lnSpc>
              </a:pPr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membesarkan anak-anaknya.</a:t>
              </a:r>
            </a:p>
            <a:p>
              <a:pPr>
                <a:lnSpc>
                  <a:spcPct val="150000"/>
                </a:lnSpc>
              </a:pPr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Cara menghargai orang tua adalah </a:t>
              </a:r>
            </a:p>
            <a:p>
              <a:pPr>
                <a:lnSpc>
                  <a:spcPct val="150000"/>
                </a:lnSpc>
              </a:pPr>
              <a:r>
                <a:rPr lang="en-US" sz="1300" dirty="0">
                  <a:solidFill>
                    <a:schemeClr val="tx1"/>
                  </a:solidFill>
                  <a:latin typeface="Arial MT"/>
                </a:rPr>
                <a:t>p</a:t>
              </a:r>
              <a:r>
                <a:rPr lang="en-US" sz="1300" dirty="0" smtClean="0">
                  <a:solidFill>
                    <a:schemeClr val="tx1"/>
                  </a:solidFill>
                  <a:latin typeface="Arial MT"/>
                </a:rPr>
                <a:t>atuh dan menuruti semua nasihatnya.</a:t>
              </a:r>
            </a:p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Arial MT"/>
                </a:rPr>
                <a:t>Aku juga sangat menghargai guru.</a:t>
              </a:r>
            </a:p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Arial MT"/>
                </a:rPr>
                <a:t>Semua tamanku di rumah dan di sekolah aku hargai</a:t>
              </a:r>
              <a:r>
                <a:rPr lang="en-US" sz="1200" dirty="0" smtClean="0">
                  <a:solidFill>
                    <a:schemeClr val="tx1"/>
                  </a:solidFill>
                  <a:latin typeface="Arial MT"/>
                </a:rPr>
                <a:t>.</a:t>
              </a:r>
              <a:endParaRPr lang="en-US" sz="1300" dirty="0">
                <a:solidFill>
                  <a:schemeClr val="tx1"/>
                </a:solidFill>
                <a:latin typeface="Arial MT"/>
              </a:endParaRPr>
            </a:p>
            <a:p>
              <a:pPr>
                <a:lnSpc>
                  <a:spcPct val="150000"/>
                </a:lnSpc>
              </a:pPr>
              <a:endParaRPr lang="en-US" sz="1300" dirty="0" smtClean="0">
                <a:solidFill>
                  <a:schemeClr val="tx1"/>
                </a:solidFill>
                <a:latin typeface="Arial MT"/>
              </a:endParaRPr>
            </a:p>
            <a:p>
              <a:pPr>
                <a:lnSpc>
                  <a:spcPct val="150000"/>
                </a:lnSpc>
              </a:pPr>
              <a:endParaRPr lang="en-US" sz="1300" dirty="0">
                <a:solidFill>
                  <a:schemeClr val="tx1"/>
                </a:solidFill>
                <a:latin typeface="Arial MT"/>
              </a:endParaRPr>
            </a:p>
            <a:p>
              <a:endParaRPr lang="en-US" sz="1400" dirty="0">
                <a:solidFill>
                  <a:schemeClr val="tx1"/>
                </a:solidFill>
                <a:latin typeface="Arial M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60876" y="4285373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PAB Kelas V</a:t>
              </a:r>
              <a:endParaRPr lang="en-US" sz="700" dirty="0">
                <a:latin typeface="Arial M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77673" y="4905658"/>
            <a:ext cx="5185805" cy="2872603"/>
            <a:chOff x="777673" y="4905658"/>
            <a:chExt cx="5185805" cy="287260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2DC640-CD99-45C3-8CEE-953F478AC361}"/>
                </a:ext>
              </a:extLst>
            </p:cNvPr>
            <p:cNvPicPr/>
            <p:nvPr/>
          </p:nvPicPr>
          <p:blipFill rotWithShape="1">
            <a:blip r:embed="rId3"/>
            <a:srcRect l="67941" t="32353" r="23456" b="34118"/>
            <a:stretch/>
          </p:blipFill>
          <p:spPr bwMode="auto">
            <a:xfrm>
              <a:off x="858238" y="4905658"/>
              <a:ext cx="1266741" cy="264827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6" name="Speech Bubble: Rectangle 23">
              <a:extLst>
                <a:ext uri="{FF2B5EF4-FFF2-40B4-BE49-F238E27FC236}">
                  <a16:creationId xmlns:a16="http://schemas.microsoft.com/office/drawing/2014/main" id="{8A0EA66D-DD3D-471E-92DA-0F7BFD2FEBA8}"/>
                </a:ext>
              </a:extLst>
            </p:cNvPr>
            <p:cNvSpPr/>
            <p:nvPr/>
          </p:nvSpPr>
          <p:spPr>
            <a:xfrm>
              <a:off x="2276061" y="4905659"/>
              <a:ext cx="3687417" cy="2359845"/>
            </a:xfrm>
            <a:prstGeom prst="wedgeRectCallout">
              <a:avLst>
                <a:gd name="adj1" fmla="val -63746"/>
                <a:gd name="adj2" fmla="val -3920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sz="1400" dirty="0" smtClean="0">
                  <a:solidFill>
                    <a:schemeClr val="tx1"/>
                  </a:solidFill>
                  <a:latin typeface="Arial MT"/>
                </a:rPr>
                <a:t>Nani juga mengahrgai orang tua dan guru.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 smtClean="0">
                  <a:solidFill>
                    <a:schemeClr val="tx1"/>
                  </a:solidFill>
                  <a:latin typeface="Arial MT"/>
                </a:rPr>
                <a:t>Selain itu, Nani juga menghargai binatang.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 smtClean="0">
                  <a:solidFill>
                    <a:schemeClr val="tx1"/>
                  </a:solidFill>
                  <a:latin typeface="Arial MT"/>
                </a:rPr>
                <a:t>Nani mencontoh Bodhisattva Siddharta.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 smtClean="0">
                  <a:solidFill>
                    <a:schemeClr val="tx1"/>
                  </a:solidFill>
                  <a:latin typeface="Arial MT"/>
                </a:rPr>
                <a:t>Bodhisattva Siddharta menghargai 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 smtClean="0">
                  <a:solidFill>
                    <a:schemeClr val="tx1"/>
                  </a:solidFill>
                  <a:latin typeface="Arial MT"/>
                </a:rPr>
                <a:t>semua binatang, 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 smtClean="0">
                  <a:solidFill>
                    <a:schemeClr val="tx1"/>
                  </a:solidFill>
                  <a:latin typeface="Arial MT"/>
                </a:rPr>
                <a:t>bahkan semua makhluk.</a:t>
              </a:r>
            </a:p>
            <a:p>
              <a:endParaRPr lang="en-US" sz="14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77673" y="7470484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PAB Kelas V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2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0717" y="7047914"/>
            <a:ext cx="1728714" cy="369282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id-ID" sz="1846" dirty="0">
                <a:ln w="0"/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KESIMPULAN</a:t>
            </a:r>
            <a:endParaRPr lang="en-US" sz="1846" dirty="0">
              <a:ln w="0"/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27812" y="926334"/>
            <a:ext cx="4659735" cy="300674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1400" dirty="0" smtClean="0">
                <a:ln w="0"/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Buatlah Daftar Orang-Orang yang pantas dihargai!</a:t>
            </a:r>
            <a:endParaRPr lang="en-US" sz="1400" dirty="0">
              <a:ln w="0"/>
              <a:solidFill>
                <a:srgbClr val="00206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AA922A9-782B-48EF-895C-D812880CA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5542" y="457200"/>
            <a:ext cx="468989" cy="369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688811"/>
              </p:ext>
            </p:extLst>
          </p:nvPr>
        </p:nvGraphicFramePr>
        <p:xfrm>
          <a:off x="715548" y="1412781"/>
          <a:ext cx="4572000" cy="1787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574">
                  <a:extLst>
                    <a:ext uri="{9D8B030D-6E8A-4147-A177-3AD203B41FA5}">
                      <a16:colId xmlns:a16="http://schemas.microsoft.com/office/drawing/2014/main" val="818443711"/>
                    </a:ext>
                  </a:extLst>
                </a:gridCol>
                <a:gridCol w="1868556">
                  <a:extLst>
                    <a:ext uri="{9D8B030D-6E8A-4147-A177-3AD203B41FA5}">
                      <a16:colId xmlns:a16="http://schemas.microsoft.com/office/drawing/2014/main" val="1285524495"/>
                    </a:ext>
                  </a:extLst>
                </a:gridCol>
                <a:gridCol w="2295870">
                  <a:extLst>
                    <a:ext uri="{9D8B030D-6E8A-4147-A177-3AD203B41FA5}">
                      <a16:colId xmlns:a16="http://schemas.microsoft.com/office/drawing/2014/main" val="2461859335"/>
                    </a:ext>
                  </a:extLst>
                </a:gridCol>
              </a:tblGrid>
              <a:tr h="3575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 Rumah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Cara Menghargai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477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545176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665100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051650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29669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460705"/>
              </p:ext>
            </p:extLst>
          </p:nvPr>
        </p:nvGraphicFramePr>
        <p:xfrm>
          <a:off x="715547" y="3558207"/>
          <a:ext cx="4572000" cy="1787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574">
                  <a:extLst>
                    <a:ext uri="{9D8B030D-6E8A-4147-A177-3AD203B41FA5}">
                      <a16:colId xmlns:a16="http://schemas.microsoft.com/office/drawing/2014/main" val="730688722"/>
                    </a:ext>
                  </a:extLst>
                </a:gridCol>
                <a:gridCol w="1868556">
                  <a:extLst>
                    <a:ext uri="{9D8B030D-6E8A-4147-A177-3AD203B41FA5}">
                      <a16:colId xmlns:a16="http://schemas.microsoft.com/office/drawing/2014/main" val="1347112300"/>
                    </a:ext>
                  </a:extLst>
                </a:gridCol>
                <a:gridCol w="2295870">
                  <a:extLst>
                    <a:ext uri="{9D8B030D-6E8A-4147-A177-3AD203B41FA5}">
                      <a16:colId xmlns:a16="http://schemas.microsoft.com/office/drawing/2014/main" val="94006739"/>
                    </a:ext>
                  </a:extLst>
                </a:gridCol>
              </a:tblGrid>
              <a:tr h="3575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 Sekolah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Cara Menghargai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464542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001844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21545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23048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52037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50718" y="5615609"/>
            <a:ext cx="4536830" cy="135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/>
              <a:t>2. Mengapa perlu mengahargai ayah dan ibu?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3. Bagaimana cara menghargai ayah dan ibu?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4. Mengapa harus menghargai binatang?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5. Berikan 2 contoh cara menghargai binatang!</a:t>
            </a:r>
            <a:endParaRPr lang="en-US" sz="1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715547" y="445410"/>
            <a:ext cx="3274132" cy="422754"/>
            <a:chOff x="627813" y="430720"/>
            <a:chExt cx="3274132" cy="4227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9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838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>
            <a:off x="1102868" y="852928"/>
            <a:ext cx="1398438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Penutup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(10 Menit)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421027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40318" y="2817855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38088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Mengakui Kesalahan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 JP (4 x 35 Menit) = 1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510132" y="212191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737517" y="421372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BUD.A.SUL.1.7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18" name="Rectangle 17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3" name="Picture 22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49904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6" cy="4805982"/>
            <a:chOff x="1558802" y="966003"/>
            <a:chExt cx="4495618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382242"/>
              <a:chOff x="3091646" y="966003"/>
              <a:chExt cx="1456750" cy="338224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999191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81926" y="4195845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496322" cy="3288112"/>
              <a:chOff x="1573603" y="1581732"/>
              <a:chExt cx="1496322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573603" y="3108451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Mengakui kesalahan dan meminta maaf adalah sikap mulia yang pantas dicontoh</a:t>
                </a:r>
                <a:r>
                  <a:rPr lang="en-US" sz="1200" dirty="0">
                    <a:solidFill>
                      <a:srgbClr val="C00000"/>
                    </a:solidFill>
                    <a:latin typeface="Arial MT"/>
                    <a:ea typeface="Roboto"/>
                    <a:cs typeface="Roboto"/>
                    <a:sym typeface="Roboto"/>
                  </a:rPr>
                  <a:t>.</a:t>
                </a:r>
                <a:r>
                  <a:rPr lang="en-US" sz="1200" dirty="0" smtClean="0">
                    <a:solidFill>
                      <a:srgbClr val="C00000"/>
                    </a:solidFill>
                    <a:latin typeface="Arial MT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Nilai-nilai kediaman luhur hendaknya dipraktikkan dalam kehidupan nyata baik di lingkuan rumah, sekolah, dan tempat ibadah.</a:t>
                </a:r>
                <a:endParaRPr sz="1200" dirty="0"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73843" y="1572480"/>
              <a:ext cx="1480577" cy="3392757"/>
              <a:chOff x="4573843" y="1572480"/>
              <a:chExt cx="1480577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73843" y="3521821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>
                    <a:latin typeface="Arial MT"/>
                    <a:ea typeface="Roboto"/>
                    <a:cs typeface="Roboto"/>
                    <a:sym typeface="Roboto"/>
                  </a:rPr>
                  <a:t>Peserta menerapkan perilaku kasih dengan mengakui </a:t>
                </a: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kesalahan dan meminta maaf.</a:t>
                </a:r>
              </a:p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peka terhadap masalah teman.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memiliki skap luhur dengan memaafkan kesalahan teman. 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menunjukkan perilaku nyata berdasarkan nilai-nilai Kediaman Luhur. </a:t>
                </a: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20" y="2259906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Perlukah kita menyayangi Teman? Bagaimana caranya?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68623" y="5764449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perlu mengakui kesalahan dan meminta maaf dan memaafkan?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Bagaimana perilaku nyata dalam mempraktikkan nilai-nilai kediaman luhur?</a:t>
            </a:r>
          </a:p>
          <a:p>
            <a:pPr lvl="0"/>
            <a:endParaRPr lang="en-US" sz="1200" dirty="0">
              <a:solidFill>
                <a:srgbClr val="FF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964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58637" y="548915"/>
            <a:ext cx="343738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Langkah-Langkah Pembelajaran</a:t>
            </a:r>
            <a:endParaRPr lang="en-US" sz="166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8" name="Google Shape;1107;p38"/>
          <p:cNvGrpSpPr/>
          <p:nvPr/>
        </p:nvGrpSpPr>
        <p:grpSpPr>
          <a:xfrm>
            <a:off x="710431" y="1213347"/>
            <a:ext cx="5093461" cy="6244728"/>
            <a:chOff x="1178187" y="1391791"/>
            <a:chExt cx="3167761" cy="3058846"/>
          </a:xfrm>
        </p:grpSpPr>
        <p:grpSp>
          <p:nvGrpSpPr>
            <p:cNvPr id="11" name="Google Shape;1109;p38"/>
            <p:cNvGrpSpPr/>
            <p:nvPr/>
          </p:nvGrpSpPr>
          <p:grpSpPr>
            <a:xfrm>
              <a:off x="1178187" y="1391791"/>
              <a:ext cx="1715777" cy="3058846"/>
              <a:chOff x="1178187" y="1391791"/>
              <a:chExt cx="1715777" cy="3058846"/>
            </a:xfrm>
          </p:grpSpPr>
          <p:sp>
            <p:nvSpPr>
              <p:cNvPr id="24" name="Google Shape;1110;p38"/>
              <p:cNvSpPr/>
              <p:nvPr/>
            </p:nvSpPr>
            <p:spPr>
              <a:xfrm>
                <a:off x="1178187" y="1391791"/>
                <a:ext cx="16845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11;p38"/>
              <p:cNvSpPr/>
              <p:nvPr/>
            </p:nvSpPr>
            <p:spPr>
              <a:xfrm>
                <a:off x="2784698" y="206844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114;p38"/>
            <p:cNvSpPr/>
            <p:nvPr/>
          </p:nvSpPr>
          <p:spPr>
            <a:xfrm>
              <a:off x="2756276" y="2503187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6;p38"/>
            <p:cNvSpPr txBox="1"/>
            <p:nvPr/>
          </p:nvSpPr>
          <p:spPr>
            <a:xfrm>
              <a:off x="3026954" y="3071439"/>
              <a:ext cx="1318994" cy="7643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bersama peserta didik membuat daftar kesalahan yang pernah dilakukan.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</a:t>
              </a:r>
              <a:r>
                <a:rPr lang="en-US" sz="1200" dirty="0" smtClean="0">
                  <a:latin typeface="Arial MT"/>
                </a:rPr>
                <a:t>didik mengidentifikasi masalah teman yang pernah dimaafkan.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meminta peserta didik menunjukkan perilaku nyata berdasarkan nilai-nilai kediaman luhur</a:t>
              </a:r>
              <a:r>
                <a:rPr lang="en-US" sz="1200" dirty="0" smtClean="0">
                  <a:solidFill>
                    <a:srgbClr val="FF0000"/>
                  </a:solidFill>
                  <a:latin typeface="Arial MT"/>
                </a:rPr>
                <a:t>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endParaRPr lang="en-US" sz="1400" dirty="0">
                <a:solidFill>
                  <a:srgbClr val="FF0000"/>
                </a:solidFill>
              </a:endParaRPr>
            </a:p>
            <a:p>
              <a:pPr lvl="0"/>
              <a:endParaRPr lang="en-US" sz="1300" dirty="0">
                <a:latin typeface="Arial MT"/>
              </a:endParaRPr>
            </a:p>
          </p:txBody>
        </p:sp>
      </p:grpSp>
      <p:grpSp>
        <p:nvGrpSpPr>
          <p:cNvPr id="26" name="Google Shape;1136;p38"/>
          <p:cNvGrpSpPr/>
          <p:nvPr/>
        </p:nvGrpSpPr>
        <p:grpSpPr>
          <a:xfrm>
            <a:off x="3505201" y="1213347"/>
            <a:ext cx="2712465" cy="6244728"/>
            <a:chOff x="2925137" y="1392018"/>
            <a:chExt cx="1488115" cy="3058846"/>
          </a:xfrm>
          <a:solidFill>
            <a:srgbClr val="FF0000"/>
          </a:solidFill>
        </p:grpSpPr>
        <p:grpSp>
          <p:nvGrpSpPr>
            <p:cNvPr id="28" name="Google Shape;1138;p38"/>
            <p:cNvGrpSpPr/>
            <p:nvPr/>
          </p:nvGrpSpPr>
          <p:grpSpPr>
            <a:xfrm>
              <a:off x="2925137" y="1392018"/>
              <a:ext cx="1478878" cy="3058846"/>
              <a:chOff x="2925137" y="1392018"/>
              <a:chExt cx="1478878" cy="3058846"/>
            </a:xfrm>
            <a:grpFill/>
          </p:grpSpPr>
          <p:sp>
            <p:nvSpPr>
              <p:cNvPr id="42" name="Google Shape;1139;p38"/>
              <p:cNvSpPr/>
              <p:nvPr/>
            </p:nvSpPr>
            <p:spPr>
              <a:xfrm>
                <a:off x="2925137" y="1392018"/>
                <a:ext cx="14339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140;p38"/>
              <p:cNvSpPr/>
              <p:nvPr/>
            </p:nvSpPr>
            <p:spPr>
              <a:xfrm>
                <a:off x="4294748" y="206837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" name="Google Shape;1143;p38"/>
            <p:cNvSpPr/>
            <p:nvPr/>
          </p:nvSpPr>
          <p:spPr>
            <a:xfrm>
              <a:off x="4284451" y="2513970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accent2">
                  <a:lumMod val="7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1116;p38"/>
          <p:cNvSpPr txBox="1"/>
          <p:nvPr/>
        </p:nvSpPr>
        <p:spPr>
          <a:xfrm>
            <a:off x="877754" y="3948557"/>
            <a:ext cx="2271318" cy="156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100" dirty="0">
                <a:latin typeface="Arial MT"/>
              </a:rPr>
              <a:t>Melakukan pengecekan kesiapan </a:t>
            </a:r>
            <a:r>
              <a:rPr lang="en-US" sz="1100" dirty="0">
                <a:latin typeface="Arial MT"/>
              </a:rPr>
              <a:t>peserta didik </a:t>
            </a:r>
            <a:r>
              <a:rPr lang="id-ID" sz="1100" dirty="0">
                <a:latin typeface="Arial MT"/>
              </a:rPr>
              <a:t>untuk penggun</a:t>
            </a:r>
            <a:r>
              <a:rPr lang="en-US" sz="1100" dirty="0">
                <a:latin typeface="Arial MT"/>
              </a:rPr>
              <a:t>a</a:t>
            </a:r>
            <a:r>
              <a:rPr lang="id-ID" sz="1100" dirty="0">
                <a:latin typeface="Arial MT"/>
              </a:rPr>
              <a:t>an aplikasi WAG,  google clasrooom</a:t>
            </a:r>
            <a:r>
              <a:rPr lang="en-US" sz="1100" dirty="0">
                <a:latin typeface="Arial MT"/>
              </a:rPr>
              <a:t>,</a:t>
            </a:r>
            <a:r>
              <a:rPr lang="id-ID" sz="1100" dirty="0">
                <a:latin typeface="Arial MT"/>
              </a:rPr>
              <a:t> </a:t>
            </a:r>
            <a:r>
              <a:rPr lang="en-US" sz="1100" dirty="0">
                <a:latin typeface="Arial MT"/>
              </a:rPr>
              <a:t>atau</a:t>
            </a:r>
            <a:r>
              <a:rPr lang="id-ID" sz="1100" dirty="0">
                <a:latin typeface="Arial MT"/>
              </a:rPr>
              <a:t> lainnya</a:t>
            </a:r>
            <a:r>
              <a:rPr lang="id-ID" sz="1100" dirty="0" smtClean="0">
                <a:latin typeface="Arial MT"/>
              </a:rPr>
              <a:t>.</a:t>
            </a:r>
            <a:endParaRPr lang="en-US" sz="1100" dirty="0" smtClean="0">
              <a:latin typeface="Arial MT"/>
            </a:endParaRPr>
          </a:p>
          <a:p>
            <a:pPr lvl="0"/>
            <a:endParaRPr lang="en-US" sz="11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100" dirty="0">
                <a:latin typeface="Arial MT"/>
              </a:rPr>
              <a:t>Mengucap salam,</a:t>
            </a:r>
            <a:r>
              <a:rPr lang="id-ID" sz="1100" dirty="0">
                <a:latin typeface="Arial MT"/>
              </a:rPr>
              <a:t> berdoa</a:t>
            </a:r>
            <a:r>
              <a:rPr lang="en-US" sz="1100" dirty="0">
                <a:latin typeface="Arial MT"/>
              </a:rPr>
              <a:t>,</a:t>
            </a:r>
            <a:r>
              <a:rPr lang="id-ID" sz="1100" dirty="0">
                <a:latin typeface="Arial MT"/>
              </a:rPr>
              <a:t> dan hening sejenak bersama-sama</a:t>
            </a:r>
            <a:r>
              <a:rPr lang="id-ID" sz="1100" dirty="0" smtClean="0">
                <a:latin typeface="Arial MT"/>
              </a:rPr>
              <a:t>.</a:t>
            </a:r>
            <a:endParaRPr lang="en-US" sz="1100" dirty="0" smtClean="0">
              <a:latin typeface="Arial MT"/>
            </a:endParaRPr>
          </a:p>
          <a:p>
            <a:pPr lvl="0"/>
            <a:endParaRPr lang="en-US" sz="11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100" dirty="0" smtClean="0">
                <a:latin typeface="Arial MT"/>
              </a:rPr>
              <a:t>Memeriksa </a:t>
            </a:r>
            <a:r>
              <a:rPr lang="id-ID" sz="1100" dirty="0">
                <a:latin typeface="Arial MT"/>
              </a:rPr>
              <a:t>kehadiran peserta didik sebagai sikap disiplin dalam pembiasaan</a:t>
            </a:r>
            <a:r>
              <a:rPr lang="id-ID" sz="1100" dirty="0" smtClean="0">
                <a:latin typeface="Arial MT"/>
              </a:rPr>
              <a:t>.</a:t>
            </a:r>
            <a:endParaRPr lang="en-US" sz="1100" dirty="0" smtClean="0">
              <a:latin typeface="Arial MT"/>
            </a:endParaRPr>
          </a:p>
          <a:p>
            <a:pPr lvl="0"/>
            <a:endParaRPr lang="en-US" sz="11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100" dirty="0" smtClean="0">
                <a:latin typeface="Arial MT"/>
              </a:rPr>
              <a:t>Guru melakukan apersepsi dengan menghubungkan materi pembelajaran yang sedang dipelajari.</a:t>
            </a:r>
          </a:p>
          <a:p>
            <a:pPr lvl="0"/>
            <a:endParaRPr lang="en-US" sz="11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100" dirty="0">
                <a:latin typeface="Arial MT"/>
              </a:rPr>
              <a:t>Menyiapkan fisik dan psikis peserta didik dalam mengawali </a:t>
            </a:r>
            <a:r>
              <a:rPr lang="en-US" sz="1100" dirty="0">
                <a:latin typeface="Arial MT"/>
              </a:rPr>
              <a:t>pembelajaran</a:t>
            </a:r>
            <a:r>
              <a:rPr lang="id-ID" sz="1100" dirty="0">
                <a:latin typeface="Arial MT"/>
              </a:rPr>
              <a:t>.</a:t>
            </a:r>
            <a:endParaRPr lang="en-US" sz="1100" dirty="0">
              <a:latin typeface="Arial M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83074" y="2705707"/>
            <a:ext cx="22198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Arial MT"/>
              </a:rPr>
              <a:t>Dalam pembelajaran ini merupakan perp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aduan </a:t>
            </a:r>
            <a:r>
              <a:rPr lang="en-US" sz="1300" dirty="0">
                <a:latin typeface="Arial MT"/>
                <a:cs typeface="Arial" panose="020B0604020202020204" pitchFamily="34" charset="0"/>
              </a:rPr>
              <a:t>antara tatap muka dan PJJ (</a:t>
            </a:r>
            <a:r>
              <a:rPr lang="en-US" sz="13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).</a:t>
            </a:r>
            <a:endParaRPr lang="en-US" sz="1400" dirty="0"/>
          </a:p>
        </p:txBody>
      </p:sp>
      <p:sp>
        <p:nvSpPr>
          <p:cNvPr id="3" name="Oval 2"/>
          <p:cNvSpPr/>
          <p:nvPr/>
        </p:nvSpPr>
        <p:spPr>
          <a:xfrm>
            <a:off x="1077531" y="1620131"/>
            <a:ext cx="2046669" cy="74606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Pendahuluan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(10 Menit)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3920337" y="1620131"/>
            <a:ext cx="1783415" cy="746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/>
              </a:rPr>
              <a:t>Inti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 Rounded MT Bold"/>
              </a:rPr>
              <a:t>(90 Menit)</a:t>
            </a:r>
            <a:endParaRPr lang="en-US" sz="1200" b="1" dirty="0">
              <a:solidFill>
                <a:schemeClr val="bg1"/>
              </a:solidFill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48071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440183" y="744494"/>
            <a:ext cx="4763064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62" b="1" dirty="0" smtClean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Mengakui Kesalahan dan Meminta maaf</a:t>
            </a:r>
            <a:endParaRPr lang="en-US" sz="1662" dirty="0">
              <a:ln w="0"/>
              <a:solidFill>
                <a:srgbClr val="7030A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95739" y="1340714"/>
            <a:ext cx="5266591" cy="2336765"/>
            <a:chOff x="695739" y="1340714"/>
            <a:chExt cx="5266591" cy="2336765"/>
          </a:xfrm>
        </p:grpSpPr>
        <p:grpSp>
          <p:nvGrpSpPr>
            <p:cNvPr id="2" name="Group 1"/>
            <p:cNvGrpSpPr/>
            <p:nvPr/>
          </p:nvGrpSpPr>
          <p:grpSpPr>
            <a:xfrm>
              <a:off x="695739" y="1340714"/>
              <a:ext cx="5266591" cy="2336765"/>
              <a:chOff x="695739" y="1340714"/>
              <a:chExt cx="5266591" cy="2336765"/>
            </a:xfrm>
          </p:grpSpPr>
          <p:sp>
            <p:nvSpPr>
              <p:cNvPr id="19" name="Speech Bubble: Rectangle 18">
                <a:extLst>
                  <a:ext uri="{FF2B5EF4-FFF2-40B4-BE49-F238E27FC236}">
                    <a16:creationId xmlns:a16="http://schemas.microsoft.com/office/drawing/2014/main" id="{B8993EC1-8B81-4B79-9982-40B36E55EE9B}"/>
                  </a:ext>
                </a:extLst>
              </p:cNvPr>
              <p:cNvSpPr/>
              <p:nvPr/>
            </p:nvSpPr>
            <p:spPr>
              <a:xfrm>
                <a:off x="695739" y="1350655"/>
                <a:ext cx="4104859" cy="2326824"/>
              </a:xfrm>
              <a:prstGeom prst="wedgeRectCallout">
                <a:avLst>
                  <a:gd name="adj1" fmla="val 62433"/>
                  <a:gd name="adj2" fmla="val -35686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endParaRPr lang="en-US" sz="1300" u="sng" dirty="0" smtClean="0">
                  <a:solidFill>
                    <a:schemeClr val="tx1"/>
                  </a:solidFill>
                  <a:latin typeface="Arial MT"/>
                </a:endParaRPr>
              </a:p>
              <a:p>
                <a:pPr>
                  <a:lnSpc>
                    <a:spcPct val="150000"/>
                  </a:lnSpc>
                </a:pPr>
                <a:endParaRPr lang="en-US" sz="1300" dirty="0" smtClean="0">
                  <a:solidFill>
                    <a:schemeClr val="tx1"/>
                  </a:solidFill>
                  <a:latin typeface="Arial MT"/>
                </a:endParaRP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Wirya anak yang baik. </a:t>
                </a: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Jika bersalah, dia mengakuinya </a:t>
                </a: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dan meminta maaf.</a:t>
                </a: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Pensil Putu jatuh ke lantai.</a:t>
                </a: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Tidak sengaja Wirya menginjaknya.</a:t>
                </a: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Pensil Putu patah. </a:t>
                </a: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Wirya mengaku bersalah. </a:t>
                </a: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Wirya meminta maaf kepada Putu.</a:t>
                </a: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Putu juga anak yang baik. </a:t>
                </a:r>
              </a:p>
              <a:p>
                <a:pPr marL="88900"/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Putu memaafkan Wirya. </a:t>
                </a:r>
              </a:p>
              <a:p>
                <a:pPr>
                  <a:lnSpc>
                    <a:spcPct val="150000"/>
                  </a:lnSpc>
                </a:pPr>
                <a:endParaRPr lang="en-US" sz="1300" dirty="0">
                  <a:solidFill>
                    <a:schemeClr val="tx1"/>
                  </a:solidFill>
                  <a:latin typeface="Arial MT"/>
                </a:endParaRPr>
              </a:p>
            </p:txBody>
          </p:sp>
          <p:pic>
            <p:nvPicPr>
              <p:cNvPr id="7" name="image900.png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638865" y="1340714"/>
                <a:ext cx="2323465" cy="1709420"/>
              </a:xfrm>
              <a:prstGeom prst="rect">
                <a:avLst/>
              </a:prstGeom>
            </p:spPr>
          </p:pic>
        </p:grpSp>
        <p:sp>
          <p:nvSpPr>
            <p:cNvPr id="3" name="TextBox 2"/>
            <p:cNvSpPr txBox="1"/>
            <p:nvPr/>
          </p:nvSpPr>
          <p:spPr>
            <a:xfrm flipH="1">
              <a:off x="3884138" y="3060074"/>
              <a:ext cx="20781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MT"/>
                </a:rPr>
                <a:t>Sumber: Solaiman dan Bodhi Asih</a:t>
              </a:r>
            </a:p>
            <a:p>
              <a:r>
                <a:rPr lang="en-US" sz="800" dirty="0">
                  <a:latin typeface="Arial MT"/>
                </a:rPr>
                <a:t> </a:t>
              </a:r>
              <a:r>
                <a:rPr lang="en-US" sz="800" dirty="0" smtClean="0">
                  <a:latin typeface="Arial MT"/>
                </a:rPr>
                <a:t>              Buku Kelas I 2021, hal. 213</a:t>
              </a:r>
              <a:endParaRPr lang="en-US" sz="800" dirty="0">
                <a:latin typeface="Arial MT"/>
              </a:endParaRPr>
            </a:p>
          </p:txBody>
        </p:sp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869509"/>
              </p:ext>
            </p:extLst>
          </p:nvPr>
        </p:nvGraphicFramePr>
        <p:xfrm>
          <a:off x="875787" y="5166257"/>
          <a:ext cx="4631814" cy="1979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56">
                  <a:extLst>
                    <a:ext uri="{9D8B030D-6E8A-4147-A177-3AD203B41FA5}">
                      <a16:colId xmlns:a16="http://schemas.microsoft.com/office/drawing/2014/main" val="50476312"/>
                    </a:ext>
                  </a:extLst>
                </a:gridCol>
                <a:gridCol w="1868556">
                  <a:extLst>
                    <a:ext uri="{9D8B030D-6E8A-4147-A177-3AD203B41FA5}">
                      <a16:colId xmlns:a16="http://schemas.microsoft.com/office/drawing/2014/main" val="1169367207"/>
                    </a:ext>
                  </a:extLst>
                </a:gridCol>
                <a:gridCol w="2266302">
                  <a:extLst>
                    <a:ext uri="{9D8B030D-6E8A-4147-A177-3AD203B41FA5}">
                      <a16:colId xmlns:a16="http://schemas.microsoft.com/office/drawing/2014/main" val="1322775148"/>
                    </a:ext>
                  </a:extLst>
                </a:gridCol>
              </a:tblGrid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</a:t>
                      </a:r>
                      <a:r>
                        <a:rPr lang="en-US" baseline="0" dirty="0" smtClean="0"/>
                        <a:t> Rumah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 Sekolah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286314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868205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72305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176372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10478"/>
                  </a:ext>
                </a:extLst>
              </a:tr>
              <a:tr h="329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5410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6457" y="4556153"/>
            <a:ext cx="5029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 smtClean="0">
                <a:latin typeface="Arial MT"/>
              </a:rPr>
              <a:t>Tuliskan </a:t>
            </a:r>
            <a:r>
              <a:rPr lang="en-US" sz="1400" dirty="0">
                <a:latin typeface="Arial MT"/>
              </a:rPr>
              <a:t>kesalahan yang pernah kalian lakukan dan </a:t>
            </a:r>
            <a:r>
              <a:rPr lang="en-US" sz="1400" dirty="0" smtClean="0">
                <a:latin typeface="Arial MT"/>
              </a:rPr>
              <a:t>apa</a:t>
            </a:r>
          </a:p>
          <a:p>
            <a:r>
              <a:rPr lang="en-US" sz="1400" dirty="0">
                <a:latin typeface="Arial MT"/>
              </a:rPr>
              <a:t> </a:t>
            </a:r>
            <a:r>
              <a:rPr lang="en-US" sz="1400" dirty="0" smtClean="0">
                <a:latin typeface="Arial MT"/>
              </a:rPr>
              <a:t>      </a:t>
            </a:r>
            <a:r>
              <a:rPr lang="en-US" sz="1400" dirty="0">
                <a:latin typeface="Arial MT"/>
              </a:rPr>
              <a:t>tindakanmu selanjutnya</a:t>
            </a:r>
            <a:r>
              <a:rPr lang="en-US" sz="1400" dirty="0" smtClean="0">
                <a:latin typeface="Arial MT"/>
              </a:rPr>
              <a:t>.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875787" y="4089957"/>
            <a:ext cx="3274132" cy="422754"/>
            <a:chOff x="627813" y="430720"/>
            <a:chExt cx="3274132" cy="4227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0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/>
          <p:cNvSpPr txBox="1"/>
          <p:nvPr/>
        </p:nvSpPr>
        <p:spPr>
          <a:xfrm>
            <a:off x="796271" y="7397343"/>
            <a:ext cx="48889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2. Mengapa perlu mengakui kesalahan?</a:t>
            </a:r>
          </a:p>
          <a:p>
            <a:r>
              <a:rPr lang="en-US" sz="1400" dirty="0" smtClean="0"/>
              <a:t>3. Mengapa teman yang salah harus dimaafkan?</a:t>
            </a:r>
          </a:p>
          <a:p>
            <a:r>
              <a:rPr lang="en-US" sz="1400" dirty="0" smtClean="0"/>
              <a:t>4. Bagaimana caranya agar kesalahan tidak terulang kembali?</a:t>
            </a:r>
          </a:p>
          <a:p>
            <a:r>
              <a:rPr lang="en-US" sz="1400" dirty="0" smtClean="0"/>
              <a:t>5. Ceritakan pengalaman kalian meminta maaf dan memaafkan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orang di rumah!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342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>
            <a:off x="1102868" y="852928"/>
            <a:ext cx="1398438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Penutup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(10 Menit)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5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421027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57953" y="2874903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4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38088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Perilaku Luhur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 JP (4 x 35 Menit) = 1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510132" y="212191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979347" y="406733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BUD.A.SUL.1.7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18" name="Rectangle 17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3" name="Picture 22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240491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382242"/>
              <a:chOff x="3091646" y="966003"/>
              <a:chExt cx="1456750" cy="338224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999191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81926" y="4195845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496322" cy="3288112"/>
              <a:chOff x="1573603" y="1581732"/>
              <a:chExt cx="1496322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592637" y="2848621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Dalam berteman hendaknya menerapkan dan mempraktikkan sikap dan perilaku sesuai nilai-nilai kediaman luhur (</a:t>
                </a:r>
                <a:r>
                  <a:rPr lang="en-US" sz="1200" i="1" dirty="0" smtClean="0">
                    <a:latin typeface="Arial MT"/>
                    <a:ea typeface="Roboto"/>
                    <a:cs typeface="Roboto"/>
                    <a:sym typeface="Roboto"/>
                  </a:rPr>
                  <a:t>brahmavihara</a:t>
                </a:r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)</a:t>
                </a:r>
                <a:endParaRPr sz="1200" dirty="0">
                  <a:solidFill>
                    <a:srgbClr val="C00000"/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68123" y="1572480"/>
              <a:ext cx="1486296" cy="3392757"/>
              <a:chOff x="4568123" y="1572480"/>
              <a:chExt cx="1486296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68123" y="3462068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dapat mengenali nilai-niai dalam kediaman luhur.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dapat </a:t>
                </a:r>
                <a:r>
                  <a:rPr lang="en-US" sz="1000" dirty="0" smtClean="0">
                    <a:latin typeface="Arial MT"/>
                    <a:ea typeface="Roboto"/>
                    <a:cs typeface="Roboto"/>
                    <a:sym typeface="Roboto"/>
                  </a:rPr>
                  <a:t>menerapkan perilaku sesuai nilai-nilai kediaman luhur.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-US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dapat Pangeran Siddharta.</a:t>
                </a:r>
                <a:r>
                  <a:rPr lang="en-US" sz="1000" dirty="0">
                    <a:latin typeface="Arial MT"/>
                    <a:ea typeface="Roboto"/>
                    <a:cs typeface="Roboto"/>
                    <a:sym typeface="Roboto"/>
                  </a:rPr>
                  <a:t> meneladan sifat luhur </a:t>
                </a:r>
                <a:endParaRPr lang="en-US" sz="1000" dirty="0" smtClean="0">
                  <a:latin typeface="Arial MT"/>
                  <a:ea typeface="Roboto"/>
                  <a:cs typeface="Roboto"/>
                  <a:sym typeface="Roboto"/>
                </a:endParaRP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endParaRPr lang="en-US" sz="1000" dirty="0">
                  <a:latin typeface="Arial MT"/>
                  <a:ea typeface="Roboto"/>
                  <a:cs typeface="Roboto"/>
                  <a:sym typeface="Roboto"/>
                </a:endParaRP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endParaRPr lang="en" sz="1000" dirty="0"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kita berperilaku luhur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dalam berteman?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Bagaimana caranya?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65429" y="5563992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perlu berperilaku luhur dalam perteman?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Apa wujud nyata perilaku luhur yang dapat dilakukan dalam berteman?</a:t>
            </a:r>
          </a:p>
          <a:p>
            <a:pPr lvl="0"/>
            <a:endParaRPr lang="en-US" sz="1200" dirty="0">
              <a:solidFill>
                <a:srgbClr val="FF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956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58637" y="548915"/>
            <a:ext cx="343738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Langkah-Langkah Pembelajaran</a:t>
            </a:r>
            <a:endParaRPr lang="en-US" sz="166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8" name="Google Shape;1107;p38"/>
          <p:cNvGrpSpPr/>
          <p:nvPr/>
        </p:nvGrpSpPr>
        <p:grpSpPr>
          <a:xfrm>
            <a:off x="710431" y="1213347"/>
            <a:ext cx="5093461" cy="6244728"/>
            <a:chOff x="1178187" y="1391791"/>
            <a:chExt cx="3167761" cy="3058846"/>
          </a:xfrm>
        </p:grpSpPr>
        <p:grpSp>
          <p:nvGrpSpPr>
            <p:cNvPr id="11" name="Google Shape;1109;p38"/>
            <p:cNvGrpSpPr/>
            <p:nvPr/>
          </p:nvGrpSpPr>
          <p:grpSpPr>
            <a:xfrm>
              <a:off x="1178187" y="1391791"/>
              <a:ext cx="1715777" cy="3058846"/>
              <a:chOff x="1178187" y="1391791"/>
              <a:chExt cx="1715777" cy="3058846"/>
            </a:xfrm>
          </p:grpSpPr>
          <p:sp>
            <p:nvSpPr>
              <p:cNvPr id="24" name="Google Shape;1110;p38"/>
              <p:cNvSpPr/>
              <p:nvPr/>
            </p:nvSpPr>
            <p:spPr>
              <a:xfrm>
                <a:off x="1178187" y="1391791"/>
                <a:ext cx="16845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11;p38"/>
              <p:cNvSpPr/>
              <p:nvPr/>
            </p:nvSpPr>
            <p:spPr>
              <a:xfrm>
                <a:off x="2784698" y="206844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114;p38"/>
            <p:cNvSpPr/>
            <p:nvPr/>
          </p:nvSpPr>
          <p:spPr>
            <a:xfrm>
              <a:off x="2756276" y="2503187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6;p38"/>
            <p:cNvSpPr txBox="1"/>
            <p:nvPr/>
          </p:nvSpPr>
          <p:spPr>
            <a:xfrm>
              <a:off x="3026954" y="2930277"/>
              <a:ext cx="1318994" cy="7643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bersama peserta didik membuat daftar orang yang pantas dihargai.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untuk </a:t>
              </a:r>
              <a:r>
                <a:rPr lang="en-US" sz="1200" dirty="0" smtClean="0">
                  <a:latin typeface="Arial MT"/>
                </a:rPr>
                <a:t>mempresentasikan daftar orang yang pantas dihormati.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</a:t>
              </a:r>
              <a:r>
                <a:rPr lang="en-US" sz="1200" dirty="0" smtClean="0">
                  <a:latin typeface="Arial MT"/>
                </a:rPr>
                <a:t>menunjukkan sikap menghargai orang tua di rumah.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meminta peserta didik menunjukkan sikap menghargai binantang</a:t>
              </a:r>
              <a:r>
                <a:rPr lang="en-US" sz="1200" dirty="0" smtClean="0">
                  <a:solidFill>
                    <a:srgbClr val="FF0000"/>
                  </a:solidFill>
                  <a:latin typeface="Arial MT"/>
                </a:rPr>
                <a:t>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endParaRPr lang="en-US" sz="1400" dirty="0">
                <a:solidFill>
                  <a:srgbClr val="FF0000"/>
                </a:solidFill>
              </a:endParaRPr>
            </a:p>
            <a:p>
              <a:pPr lvl="0"/>
              <a:endParaRPr lang="en-US" sz="1300" dirty="0">
                <a:latin typeface="Arial MT"/>
              </a:endParaRPr>
            </a:p>
          </p:txBody>
        </p:sp>
      </p:grpSp>
      <p:grpSp>
        <p:nvGrpSpPr>
          <p:cNvPr id="26" name="Google Shape;1136;p38"/>
          <p:cNvGrpSpPr/>
          <p:nvPr/>
        </p:nvGrpSpPr>
        <p:grpSpPr>
          <a:xfrm>
            <a:off x="3505201" y="1213347"/>
            <a:ext cx="2712465" cy="6244728"/>
            <a:chOff x="2925137" y="1392018"/>
            <a:chExt cx="1488115" cy="3058846"/>
          </a:xfrm>
          <a:solidFill>
            <a:srgbClr val="FF0000"/>
          </a:solidFill>
        </p:grpSpPr>
        <p:grpSp>
          <p:nvGrpSpPr>
            <p:cNvPr id="28" name="Google Shape;1138;p38"/>
            <p:cNvGrpSpPr/>
            <p:nvPr/>
          </p:nvGrpSpPr>
          <p:grpSpPr>
            <a:xfrm>
              <a:off x="2925137" y="1392018"/>
              <a:ext cx="1478878" cy="3058846"/>
              <a:chOff x="2925137" y="1392018"/>
              <a:chExt cx="1478878" cy="3058846"/>
            </a:xfrm>
            <a:grpFill/>
          </p:grpSpPr>
          <p:sp>
            <p:nvSpPr>
              <p:cNvPr id="42" name="Google Shape;1139;p38"/>
              <p:cNvSpPr/>
              <p:nvPr/>
            </p:nvSpPr>
            <p:spPr>
              <a:xfrm>
                <a:off x="2925137" y="1392018"/>
                <a:ext cx="14339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140;p38"/>
              <p:cNvSpPr/>
              <p:nvPr/>
            </p:nvSpPr>
            <p:spPr>
              <a:xfrm>
                <a:off x="4294748" y="206837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" name="Google Shape;1143;p38"/>
            <p:cNvSpPr/>
            <p:nvPr/>
          </p:nvSpPr>
          <p:spPr>
            <a:xfrm>
              <a:off x="4284451" y="2513970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accent2">
                  <a:lumMod val="7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1116;p38"/>
          <p:cNvSpPr txBox="1"/>
          <p:nvPr/>
        </p:nvSpPr>
        <p:spPr>
          <a:xfrm>
            <a:off x="877754" y="3736976"/>
            <a:ext cx="2271318" cy="156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>
                <a:latin typeface="Arial MT"/>
              </a:rPr>
              <a:t>Melakukan pengecekan kesiapan </a:t>
            </a:r>
            <a:r>
              <a:rPr lang="en-US" sz="1300" dirty="0">
                <a:latin typeface="Arial MT"/>
              </a:rPr>
              <a:t>peserta didik </a:t>
            </a:r>
            <a:r>
              <a:rPr lang="id-ID" sz="1300" dirty="0">
                <a:latin typeface="Arial MT"/>
              </a:rPr>
              <a:t>untuk penggun</a:t>
            </a:r>
            <a:r>
              <a:rPr lang="en-US" sz="1300" dirty="0">
                <a:latin typeface="Arial MT"/>
              </a:rPr>
              <a:t>a</a:t>
            </a:r>
            <a:r>
              <a:rPr lang="id-ID" sz="1300" dirty="0">
                <a:latin typeface="Arial MT"/>
              </a:rPr>
              <a:t>an aplikasi WAG,  google clasrooom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</a:t>
            </a:r>
            <a:r>
              <a:rPr lang="en-US" sz="1300" dirty="0">
                <a:latin typeface="Arial MT"/>
              </a:rPr>
              <a:t>atau</a:t>
            </a:r>
            <a:r>
              <a:rPr lang="id-ID" sz="1300" dirty="0">
                <a:latin typeface="Arial MT"/>
              </a:rPr>
              <a:t> lainnya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 smtClean="0">
                <a:latin typeface="Arial MT"/>
              </a:rPr>
              <a:t>Mengucap </a:t>
            </a:r>
            <a:r>
              <a:rPr lang="en-US" sz="1300" dirty="0">
                <a:latin typeface="Arial MT"/>
              </a:rPr>
              <a:t>salam,</a:t>
            </a:r>
            <a:r>
              <a:rPr lang="id-ID" sz="1300" dirty="0">
                <a:latin typeface="Arial MT"/>
              </a:rPr>
              <a:t> berdoa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dan hening sejenak bersama-sama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 smtClean="0">
                <a:latin typeface="Arial MT"/>
              </a:rPr>
              <a:t>Guru melakukan refleksi pembelajaran.</a:t>
            </a: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 smtClean="0">
                <a:latin typeface="Arial MT"/>
              </a:rPr>
              <a:t>Memeriksa </a:t>
            </a:r>
            <a:r>
              <a:rPr lang="id-ID" sz="1300" dirty="0">
                <a:latin typeface="Arial MT"/>
              </a:rPr>
              <a:t>kehadiran peserta didik sebagai sikap disiplin dalam pembiasaan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 smtClean="0">
                <a:latin typeface="Arial MT"/>
              </a:rPr>
              <a:t>Menyiapkan </a:t>
            </a:r>
            <a:r>
              <a:rPr lang="id-ID" sz="1300" dirty="0">
                <a:latin typeface="Arial MT"/>
              </a:rPr>
              <a:t>fisik dan psikis peserta didik dalam mengawali </a:t>
            </a:r>
            <a:r>
              <a:rPr lang="en-US" sz="1300" dirty="0">
                <a:latin typeface="Arial MT"/>
              </a:rPr>
              <a:t>pembelajaran</a:t>
            </a:r>
            <a:r>
              <a:rPr lang="id-ID" sz="1300" dirty="0">
                <a:latin typeface="Arial MT"/>
              </a:rPr>
              <a:t>.</a:t>
            </a:r>
            <a:endParaRPr lang="en-US" sz="1300" dirty="0">
              <a:latin typeface="Arial M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83074" y="2366197"/>
            <a:ext cx="22198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Arial MT"/>
              </a:rPr>
              <a:t>Dalam pembelajaran ini merupakan perp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aduan </a:t>
            </a:r>
            <a:r>
              <a:rPr lang="en-US" sz="1300" dirty="0">
                <a:latin typeface="Arial MT"/>
                <a:cs typeface="Arial" panose="020B0604020202020204" pitchFamily="34" charset="0"/>
              </a:rPr>
              <a:t>antara tatap muka dan PJJ (</a:t>
            </a:r>
            <a:r>
              <a:rPr lang="en-US" sz="13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).</a:t>
            </a:r>
            <a:endParaRPr lang="en-US" sz="1400" dirty="0"/>
          </a:p>
        </p:txBody>
      </p:sp>
      <p:sp>
        <p:nvSpPr>
          <p:cNvPr id="3" name="Oval 2"/>
          <p:cNvSpPr/>
          <p:nvPr/>
        </p:nvSpPr>
        <p:spPr>
          <a:xfrm>
            <a:off x="1077531" y="1620131"/>
            <a:ext cx="2046669" cy="74606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Pendahuluan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(10 Menit)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3920337" y="1620131"/>
            <a:ext cx="1783415" cy="746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/>
              </a:rPr>
              <a:t>Inti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 Rounded MT Bold"/>
              </a:rPr>
              <a:t>(90 Menit)</a:t>
            </a:r>
            <a:endParaRPr lang="en-US" sz="1200" b="1" dirty="0">
              <a:solidFill>
                <a:schemeClr val="bg1"/>
              </a:solidFill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1826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586413" y="771834"/>
            <a:ext cx="2579774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</a:t>
            </a:r>
            <a:r>
              <a:rPr lang="en-US" sz="1662" b="1" dirty="0" smtClean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Perilaku Cinta Kasih</a:t>
            </a:r>
            <a:endParaRPr lang="en-US" sz="1662" dirty="0">
              <a:ln w="0"/>
              <a:solidFill>
                <a:srgbClr val="7030A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27812" y="826142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927812" y="1283342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27812" y="1283342"/>
            <a:ext cx="4906457" cy="1981020"/>
            <a:chOff x="927812" y="1283342"/>
            <a:chExt cx="4906457" cy="1981020"/>
          </a:xfrm>
        </p:grpSpPr>
        <p:grpSp>
          <p:nvGrpSpPr>
            <p:cNvPr id="5" name="Group 4"/>
            <p:cNvGrpSpPr/>
            <p:nvPr/>
          </p:nvGrpSpPr>
          <p:grpSpPr>
            <a:xfrm>
              <a:off x="927812" y="1283342"/>
              <a:ext cx="2238375" cy="1981020"/>
              <a:chOff x="927812" y="1283342"/>
              <a:chExt cx="2238375" cy="1981020"/>
            </a:xfrm>
          </p:grpSpPr>
          <p:pic>
            <p:nvPicPr>
              <p:cNvPr id="2049" name="Picture 7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072" t="27757" r="26717" b="35597"/>
              <a:stretch>
                <a:fillRect/>
              </a:stretch>
            </p:blipFill>
            <p:spPr bwMode="auto">
              <a:xfrm>
                <a:off x="927812" y="1283342"/>
                <a:ext cx="2238375" cy="16954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 Box 8"/>
              <p:cNvSpPr txBox="1">
                <a:spLocks noChangeArrowheads="1"/>
              </p:cNvSpPr>
              <p:nvPr/>
            </p:nvSpPr>
            <p:spPr bwMode="auto">
              <a:xfrm flipH="1">
                <a:off x="1008772" y="2924637"/>
                <a:ext cx="2062418" cy="33972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Sumber: Sulan dan Suyoto</a:t>
                </a:r>
                <a:endPara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Buku Kelas 5, 2021, hal. 134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3166186" y="1283342"/>
              <a:ext cx="266808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 MT"/>
                </a:rPr>
                <a:t>Di sekolah, Wirya dan teman-temannya selalu kompak.</a:t>
              </a:r>
            </a:p>
            <a:p>
              <a:r>
                <a:rPr lang="en-US" sz="1400" dirty="0" smtClean="0">
                  <a:latin typeface="Arial MT"/>
                </a:rPr>
                <a:t>Wirya ketua kelas 1.</a:t>
              </a:r>
            </a:p>
            <a:p>
              <a:r>
                <a:rPr lang="en-US" sz="1400" dirty="0" smtClean="0">
                  <a:latin typeface="Arial MT"/>
                </a:rPr>
                <a:t>Ketika temannya bersalah, ia menasihati penuh cinta kasih.</a:t>
              </a:r>
            </a:p>
            <a:p>
              <a:r>
                <a:rPr lang="en-US" sz="1400" dirty="0" smtClean="0">
                  <a:latin typeface="Arial MT"/>
                </a:rPr>
                <a:t>Cinta kasih mereka dapat diwujudkan melaui pikiran, ucapan dan perbuatan.</a:t>
              </a:r>
              <a:endParaRPr lang="en-US" sz="1400" dirty="0">
                <a:latin typeface="Arial MT"/>
              </a:endParaRPr>
            </a:p>
          </p:txBody>
        </p:sp>
      </p:grp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614957" y="388917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4789" y="4054309"/>
            <a:ext cx="5035060" cy="2714218"/>
            <a:chOff x="1008772" y="3941837"/>
            <a:chExt cx="5035060" cy="271421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3380701" y="3941837"/>
              <a:ext cx="2663131" cy="341006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b. Perilaku Belas Kasih</a:t>
              </a:r>
              <a:endParaRPr lang="en-US" sz="1662" dirty="0">
                <a:ln w="0"/>
                <a:solidFill>
                  <a:srgbClr val="7030A0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08772" y="4478655"/>
              <a:ext cx="260618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 MT"/>
                </a:rPr>
                <a:t>Wirya dan kadek pergi ke sekolah naik sepeda.</a:t>
              </a:r>
            </a:p>
            <a:p>
              <a:r>
                <a:rPr lang="en-US" sz="1400" dirty="0" smtClean="0">
                  <a:latin typeface="Arial MT"/>
                </a:rPr>
                <a:t>Kadek jatuh dari sepeda dan terluka keningnya.</a:t>
              </a:r>
            </a:p>
            <a:p>
              <a:r>
                <a:rPr lang="en-US" sz="1400" dirty="0" smtClean="0">
                  <a:latin typeface="Arial MT"/>
                </a:rPr>
                <a:t>Wirya menolongnya.</a:t>
              </a:r>
            </a:p>
            <a:p>
              <a:r>
                <a:rPr lang="en-US" sz="1400" dirty="0" smtClean="0">
                  <a:latin typeface="Arial MT"/>
                </a:rPr>
                <a:t>Wirya mengobati luka Kadek.</a:t>
              </a:r>
            </a:p>
            <a:p>
              <a:r>
                <a:rPr lang="en-US" sz="1400" dirty="0" smtClean="0">
                  <a:latin typeface="Arial MT"/>
                </a:rPr>
                <a:t>Wirya memiliki sikap luhur </a:t>
              </a:r>
            </a:p>
            <a:p>
              <a:r>
                <a:rPr lang="en-US" sz="1400" dirty="0" smtClean="0">
                  <a:latin typeface="Arial MT"/>
                </a:rPr>
                <a:t>belas kasih.</a:t>
              </a:r>
            </a:p>
            <a:p>
              <a:r>
                <a:rPr lang="en-US" sz="1400" dirty="0" smtClean="0">
                  <a:latin typeface="Arial MT"/>
                </a:rPr>
                <a:t>Sikap Wirya perlu ditiru.</a:t>
              </a:r>
              <a:endParaRPr lang="en-US" dirty="0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3810206" y="4478655"/>
              <a:ext cx="2073275" cy="2177400"/>
              <a:chOff x="3810206" y="4084983"/>
              <a:chExt cx="2073275" cy="2177400"/>
            </a:xfrm>
          </p:grpSpPr>
          <p:pic>
            <p:nvPicPr>
              <p:cNvPr id="2060" name="Picture 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837" t="25537" r="39951" b="32697"/>
              <a:stretch>
                <a:fillRect/>
              </a:stretch>
            </p:blipFill>
            <p:spPr bwMode="auto">
              <a:xfrm>
                <a:off x="3810206" y="4084983"/>
                <a:ext cx="2073275" cy="1931988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 Box 10"/>
              <p:cNvSpPr txBox="1">
                <a:spLocks noChangeArrowheads="1"/>
              </p:cNvSpPr>
              <p:nvPr/>
            </p:nvSpPr>
            <p:spPr bwMode="auto">
              <a:xfrm flipH="1">
                <a:off x="3876086" y="5922658"/>
                <a:ext cx="1941513" cy="33972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Sumber: Sulan dan Suyoto</a:t>
                </a:r>
                <a:endParaRPr kumimoji="0" lang="en-US" altLang="en-US" sz="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Buku Kelas 5, 2021, hal. 78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0" y="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85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85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85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85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85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5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5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5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5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788" algn="l"/>
              </a:tabLst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n-US" altLang="en-US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788" algn="l"/>
              </a:tabLst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0" y="9144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7800" algn="l"/>
                <a:tab pos="44688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7800" algn="l"/>
                <a:tab pos="44688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7800" algn="l"/>
                <a:tab pos="44688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7800" algn="l"/>
                <a:tab pos="44688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7800" algn="l"/>
                <a:tab pos="44688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7800" algn="l"/>
                <a:tab pos="44688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7800" algn="l"/>
                <a:tab pos="44688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7800" algn="l"/>
                <a:tab pos="44688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7800" algn="l"/>
                <a:tab pos="44688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47800" algn="l"/>
                <a:tab pos="4468813" algn="l"/>
              </a:tabLst>
            </a:pPr>
            <a:endParaRPr kumimoji="0" lang="en-US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47800" algn="l"/>
                <a:tab pos="4468813" algn="l"/>
              </a:tabLst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9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0717" y="7047914"/>
            <a:ext cx="1728714" cy="369282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id-ID" sz="1846" dirty="0">
                <a:ln w="0"/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KESIMPULAN</a:t>
            </a:r>
            <a:endParaRPr lang="en-US" sz="1846" dirty="0">
              <a:ln w="0"/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27812" y="926334"/>
            <a:ext cx="5532717" cy="793116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1400" dirty="0" smtClean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Penilaian Sikap (Antarteman)</a:t>
            </a:r>
          </a:p>
          <a:p>
            <a:endParaRPr lang="en-US" sz="800" dirty="0" smtClean="0">
              <a:ln w="0"/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8288" indent="-268288"/>
            <a:r>
              <a:rPr lang="en-US" sz="1200" dirty="0" smtClean="0">
                <a:ln w="0"/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1.  Guru menginstruksikan peserta didik memberi tanda centang (    ) pada kolom Ya atau Tidak sesuai keadaan sebenarnya.</a:t>
            </a:r>
            <a:endParaRPr lang="en-US" sz="1200" dirty="0">
              <a:ln w="0"/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AA922A9-782B-48EF-895C-D812880CA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5542" y="457200"/>
            <a:ext cx="468989" cy="369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40036" y="4923408"/>
            <a:ext cx="5463058" cy="1724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lnSpc>
                <a:spcPct val="150000"/>
              </a:lnSpc>
            </a:pPr>
            <a:r>
              <a:rPr lang="en-US" sz="1200" dirty="0" smtClean="0">
                <a:latin typeface="Arial MT"/>
              </a:rPr>
              <a:t>2. Toto terpapar Covid-19. Bolehkan kalian menemui </a:t>
            </a:r>
            <a:r>
              <a:rPr lang="en-US" sz="1200" dirty="0">
                <a:latin typeface="Arial MT"/>
              </a:rPr>
              <a:t>Toto? Sebagai teman, bagaimana cara menolong </a:t>
            </a:r>
            <a:r>
              <a:rPr lang="en-US" sz="1200" dirty="0" smtClean="0">
                <a:latin typeface="Arial MT"/>
              </a:rPr>
              <a:t>Toto agar kalian tidak tertular?</a:t>
            </a:r>
          </a:p>
          <a:p>
            <a:pPr marL="179388" indent="-179388">
              <a:lnSpc>
                <a:spcPct val="150000"/>
              </a:lnSpc>
            </a:pPr>
            <a:r>
              <a:rPr lang="en-US" sz="1200" dirty="0" smtClean="0">
                <a:latin typeface="Arial MT"/>
              </a:rPr>
              <a:t>3. Kalian memiliki dua potong roti. Teman kalian lapar dan tidak membawa bekal. Apa yang bisa kalian lakukan?</a:t>
            </a:r>
          </a:p>
          <a:p>
            <a:pPr marL="179388" indent="-179388">
              <a:lnSpc>
                <a:spcPct val="150000"/>
              </a:lnSpc>
            </a:pPr>
            <a:r>
              <a:rPr lang="en-US" sz="1200" dirty="0" smtClean="0">
                <a:latin typeface="Arial MT"/>
              </a:rPr>
              <a:t>4. Ceritakan pengalaman kalian ketika menyayangi adik di rumah?</a:t>
            </a:r>
          </a:p>
          <a:p>
            <a:pPr marL="179388" indent="-179388">
              <a:lnSpc>
                <a:spcPct val="150000"/>
              </a:lnSpc>
            </a:pPr>
            <a:r>
              <a:rPr lang="en-US" sz="1200" dirty="0" smtClean="0">
                <a:latin typeface="Arial MT"/>
              </a:rPr>
              <a:t>5. Ceritakan pengalaman ketika kalian menolong teman</a:t>
            </a:r>
            <a:r>
              <a:rPr lang="en-US" sz="1200" dirty="0" smtClean="0"/>
              <a:t>!</a:t>
            </a:r>
            <a:endParaRPr lang="en-US" sz="12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715547" y="445410"/>
            <a:ext cx="3274132" cy="422754"/>
            <a:chOff x="627813" y="430720"/>
            <a:chExt cx="3274132" cy="4227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9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511" y="1322892"/>
            <a:ext cx="144720" cy="15072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4604"/>
              </p:ext>
            </p:extLst>
          </p:nvPr>
        </p:nvGraphicFramePr>
        <p:xfrm>
          <a:off x="974530" y="1862484"/>
          <a:ext cx="5130347" cy="282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84">
                  <a:extLst>
                    <a:ext uri="{9D8B030D-6E8A-4147-A177-3AD203B41FA5}">
                      <a16:colId xmlns:a16="http://schemas.microsoft.com/office/drawing/2014/main" val="2050853915"/>
                    </a:ext>
                  </a:extLst>
                </a:gridCol>
                <a:gridCol w="3278221">
                  <a:extLst>
                    <a:ext uri="{9D8B030D-6E8A-4147-A177-3AD203B41FA5}">
                      <a16:colId xmlns:a16="http://schemas.microsoft.com/office/drawing/2014/main" val="1038534297"/>
                    </a:ext>
                  </a:extLst>
                </a:gridCol>
                <a:gridCol w="680936">
                  <a:extLst>
                    <a:ext uri="{9D8B030D-6E8A-4147-A177-3AD203B41FA5}">
                      <a16:colId xmlns:a16="http://schemas.microsoft.com/office/drawing/2014/main" val="2672603679"/>
                    </a:ext>
                  </a:extLst>
                </a:gridCol>
                <a:gridCol w="628206">
                  <a:extLst>
                    <a:ext uri="{9D8B030D-6E8A-4147-A177-3AD203B41FA5}">
                      <a16:colId xmlns:a16="http://schemas.microsoft.com/office/drawing/2014/main" val="1820645922"/>
                    </a:ext>
                  </a:extLst>
                </a:gridCol>
              </a:tblGrid>
              <a:tr h="3133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Pernyataan Sikap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Tidak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43160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ada</a:t>
                      </a:r>
                      <a:r>
                        <a:rPr lang="en-US" baseline="0" dirty="0" smtClean="0"/>
                        <a:t> di samping pada saat temannya dalam keadaan suka dan duka.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40858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menolong kepada teman yang perlu ditolong.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42319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membagi makan kepada</a:t>
                      </a:r>
                      <a:r>
                        <a:rPr lang="en-US" baseline="0" dirty="0" smtClean="0"/>
                        <a:t> temannya.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698895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meminjamkan alat tulis kepada teman yang tidak membawanya.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210296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menasihati</a:t>
                      </a:r>
                      <a:r>
                        <a:rPr lang="en-US" baseline="0" dirty="0" smtClean="0"/>
                        <a:t> kepada teman yang salah.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011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60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0717" y="7047914"/>
            <a:ext cx="1728714" cy="369282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id-ID" sz="1846" dirty="0">
                <a:ln w="0"/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KESIMPULAN</a:t>
            </a:r>
            <a:endParaRPr lang="en-US" sz="1846" dirty="0">
              <a:ln w="0"/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27812" y="966504"/>
            <a:ext cx="5477065" cy="731561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marL="273050" indent="-273050" algn="just"/>
            <a:r>
              <a:rPr lang="en-US" sz="1400" dirty="0" smtClean="0">
                <a:ln w="0"/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US" sz="1400" dirty="0" smtClean="0">
                <a:ln w="0"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 menginstruksikan peserta didik memberitakan tanda centang pada kolo Ya atau Tidak sesuai dengan keadaan yang sebenarnya.</a:t>
            </a:r>
            <a:endParaRPr lang="en-US" sz="1400" dirty="0">
              <a:ln w="0"/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AA922A9-782B-48EF-895C-D812880CA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5542" y="457200"/>
            <a:ext cx="468989" cy="369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97471" y="4854892"/>
            <a:ext cx="546305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lnSpc>
                <a:spcPct val="150000"/>
              </a:lnSpc>
            </a:pPr>
            <a:r>
              <a:rPr lang="en-US" sz="1400" dirty="0" smtClean="0">
                <a:latin typeface="Arial MT"/>
              </a:rPr>
              <a:t>2. </a:t>
            </a:r>
            <a:r>
              <a:rPr lang="en-US" sz="1400" dirty="0" smtClean="0">
                <a:latin typeface="Arial MT"/>
              </a:rPr>
              <a:t>Pensil Toto ketinggalan. Hari ini Toto akan ulangan? </a:t>
            </a:r>
            <a:r>
              <a:rPr lang="en-US" sz="1400" dirty="0">
                <a:latin typeface="Arial MT"/>
              </a:rPr>
              <a:t>Sebagai teman, bagaimana cara menolong </a:t>
            </a:r>
            <a:r>
              <a:rPr lang="en-US" sz="1400" dirty="0" smtClean="0">
                <a:latin typeface="Arial MT"/>
              </a:rPr>
              <a:t>Toto agar </a:t>
            </a:r>
            <a:r>
              <a:rPr lang="en-US" sz="1400" dirty="0" smtClean="0">
                <a:latin typeface="Arial MT"/>
              </a:rPr>
              <a:t>ia dapat mengikuti ulangan?</a:t>
            </a:r>
            <a:endParaRPr lang="en-US" sz="1400" dirty="0" smtClean="0">
              <a:latin typeface="Arial MT"/>
            </a:endParaRPr>
          </a:p>
          <a:p>
            <a:pPr marL="179388" indent="-179388">
              <a:lnSpc>
                <a:spcPct val="150000"/>
              </a:lnSpc>
            </a:pPr>
            <a:r>
              <a:rPr lang="en-US" sz="1400" dirty="0" smtClean="0">
                <a:latin typeface="Arial MT"/>
              </a:rPr>
              <a:t>3. Kalian memiliki dua potong roti. Teman kalian lapar dan tidak membawa bekal. Apa yang bisa kalian lakukan?</a:t>
            </a:r>
          </a:p>
          <a:p>
            <a:pPr marL="179388" indent="-179388">
              <a:lnSpc>
                <a:spcPct val="150000"/>
              </a:lnSpc>
            </a:pPr>
            <a:r>
              <a:rPr lang="en-US" sz="1400" dirty="0" smtClean="0">
                <a:latin typeface="Arial MT"/>
              </a:rPr>
              <a:t>4. Ceritakan pengalaman kalian ketika menyayangi adik di rumah?</a:t>
            </a:r>
          </a:p>
          <a:p>
            <a:pPr marL="179388" indent="-179388">
              <a:lnSpc>
                <a:spcPct val="150000"/>
              </a:lnSpc>
            </a:pPr>
            <a:r>
              <a:rPr lang="en-US" sz="1400" dirty="0" smtClean="0">
                <a:latin typeface="Arial MT"/>
              </a:rPr>
              <a:t>5. Ceritakan pengalaman ketika kalian menolong teman</a:t>
            </a:r>
            <a:r>
              <a:rPr lang="en-US" sz="1400" dirty="0" smtClean="0"/>
              <a:t>!</a:t>
            </a:r>
            <a:endParaRPr lang="en-US" sz="1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715547" y="445410"/>
            <a:ext cx="3274132" cy="422754"/>
            <a:chOff x="627813" y="430720"/>
            <a:chExt cx="3274132" cy="4227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9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550258"/>
              </p:ext>
            </p:extLst>
          </p:nvPr>
        </p:nvGraphicFramePr>
        <p:xfrm>
          <a:off x="974530" y="1862484"/>
          <a:ext cx="5130347" cy="282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84">
                  <a:extLst>
                    <a:ext uri="{9D8B030D-6E8A-4147-A177-3AD203B41FA5}">
                      <a16:colId xmlns:a16="http://schemas.microsoft.com/office/drawing/2014/main" val="2050853915"/>
                    </a:ext>
                  </a:extLst>
                </a:gridCol>
                <a:gridCol w="3278221">
                  <a:extLst>
                    <a:ext uri="{9D8B030D-6E8A-4147-A177-3AD203B41FA5}">
                      <a16:colId xmlns:a16="http://schemas.microsoft.com/office/drawing/2014/main" val="1038534297"/>
                    </a:ext>
                  </a:extLst>
                </a:gridCol>
                <a:gridCol w="680936">
                  <a:extLst>
                    <a:ext uri="{9D8B030D-6E8A-4147-A177-3AD203B41FA5}">
                      <a16:colId xmlns:a16="http://schemas.microsoft.com/office/drawing/2014/main" val="2672603679"/>
                    </a:ext>
                  </a:extLst>
                </a:gridCol>
                <a:gridCol w="628206">
                  <a:extLst>
                    <a:ext uri="{9D8B030D-6E8A-4147-A177-3AD203B41FA5}">
                      <a16:colId xmlns:a16="http://schemas.microsoft.com/office/drawing/2014/main" val="1820645922"/>
                    </a:ext>
                  </a:extLst>
                </a:gridCol>
              </a:tblGrid>
              <a:tr h="3133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Pernyataan Sikap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Tidak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43160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ada</a:t>
                      </a:r>
                      <a:r>
                        <a:rPr lang="en-US" baseline="0" dirty="0" smtClean="0"/>
                        <a:t> di samping pada saat temannya dalam keadaan suka dan duka.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40858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menolong kepada teman yang perlu ditolong.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42319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membagi makan kepada</a:t>
                      </a:r>
                      <a:r>
                        <a:rPr lang="en-US" baseline="0" dirty="0" smtClean="0"/>
                        <a:t> temannya.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698895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meminjamkan alat tulis kepada teman yang tidak membawanya.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210296"/>
                  </a:ext>
                </a:extLst>
              </a:tr>
              <a:tr h="4788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Teman saya selalu menasihati</a:t>
                      </a:r>
                      <a:r>
                        <a:rPr lang="en-US" baseline="0" dirty="0" smtClean="0"/>
                        <a:t> kepada teman yang salah.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011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061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>
            <a:off x="1102868" y="852928"/>
            <a:ext cx="1398438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Penutup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(10 Menit)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7522" y="6102360"/>
            <a:ext cx="560084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Remedial 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Arial MT"/>
            </a:endParaRPr>
          </a:p>
          <a:p>
            <a:pPr algn="just"/>
            <a:r>
              <a:rPr lang="en-US" sz="1400" dirty="0" smtClean="0">
                <a:latin typeface="Arial MT"/>
              </a:rPr>
              <a:t>Guru </a:t>
            </a:r>
            <a:r>
              <a:rPr lang="en-US" sz="1400" dirty="0">
                <a:latin typeface="Arial MT"/>
              </a:rPr>
              <a:t>memberikan remedial terhadap peserta didik yang hasil belajarnya belum mencapai </a:t>
            </a:r>
            <a:r>
              <a:rPr lang="en-US" sz="1400" dirty="0" smtClean="0">
                <a:latin typeface="Arial MT"/>
              </a:rPr>
              <a:t>kompetensi yang diharpkan. </a:t>
            </a:r>
          </a:p>
          <a:p>
            <a:endParaRPr lang="en-US" dirty="0" smtClean="0">
              <a:latin typeface="Arial MT"/>
            </a:endParaRP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Pengayaan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MT"/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smtClean="0">
                <a:latin typeface="Arial MT"/>
              </a:rPr>
              <a:t>Sebagai </a:t>
            </a:r>
            <a:r>
              <a:rPr lang="en-US" sz="1400" dirty="0">
                <a:latin typeface="Arial MT"/>
              </a:rPr>
              <a:t>pengayaan, guru meminta peserta didik untuk menciptakan pantun bertema “Pertolongan dan </a:t>
            </a:r>
            <a:r>
              <a:rPr lang="en-US" sz="1400" dirty="0" smtClean="0">
                <a:latin typeface="Arial MT"/>
              </a:rPr>
              <a:t>Berterima </a:t>
            </a:r>
            <a:r>
              <a:rPr lang="en-US" sz="1400" dirty="0">
                <a:latin typeface="Arial MT"/>
              </a:rPr>
              <a:t>K</a:t>
            </a:r>
            <a:r>
              <a:rPr lang="en-US" sz="1400" dirty="0" smtClean="0">
                <a:latin typeface="Arial MT"/>
              </a:rPr>
              <a:t>asih.”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smtClean="0">
                <a:latin typeface="Arial MT"/>
              </a:rPr>
              <a:t>Membaca kisah Jataka bertema persabatan.</a:t>
            </a:r>
          </a:p>
        </p:txBody>
      </p:sp>
    </p:spTree>
    <p:extLst>
      <p:ext uri="{BB962C8B-B14F-4D97-AF65-F5344CB8AC3E}">
        <p14:creationId xmlns:p14="http://schemas.microsoft.com/office/powerpoint/2010/main" val="239209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75764" y="759435"/>
            <a:ext cx="5754071" cy="3157101"/>
            <a:chOff x="505813" y="684854"/>
            <a:chExt cx="5754071" cy="3400697"/>
          </a:xfrm>
        </p:grpSpPr>
        <p:grpSp>
          <p:nvGrpSpPr>
            <p:cNvPr id="41" name="Group 40"/>
            <p:cNvGrpSpPr/>
            <p:nvPr/>
          </p:nvGrpSpPr>
          <p:grpSpPr>
            <a:xfrm>
              <a:off x="505813" y="1444780"/>
              <a:ext cx="5754071" cy="2640771"/>
              <a:chOff x="602049" y="5688503"/>
              <a:chExt cx="5154171" cy="2261420"/>
            </a:xfrm>
          </p:grpSpPr>
          <p:pic>
            <p:nvPicPr>
              <p:cNvPr id="38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2049" y="5688503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latin typeface="Arial MT"/>
                </a:endParaRPr>
              </a:p>
            </p:txBody>
          </p:sp>
        </p:grpSp>
        <p:grpSp>
          <p:nvGrpSpPr>
            <p:cNvPr id="42" name="Google Shape;160;p17"/>
            <p:cNvGrpSpPr/>
            <p:nvPr/>
          </p:nvGrpSpPr>
          <p:grpSpPr>
            <a:xfrm>
              <a:off x="759544" y="684854"/>
              <a:ext cx="2101648" cy="701494"/>
              <a:chOff x="2646528" y="2708963"/>
              <a:chExt cx="1845017" cy="701494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3" name="Google Shape;161;p17"/>
              <p:cNvSpPr/>
              <p:nvPr/>
            </p:nvSpPr>
            <p:spPr>
              <a:xfrm rot="16200000">
                <a:off x="3344230" y="2182029"/>
                <a:ext cx="514876" cy="1779755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62;p17"/>
              <p:cNvSpPr txBox="1"/>
              <p:nvPr/>
            </p:nvSpPr>
            <p:spPr>
              <a:xfrm>
                <a:off x="2911950" y="2872898"/>
                <a:ext cx="1378905" cy="2942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 b="1" dirty="0" smtClean="0">
                    <a:solidFill>
                      <a:schemeClr val="bg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Daftar Pustaka</a:t>
                </a:r>
                <a: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/>
                </a:r>
                <a:b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endParaRPr sz="12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8" name="Google Shape;165;p17"/>
              <p:cNvSpPr/>
              <p:nvPr/>
            </p:nvSpPr>
            <p:spPr>
              <a:xfrm rot="16200000">
                <a:off x="2467336" y="2888155"/>
                <a:ext cx="701494" cy="343110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0" name="Rectangle 49"/>
          <p:cNvSpPr/>
          <p:nvPr/>
        </p:nvSpPr>
        <p:spPr>
          <a:xfrm>
            <a:off x="1300343" y="2108318"/>
            <a:ext cx="47227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 dan Suyoto. 2021. </a:t>
            </a:r>
            <a:r>
              <a:rPr lang="en-US" sz="1200" i="1" dirty="0" smtClean="0">
                <a:latin typeface="Arial MT"/>
              </a:rPr>
              <a:t>Buku Pendidikan Agama Buddha dan Budi Pekerti Kelas 5</a:t>
            </a:r>
            <a:r>
              <a:rPr lang="en-US" sz="1200" dirty="0" smtClean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Sulaiman dan Bodhi Asih. </a:t>
            </a:r>
            <a:r>
              <a:rPr lang="en-US" sz="1200" dirty="0">
                <a:latin typeface="Arial MT"/>
              </a:rPr>
              <a:t>2021. </a:t>
            </a:r>
            <a:r>
              <a:rPr lang="en-US" sz="1200" i="1" dirty="0">
                <a:latin typeface="Arial MT"/>
              </a:rPr>
              <a:t>Buku Pendidikan Agama Buddha dan Budi Pekerti Kelas 5</a:t>
            </a:r>
            <a:r>
              <a:rPr lang="en-US" sz="1200" dirty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Sulan.2019. </a:t>
            </a:r>
            <a:r>
              <a:rPr lang="en-US" sz="1200" i="1" dirty="0" smtClean="0">
                <a:latin typeface="Arial MT"/>
              </a:rPr>
              <a:t>Buku Pendidikan Agama Buddha dan Budi Pekerti Kelas I Kurikulum 2013 Edisi Revisi 2019. </a:t>
            </a:r>
            <a:r>
              <a:rPr lang="en-US" sz="1200" dirty="0">
                <a:latin typeface="Arial MT"/>
              </a:rPr>
              <a:t>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Buku </a:t>
            </a:r>
            <a:r>
              <a:rPr lang="en-US" sz="1200" dirty="0">
                <a:latin typeface="Arial MT"/>
              </a:rPr>
              <a:t>Pendidikan Agama Buddha dan Budi Pekerti Kelas I </a:t>
            </a:r>
            <a:r>
              <a:rPr lang="en-US" sz="1200" dirty="0" smtClean="0">
                <a:latin typeface="Arial MT"/>
              </a:rPr>
              <a:t>2021.</a:t>
            </a:r>
          </a:p>
        </p:txBody>
      </p:sp>
    </p:spTree>
    <p:extLst>
      <p:ext uri="{BB962C8B-B14F-4D97-AF65-F5344CB8AC3E}">
        <p14:creationId xmlns:p14="http://schemas.microsoft.com/office/powerpoint/2010/main" val="185580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8025</TotalTime>
  <Words>2798</Words>
  <Application>Microsoft Office PowerPoint</Application>
  <PresentationFormat>Letter Paper (8.5x11 in)</PresentationFormat>
  <Paragraphs>517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9" baseType="lpstr">
      <vt:lpstr>Arial</vt:lpstr>
      <vt:lpstr>Arial MT</vt:lpstr>
      <vt:lpstr>Arial Rounded MT Bold</vt:lpstr>
      <vt:lpstr>Arial Unicode MS</vt:lpstr>
      <vt:lpstr>Barlow ExtraBold</vt:lpstr>
      <vt:lpstr>Calibri</vt:lpstr>
      <vt:lpstr>Calibri Light</vt:lpstr>
      <vt:lpstr>Fira Sans Extra Condensed Medium</vt:lpstr>
      <vt:lpstr>Jokerman</vt:lpstr>
      <vt:lpstr>Open Sans</vt:lpstr>
      <vt:lpstr>Roboto</vt:lpstr>
      <vt:lpstr>Segoe UI</vt:lpstr>
      <vt:lpstr>Segoe UI Black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Sulan Hemajayo</cp:lastModifiedBy>
  <cp:revision>455</cp:revision>
  <dcterms:created xsi:type="dcterms:W3CDTF">2018-12-05T06:41:57Z</dcterms:created>
  <dcterms:modified xsi:type="dcterms:W3CDTF">2021-08-02T12:47:48Z</dcterms:modified>
</cp:coreProperties>
</file>