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82" r:id="rId2"/>
    <p:sldId id="323" r:id="rId3"/>
    <p:sldId id="284" r:id="rId4"/>
    <p:sldId id="288" r:id="rId5"/>
    <p:sldId id="290" r:id="rId6"/>
    <p:sldId id="325" r:id="rId7"/>
    <p:sldId id="330" r:id="rId8"/>
    <p:sldId id="332" r:id="rId9"/>
    <p:sldId id="326" r:id="rId10"/>
    <p:sldId id="327" r:id="rId11"/>
    <p:sldId id="333" r:id="rId12"/>
    <p:sldId id="337" r:id="rId13"/>
    <p:sldId id="334" r:id="rId14"/>
    <p:sldId id="296" r:id="rId15"/>
    <p:sldId id="331" r:id="rId16"/>
    <p:sldId id="320" r:id="rId17"/>
    <p:sldId id="316" r:id="rId18"/>
    <p:sldId id="336" r:id="rId19"/>
    <p:sldId id="338" r:id="rId20"/>
    <p:sldId id="352" r:id="rId21"/>
    <p:sldId id="340" r:id="rId22"/>
    <p:sldId id="341" r:id="rId23"/>
    <p:sldId id="343" r:id="rId24"/>
    <p:sldId id="344" r:id="rId25"/>
    <p:sldId id="351" r:id="rId2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75" d="100"/>
          <a:sy n="75" d="100"/>
        </p:scale>
        <p:origin x="1728" y="-3372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105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79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3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-5486" y="3379"/>
            <a:ext cx="6858000" cy="4213021"/>
          </a:xfrm>
          <a:custGeom>
            <a:avLst/>
            <a:gdLst>
              <a:gd name="connsiteX0" fmla="*/ 0 w 6858000"/>
              <a:gd name="connsiteY0" fmla="*/ 0 h 4213021"/>
              <a:gd name="connsiteX1" fmla="*/ 6858000 w 6858000"/>
              <a:gd name="connsiteY1" fmla="*/ 0 h 4213021"/>
              <a:gd name="connsiteX2" fmla="*/ 6858000 w 6858000"/>
              <a:gd name="connsiteY2" fmla="*/ 2868966 h 4213021"/>
              <a:gd name="connsiteX3" fmla="*/ 6858000 w 6858000"/>
              <a:gd name="connsiteY3" fmla="*/ 2959100 h 4213021"/>
              <a:gd name="connsiteX4" fmla="*/ 6858000 w 6858000"/>
              <a:gd name="connsiteY4" fmla="*/ 3484759 h 4213021"/>
              <a:gd name="connsiteX5" fmla="*/ 6743700 w 6858000"/>
              <a:gd name="connsiteY5" fmla="*/ 3407785 h 4213021"/>
              <a:gd name="connsiteX6" fmla="*/ 6172200 w 6858000"/>
              <a:gd name="connsiteY6" fmla="*/ 3151461 h 4213021"/>
              <a:gd name="connsiteX7" fmla="*/ 5486400 w 6858000"/>
              <a:gd name="connsiteY7" fmla="*/ 3382383 h 4213021"/>
              <a:gd name="connsiteX8" fmla="*/ 4800600 w 6858000"/>
              <a:gd name="connsiteY8" fmla="*/ 3921201 h 4213021"/>
              <a:gd name="connsiteX9" fmla="*/ 4114800 w 6858000"/>
              <a:gd name="connsiteY9" fmla="*/ 4202927 h 4213021"/>
              <a:gd name="connsiteX10" fmla="*/ 3429000 w 6858000"/>
              <a:gd name="connsiteY10" fmla="*/ 3664108 h 4213021"/>
              <a:gd name="connsiteX11" fmla="*/ 2743200 w 6858000"/>
              <a:gd name="connsiteY11" fmla="*/ 3125290 h 4213021"/>
              <a:gd name="connsiteX12" fmla="*/ 2057400 w 6858000"/>
              <a:gd name="connsiteY12" fmla="*/ 3202264 h 4213021"/>
              <a:gd name="connsiteX13" fmla="*/ 1371600 w 6858000"/>
              <a:gd name="connsiteY13" fmla="*/ 3895030 h 4213021"/>
              <a:gd name="connsiteX14" fmla="*/ 685800 w 6858000"/>
              <a:gd name="connsiteY14" fmla="*/ 3921201 h 4213021"/>
              <a:gd name="connsiteX15" fmla="*/ 114300 w 6858000"/>
              <a:gd name="connsiteY15" fmla="*/ 3690279 h 4213021"/>
              <a:gd name="connsiteX16" fmla="*/ 0 w 6858000"/>
              <a:gd name="connsiteY16" fmla="*/ 3638707 h 4213021"/>
              <a:gd name="connsiteX17" fmla="*/ 0 w 6858000"/>
              <a:gd name="connsiteY17" fmla="*/ 2959100 h 4213021"/>
              <a:gd name="connsiteX18" fmla="*/ 0 w 6858000"/>
              <a:gd name="connsiteY18" fmla="*/ 2868966 h 42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58000" h="4213021">
                <a:moveTo>
                  <a:pt x="0" y="0"/>
                </a:moveTo>
                <a:lnTo>
                  <a:pt x="6858000" y="0"/>
                </a:lnTo>
                <a:lnTo>
                  <a:pt x="6858000" y="2868966"/>
                </a:lnTo>
                <a:lnTo>
                  <a:pt x="6858000" y="2959100"/>
                </a:lnTo>
                <a:lnTo>
                  <a:pt x="6858000" y="3484759"/>
                </a:lnTo>
                <a:lnTo>
                  <a:pt x="6743700" y="3407785"/>
                </a:lnTo>
                <a:cubicBezTo>
                  <a:pt x="6629400" y="3330810"/>
                  <a:pt x="6400800" y="3176862"/>
                  <a:pt x="6172200" y="3151461"/>
                </a:cubicBezTo>
                <a:cubicBezTo>
                  <a:pt x="5943600" y="3123750"/>
                  <a:pt x="5715000" y="3229590"/>
                  <a:pt x="5486400" y="3382383"/>
                </a:cubicBezTo>
                <a:cubicBezTo>
                  <a:pt x="5257800" y="3537486"/>
                  <a:pt x="5029200" y="3739543"/>
                  <a:pt x="4800600" y="3921201"/>
                </a:cubicBezTo>
                <a:cubicBezTo>
                  <a:pt x="4572000" y="4100551"/>
                  <a:pt x="4343400" y="4254499"/>
                  <a:pt x="4114800" y="4202927"/>
                </a:cubicBezTo>
                <a:cubicBezTo>
                  <a:pt x="3886200" y="4153278"/>
                  <a:pt x="3657600" y="3893491"/>
                  <a:pt x="3429000" y="3664108"/>
                </a:cubicBezTo>
                <a:cubicBezTo>
                  <a:pt x="3200400" y="3431647"/>
                  <a:pt x="2971800" y="3229590"/>
                  <a:pt x="2743200" y="3125290"/>
                </a:cubicBezTo>
                <a:cubicBezTo>
                  <a:pt x="2514600" y="3022914"/>
                  <a:pt x="2286000" y="3022914"/>
                  <a:pt x="2057400" y="3202264"/>
                </a:cubicBezTo>
                <a:cubicBezTo>
                  <a:pt x="1828800" y="3383538"/>
                  <a:pt x="1600200" y="3739543"/>
                  <a:pt x="1371600" y="3895030"/>
                </a:cubicBezTo>
                <a:cubicBezTo>
                  <a:pt x="1143000" y="4047439"/>
                  <a:pt x="914400" y="3999330"/>
                  <a:pt x="685800" y="3921201"/>
                </a:cubicBezTo>
                <a:cubicBezTo>
                  <a:pt x="457200" y="3845382"/>
                  <a:pt x="228600" y="3739543"/>
                  <a:pt x="114300" y="3690279"/>
                </a:cubicBezTo>
                <a:lnTo>
                  <a:pt x="0" y="3638707"/>
                </a:lnTo>
                <a:lnTo>
                  <a:pt x="0" y="2959100"/>
                </a:lnTo>
                <a:lnTo>
                  <a:pt x="0" y="2868966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0723" y="1107754"/>
            <a:ext cx="585275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7930" y="8450287"/>
            <a:ext cx="6460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Pendidikan, Kebudayaan,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Riset, dan Teknologi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1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10975" y="1747082"/>
            <a:ext cx="6863487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cs typeface="Arial" panose="020B0604020202020204" pitchFamily="34" charset="0"/>
              </a:rPr>
              <a:t>Sopan Santun</a:t>
            </a:r>
          </a:p>
          <a:p>
            <a:pPr algn="ctr"/>
            <a:r>
              <a:rPr lang="en-US" sz="1400" b="1" dirty="0" smtClean="0">
                <a:ln w="0"/>
                <a:solidFill>
                  <a:srgbClr val="FF0000"/>
                </a:solidFill>
                <a:latin typeface="Arial MT"/>
                <a:cs typeface="Arial" panose="020B0604020202020204" pitchFamily="34" charset="0"/>
              </a:rPr>
              <a:t>(Elemen Etika)</a:t>
            </a:r>
          </a:p>
          <a:p>
            <a:pPr algn="ctr"/>
            <a:endParaRPr lang="en-US" sz="2400" b="1" cap="none" spc="0" dirty="0">
              <a:ln w="0"/>
              <a:solidFill>
                <a:schemeClr val="accent2">
                  <a:lumMod val="50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2056" name="Picture 8" descr="https://st2.depositphotos.com/1583745/5240/v/450/depositphotos_52402729-stock-illustration-tibetan-buddh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4" y="2568021"/>
            <a:ext cx="6863487" cy="49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5019261" y="242747"/>
            <a:ext cx="1815410" cy="461877"/>
            <a:chOff x="5216591" y="335851"/>
            <a:chExt cx="1630543" cy="370206"/>
          </a:xfrm>
          <a:solidFill>
            <a:srgbClr val="00B0F0"/>
          </a:solidFill>
        </p:grpSpPr>
        <p:sp>
          <p:nvSpPr>
            <p:cNvPr id="44" name="Flowchart: Delay 43"/>
            <p:cNvSpPr/>
            <p:nvPr/>
          </p:nvSpPr>
          <p:spPr>
            <a:xfrm rot="10800000">
              <a:off x="5216591" y="335851"/>
              <a:ext cx="1630543" cy="370206"/>
            </a:xfrm>
            <a:prstGeom prst="flowChartDelay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485807" y="413871"/>
              <a:ext cx="1361327" cy="240998"/>
            </a:xfrm>
            <a:prstGeom prst="rect">
              <a:avLst/>
            </a:prstGeom>
            <a:grpFill/>
          </p:spPr>
          <p:txBody>
            <a:bodyPr wrap="squar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BUD.A.SUL.1.6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s://1.bp.blogspot.com/-P6AfzqubfWQ/W5jG0WJjdBI/AAAAAAAADt4/x5EqCu6REhkUhoqwmjOm2c_XvByes5cqgCEwYBhgL/s1600/Logo%2BKemendiknas%2B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0" y="193627"/>
            <a:ext cx="678390" cy="67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067" y="7552673"/>
            <a:ext cx="174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FASE A KELAS 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95730" y="7562187"/>
            <a:ext cx="120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SULAN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6940" y="438279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-2865" y="7625423"/>
            <a:ext cx="6863730" cy="1517725"/>
            <a:chOff x="-5486" y="7548131"/>
            <a:chExt cx="6863730" cy="1517725"/>
          </a:xfrm>
        </p:grpSpPr>
        <p:grpSp>
          <p:nvGrpSpPr>
            <p:cNvPr id="58" name="Group 57"/>
            <p:cNvGrpSpPr/>
            <p:nvPr/>
          </p:nvGrpSpPr>
          <p:grpSpPr>
            <a:xfrm>
              <a:off x="244" y="7548131"/>
              <a:ext cx="6858000" cy="523220"/>
              <a:chOff x="244" y="7548131"/>
              <a:chExt cx="6858000" cy="523220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44" y="7548131"/>
                <a:ext cx="6858000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spc="300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algn="ctr"/>
                <a:endParaRPr lang="en-US" sz="1400" b="1" spc="300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2"/>
              <p:cNvSpPr txBox="1"/>
              <p:nvPr/>
            </p:nvSpPr>
            <p:spPr>
              <a:xfrm>
                <a:off x="147067" y="7619348"/>
                <a:ext cx="174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FASE A KELAS 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TextBox 50"/>
              <p:cNvSpPr txBox="1"/>
              <p:nvPr/>
            </p:nvSpPr>
            <p:spPr>
              <a:xfrm>
                <a:off x="5595730" y="7609812"/>
                <a:ext cx="1202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SULAN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-5486" y="8057296"/>
              <a:ext cx="6863486" cy="1008560"/>
              <a:chOff x="73674" y="7638658"/>
              <a:chExt cx="6535327" cy="100856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60" name="Rectangle 59"/>
              <p:cNvSpPr/>
              <p:nvPr/>
            </p:nvSpPr>
            <p:spPr>
              <a:xfrm>
                <a:off x="1514965" y="7638658"/>
                <a:ext cx="5094036" cy="1008560"/>
              </a:xfrm>
              <a:prstGeom prst="rect">
                <a:avLst/>
              </a:prstGeom>
              <a:grpFill/>
            </p:spPr>
            <p:txBody>
              <a:bodyPr wrap="square" lIns="84406" tIns="42203" rIns="84406" bIns="42203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Kementerian </a:t>
                </a:r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Pendidikan, Kebudayaan, Riset, dan Teknologi</a:t>
                </a:r>
                <a:endPara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Badan Penelitian dan Pengembangan dan Perbukuan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Pusat Asesmen dan Pembelajaran  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2021</a:t>
                </a:r>
                <a:endParaRPr lang="en-US" sz="1500" dirty="0">
                  <a:ln w="0"/>
                  <a:solidFill>
                    <a:schemeClr val="bg1"/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61" name="Picture 60" descr="http://3.bp.blogspot.com/-2mRi5l6ECmY/VvtG90ryp3I/AAAAAAAAD1s/b7gZEquhhe4wXqFkxYls0zGkgSAnFB5ng/s1600/Tut%2BWuri%2BHandayani%2Bvector%2Blogo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74" y="7638658"/>
                <a:ext cx="1441291" cy="1008560"/>
              </a:xfrm>
              <a:prstGeom prst="rect">
                <a:avLst/>
              </a:prstGeom>
              <a:grpFill/>
              <a:extLst/>
            </p:spPr>
          </p:pic>
        </p:grpSp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68212" y="1373556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 dirty="0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56346" y="6477320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06036" y="4682468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114735" y="6770850"/>
            <a:ext cx="4158627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Mengapa perlu memiliki perilaku sopan santun?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Bagaimana cara mempraktikkan sopan satun di rumah, sekolah, dan temapt ibadah?</a:t>
            </a:r>
            <a:endParaRPr lang="en-US" sz="1108" dirty="0"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Memiliki sikap sopan santun.</a:t>
            </a:r>
            <a:endParaRPr lang="fi-FI" sz="1200" b="0" i="0" u="none" strike="noStrike" dirty="0" smtClean="0">
              <a:effectLst/>
              <a:latin typeface="Arial M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Mendeskripsikan sikap sopan santun.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</a:rPr>
              <a:t>Mempraktikkan sikap sopan santun di rumah, sekolah, dan tempat ibadah.</a:t>
            </a:r>
            <a:endParaRPr lang="id-ID" sz="1200" dirty="0"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582" y="468246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705184" y="7158007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68212" y="7533686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38011" y="2477078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4753810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16" y="6540239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16" y="7651137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99781" y="1603186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85670" y="1887253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 err="1">
                <a:solidFill>
                  <a:srgbClr val="002060"/>
                </a:solidFill>
                <a:latin typeface="Arial MT"/>
              </a:rPr>
              <a:t>Fase</a:t>
            </a:r>
            <a:r>
              <a:rPr lang="en-US" sz="1200" b="1" dirty="0">
                <a:solidFill>
                  <a:srgbClr val="002060"/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002060"/>
                </a:solidFill>
                <a:latin typeface="Arial MT"/>
              </a:rPr>
              <a:t>Elemen </a:t>
            </a:r>
            <a:r>
              <a:rPr lang="en-US" sz="1200" b="1" dirty="0" smtClean="0">
                <a:solidFill>
                  <a:srgbClr val="002060"/>
                </a:solidFill>
                <a:latin typeface="Arial MT"/>
              </a:rPr>
              <a:t>Etika</a:t>
            </a:r>
            <a:endParaRPr lang="id-ID" sz="1200" b="1" dirty="0">
              <a:solidFill>
                <a:srgbClr val="002060"/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1563652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71220" y="2774254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389897" y="343949"/>
            <a:ext cx="2495194" cy="382931"/>
            <a:chOff x="389897" y="343949"/>
            <a:chExt cx="2495194" cy="382931"/>
          </a:xfrm>
        </p:grpSpPr>
        <p:sp>
          <p:nvSpPr>
            <p:cNvPr id="59" name="Rectangle 6"/>
            <p:cNvSpPr/>
            <p:nvPr/>
          </p:nvSpPr>
          <p:spPr>
            <a:xfrm>
              <a:off x="389897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5038" y="357598"/>
              <a:ext cx="2086626" cy="369282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KELAS I </a:t>
              </a:r>
              <a:r>
                <a:rPr lang="en-US" sz="1846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FASE </a:t>
              </a:r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81366" y="361649"/>
            <a:ext cx="1630543" cy="420224"/>
            <a:chOff x="5216591" y="335851"/>
            <a:chExt cx="1630543" cy="420224"/>
          </a:xfrm>
        </p:grpSpPr>
        <p:sp>
          <p:nvSpPr>
            <p:cNvPr id="57" name="Flowchart: Delay 56"/>
            <p:cNvSpPr/>
            <p:nvPr/>
          </p:nvSpPr>
          <p:spPr>
            <a:xfrm rot="10800000">
              <a:off x="5216591" y="335851"/>
              <a:ext cx="1630543" cy="420224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373943" y="391902"/>
              <a:ext cx="1446452" cy="300674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BUD.A.SUL.1.6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304582" y="247707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41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43" name="Picture 42"/>
          <p:cNvPicPr/>
          <p:nvPr/>
        </p:nvPicPr>
        <p:blipFill rotWithShape="1">
          <a:blip r:embed="rId9"/>
          <a:srcRect l="15009" t="28748" r="21211" b="17090"/>
          <a:stretch/>
        </p:blipFill>
        <p:spPr bwMode="auto">
          <a:xfrm>
            <a:off x="2083687" y="2754130"/>
            <a:ext cx="4167380" cy="18001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739" y="3490084"/>
            <a:ext cx="293147" cy="3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2096983" y="4955117"/>
            <a:ext cx="42609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/>
              <a:t>Peserta didik dapat mengkritisi perilaku yang bertentangan dengan </a:t>
            </a:r>
            <a:r>
              <a:rPr lang="en-US" sz="1000" dirty="0" smtClean="0"/>
              <a:t>sopan </a:t>
            </a:r>
            <a:r>
              <a:rPr lang="en-US" sz="1000" dirty="0"/>
              <a:t>santun di rumah, di </a:t>
            </a:r>
            <a:r>
              <a:rPr lang="en-US" sz="1000" dirty="0" smtClean="0"/>
              <a:t>sekolah, </a:t>
            </a:r>
            <a:r>
              <a:rPr lang="en-US" sz="1000" dirty="0"/>
              <a:t>dan </a:t>
            </a:r>
            <a:r>
              <a:rPr lang="en-US" sz="1000" dirty="0" smtClean="0"/>
              <a:t>rumah ibadah.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/>
              <a:t>Peserta didik dapat </a:t>
            </a:r>
            <a:r>
              <a:rPr lang="en-US" sz="1000" dirty="0" smtClean="0"/>
              <a:t>menerima sikap sopan </a:t>
            </a:r>
            <a:r>
              <a:rPr lang="en-US" sz="1000" dirty="0"/>
              <a:t>santun di rumah, di </a:t>
            </a:r>
            <a:r>
              <a:rPr lang="en-US" sz="1000" dirty="0" smtClean="0"/>
              <a:t>sekolah, </a:t>
            </a:r>
            <a:r>
              <a:rPr lang="en-US" sz="1000" dirty="0"/>
              <a:t>dan di rumah </a:t>
            </a:r>
            <a:r>
              <a:rPr lang="en-US" sz="1000" dirty="0" smtClean="0"/>
              <a:t>ibadah.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/>
              <a:t>Peserta didik dapat </a:t>
            </a:r>
            <a:r>
              <a:rPr lang="en-US" sz="1000" dirty="0" smtClean="0"/>
              <a:t>mendaftar </a:t>
            </a:r>
            <a:r>
              <a:rPr lang="en-US" sz="1000" dirty="0"/>
              <a:t>nilai-nilai kediaman luhur yang relevan dengan </a:t>
            </a:r>
            <a:r>
              <a:rPr lang="en-US" sz="1000" dirty="0" smtClean="0"/>
              <a:t>sikap sopan santun.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menceritakan kisah </a:t>
            </a:r>
            <a:r>
              <a:rPr lang="en-US" sz="1000" dirty="0" smtClean="0">
                <a:latin typeface="+mj-lt"/>
              </a:rPr>
              <a:t>Jataka tentang sopan santun.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menunjukkan </a:t>
            </a:r>
            <a:r>
              <a:rPr lang="en-US" sz="1000" dirty="0" smtClean="0">
                <a:latin typeface="+mj-lt"/>
              </a:rPr>
              <a:t>perilaku </a:t>
            </a:r>
            <a:r>
              <a:rPr lang="en-US" sz="1000" dirty="0">
                <a:latin typeface="+mj-lt"/>
              </a:rPr>
              <a:t>menjalankan aturan dan sopan santun </a:t>
            </a:r>
            <a:r>
              <a:rPr lang="en-US" sz="1000" dirty="0" smtClean="0">
                <a:latin typeface="+mj-lt"/>
              </a:rPr>
              <a:t>di </a:t>
            </a:r>
            <a:r>
              <a:rPr lang="en-US" sz="1000" dirty="0">
                <a:latin typeface="+mj-lt"/>
              </a:rPr>
              <a:t>rumah, di </a:t>
            </a:r>
            <a:r>
              <a:rPr lang="en-US" sz="1000" dirty="0" smtClean="0">
                <a:latin typeface="+mj-lt"/>
              </a:rPr>
              <a:t>sekolah, </a:t>
            </a:r>
            <a:r>
              <a:rPr lang="en-US" sz="1000" dirty="0">
                <a:latin typeface="+mj-lt"/>
              </a:rPr>
              <a:t>dan di rumah </a:t>
            </a:r>
            <a:r>
              <a:rPr lang="en-US" sz="1000" dirty="0" smtClean="0">
                <a:latin typeface="+mj-lt"/>
              </a:rPr>
              <a:t>ibadah,</a:t>
            </a:r>
          </a:p>
        </p:txBody>
      </p:sp>
    </p:spTree>
    <p:extLst>
      <p:ext uri="{BB962C8B-B14F-4D97-AF65-F5344CB8AC3E}">
        <p14:creationId xmlns:p14="http://schemas.microsoft.com/office/powerpoint/2010/main" val="40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1209" y="1507433"/>
            <a:ext cx="34813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Beriman, Bertakwa, kepada Tuhan YME, dan Berakhlak Mulia.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Berkebinekaan Global</a:t>
            </a:r>
            <a:r>
              <a:rPr lang="en-US" sz="1400" dirty="0" smtClean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6718" y="3250993"/>
            <a:ext cx="3965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321727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28876" y="4733989"/>
            <a:ext cx="36155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</a:t>
            </a:r>
            <a:r>
              <a:rPr lang="en-US" sz="1400" dirty="0">
                <a:latin typeface="Arial MT"/>
              </a:rPr>
              <a:t>yang </a:t>
            </a:r>
            <a:r>
              <a:rPr lang="en-US" sz="1400" dirty="0" smtClean="0">
                <a:latin typeface="Arial MT"/>
              </a:rPr>
              <a:t>ada </a:t>
            </a:r>
            <a:r>
              <a:rPr lang="en-US" sz="1400" dirty="0">
                <a:latin typeface="Arial MT"/>
              </a:rPr>
              <a:t>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yang aga 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MT"/>
              </a:rPr>
              <a:t>Siswa </a:t>
            </a:r>
            <a:r>
              <a:rPr lang="en-US" sz="1400" dirty="0">
                <a:latin typeface="Arial MT"/>
              </a:rPr>
              <a:t>berpencapaian tinggi</a:t>
            </a: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39475" y="7006569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42260" y="7347600"/>
            <a:ext cx="37149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48" name="Rectangle 6"/>
          <p:cNvSpPr/>
          <p:nvPr/>
        </p:nvSpPr>
        <p:spPr>
          <a:xfrm>
            <a:off x="389897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315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0F5A817-9705-4817-B397-E36AC502FA92}"/>
              </a:ext>
            </a:extLst>
          </p:cNvPr>
          <p:cNvPicPr/>
          <p:nvPr/>
        </p:nvPicPr>
        <p:blipFill rotWithShape="1">
          <a:blip r:embed="rId2"/>
          <a:srcRect l="25385" t="36468" r="46795" b="23875"/>
          <a:stretch/>
        </p:blipFill>
        <p:spPr bwMode="auto">
          <a:xfrm>
            <a:off x="984806" y="1323761"/>
            <a:ext cx="988516" cy="844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5" y="6903772"/>
            <a:ext cx="887657" cy="88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6" y="4377866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90709" y="433045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BUD.A.SUL.1.6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504" y="4479853"/>
            <a:ext cx="4302091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Teman Sejati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Aku sayang teman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Mengakui kesalahan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Perilaku luhur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FF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solidFill>
                  <a:srgbClr val="FF0000"/>
                </a:solidFill>
                <a:latin typeface="Arial MT"/>
                <a:cs typeface="Arial" panose="020B0604020202020204" pitchFamily="34" charset="0"/>
              </a:rPr>
              <a:t>perilaku anak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Alat peraga terkait 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2017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BUD.A.SUL.1.6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996822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951892" y="5887181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51892" y="672733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85683" y="4637520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04" y="2872127"/>
            <a:ext cx="221977" cy="2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037" y="357598"/>
            <a:ext cx="2214032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BUD.A.SUL.1.6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037" y="835354"/>
            <a:ext cx="4505209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78888" y="1596577"/>
            <a:ext cx="2960358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Pengaturan</a:t>
            </a:r>
            <a:r>
              <a:rPr lang="en-US" sz="2000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000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2596" y="5917407"/>
            <a:ext cx="5038593" cy="2217206"/>
            <a:chOff x="952596" y="5917407"/>
            <a:chExt cx="5038593" cy="22172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0A848A-EBD2-4503-A6FB-1667547DDEC0}"/>
                </a:ext>
              </a:extLst>
            </p:cNvPr>
            <p:cNvSpPr/>
            <p:nvPr/>
          </p:nvSpPr>
          <p:spPr>
            <a:xfrm>
              <a:off x="952596" y="5917407"/>
              <a:ext cx="266456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Disusi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Presentasi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Demonstrasi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Project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Eksperimen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631F156-BED4-492D-B845-853874C12FFA}"/>
                </a:ext>
              </a:extLst>
            </p:cNvPr>
            <p:cNvSpPr/>
            <p:nvPr/>
          </p:nvSpPr>
          <p:spPr>
            <a:xfrm>
              <a:off x="3507289" y="5964788"/>
              <a:ext cx="2483900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Eksplorasi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Permainan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Bercerita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Kunjungan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Lapangan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Simulasi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965" y="6373785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164" y="6793374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68" y="6744390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52597" y="5026932"/>
            <a:ext cx="5139359" cy="588271"/>
            <a:chOff x="952597" y="5026932"/>
            <a:chExt cx="5139359" cy="588271"/>
          </a:xfrm>
        </p:grpSpPr>
        <p:grpSp>
          <p:nvGrpSpPr>
            <p:cNvPr id="19" name="Google Shape;74;p15"/>
            <p:cNvGrpSpPr/>
            <p:nvPr/>
          </p:nvGrpSpPr>
          <p:grpSpPr>
            <a:xfrm>
              <a:off x="952597" y="5026932"/>
              <a:ext cx="2208048" cy="588271"/>
              <a:chOff x="3466375" y="934650"/>
              <a:chExt cx="3128507" cy="923575"/>
            </a:xfrm>
          </p:grpSpPr>
          <p:sp>
            <p:nvSpPr>
              <p:cNvPr id="20" name="Google Shape;76;p15"/>
              <p:cNvSpPr/>
              <p:nvPr/>
            </p:nvSpPr>
            <p:spPr>
              <a:xfrm>
                <a:off x="3466375" y="934650"/>
                <a:ext cx="566175" cy="923575"/>
              </a:xfrm>
              <a:custGeom>
                <a:avLst/>
                <a:gdLst/>
                <a:ahLst/>
                <a:cxnLst/>
                <a:rect l="l" t="t" r="r" b="b"/>
                <a:pathLst>
                  <a:path w="22647" h="36943" extrusionOk="0">
                    <a:moveTo>
                      <a:pt x="3869" y="0"/>
                    </a:moveTo>
                    <a:cubicBezTo>
                      <a:pt x="3069" y="0"/>
                      <a:pt x="2269" y="304"/>
                      <a:pt x="1655" y="911"/>
                    </a:cubicBezTo>
                    <a:lnTo>
                      <a:pt x="1" y="2566"/>
                    </a:lnTo>
                    <a:lnTo>
                      <a:pt x="13693" y="16258"/>
                    </a:lnTo>
                    <a:cubicBezTo>
                      <a:pt x="14919" y="17484"/>
                      <a:pt x="14919" y="19461"/>
                      <a:pt x="13693" y="20675"/>
                    </a:cubicBezTo>
                    <a:lnTo>
                      <a:pt x="1" y="34379"/>
                    </a:lnTo>
                    <a:lnTo>
                      <a:pt x="1655" y="36022"/>
                    </a:lnTo>
                    <a:cubicBezTo>
                      <a:pt x="2269" y="36636"/>
                      <a:pt x="3069" y="36942"/>
                      <a:pt x="3869" y="36942"/>
                    </a:cubicBezTo>
                    <a:cubicBezTo>
                      <a:pt x="4668" y="36942"/>
                      <a:pt x="5465" y="36636"/>
                      <a:pt x="6073" y="36022"/>
                    </a:cubicBezTo>
                    <a:lnTo>
                      <a:pt x="21420" y="20675"/>
                    </a:lnTo>
                    <a:cubicBezTo>
                      <a:pt x="22646" y="19461"/>
                      <a:pt x="22646" y="17484"/>
                      <a:pt x="21420" y="16258"/>
                    </a:cubicBezTo>
                    <a:lnTo>
                      <a:pt x="6073" y="911"/>
                    </a:lnTo>
                    <a:cubicBezTo>
                      <a:pt x="5465" y="304"/>
                      <a:pt x="4668" y="0"/>
                      <a:pt x="38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7;p15"/>
              <p:cNvSpPr/>
              <p:nvPr/>
            </p:nvSpPr>
            <p:spPr>
              <a:xfrm>
                <a:off x="3533650" y="1247050"/>
                <a:ext cx="171775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11942" extrusionOk="0">
                    <a:moveTo>
                      <a:pt x="1501" y="0"/>
                    </a:moveTo>
                    <a:cubicBezTo>
                      <a:pt x="737" y="0"/>
                      <a:pt x="0" y="597"/>
                      <a:pt x="0" y="1500"/>
                    </a:cubicBezTo>
                    <a:lnTo>
                      <a:pt x="0" y="10453"/>
                    </a:lnTo>
                    <a:cubicBezTo>
                      <a:pt x="0" y="11347"/>
                      <a:pt x="736" y="11942"/>
                      <a:pt x="1499" y="11942"/>
                    </a:cubicBezTo>
                    <a:cubicBezTo>
                      <a:pt x="1864" y="11942"/>
                      <a:pt x="2236" y="11806"/>
                      <a:pt x="2536" y="11501"/>
                    </a:cubicBezTo>
                    <a:lnTo>
                      <a:pt x="5382" y="8656"/>
                    </a:lnTo>
                    <a:cubicBezTo>
                      <a:pt x="6870" y="7179"/>
                      <a:pt x="6870" y="4774"/>
                      <a:pt x="5382" y="3286"/>
                    </a:cubicBezTo>
                    <a:lnTo>
                      <a:pt x="2536" y="440"/>
                    </a:lnTo>
                    <a:cubicBezTo>
                      <a:pt x="2236" y="136"/>
                      <a:pt x="1865" y="0"/>
                      <a:pt x="15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;p15"/>
              <p:cNvSpPr/>
              <p:nvPr/>
            </p:nvSpPr>
            <p:spPr>
              <a:xfrm>
                <a:off x="3741832" y="1020644"/>
                <a:ext cx="2853050" cy="753400"/>
              </a:xfrm>
              <a:custGeom>
                <a:avLst/>
                <a:gdLst/>
                <a:ahLst/>
                <a:cxnLst/>
                <a:rect l="l" t="t" r="r" b="b"/>
                <a:pathLst>
                  <a:path w="114122" h="30136" extrusionOk="0">
                    <a:moveTo>
                      <a:pt x="0" y="0"/>
                    </a:moveTo>
                    <a:lnTo>
                      <a:pt x="12871" y="12859"/>
                    </a:lnTo>
                    <a:cubicBezTo>
                      <a:pt x="13478" y="13466"/>
                      <a:pt x="13788" y="14276"/>
                      <a:pt x="13788" y="15074"/>
                    </a:cubicBezTo>
                    <a:cubicBezTo>
                      <a:pt x="13788" y="15871"/>
                      <a:pt x="13478" y="16669"/>
                      <a:pt x="12871" y="17276"/>
                    </a:cubicBezTo>
                    <a:lnTo>
                      <a:pt x="12" y="30135"/>
                    </a:lnTo>
                    <a:lnTo>
                      <a:pt x="99286" y="30135"/>
                    </a:lnTo>
                    <a:lnTo>
                      <a:pt x="114122" y="15074"/>
                    </a:lnTo>
                    <a:lnTo>
                      <a:pt x="9928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spcFirstLastPara="1" wrap="square" lIns="548625" tIns="91425" rIns="548625" bIns="91425" anchor="ctr" anchorCtr="0">
                <a:noAutofit/>
              </a:bodyPr>
              <a:lstStyle/>
              <a:p>
                <a:pPr lvl="0">
                  <a:buClr>
                    <a:schemeClr val="dk1"/>
                  </a:buClr>
                  <a:buSzPts val="1100"/>
                </a:pPr>
                <a:r>
                  <a:rPr lang="en" b="1" dirty="0" smtClean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Metode</a:t>
                </a:r>
                <a:endParaRPr b="1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160645" y="5320995"/>
              <a:ext cx="2931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73755" y="2655137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6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BUD.A.SUL.1.6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35131" y="6010461"/>
            <a:ext cx="4534693" cy="1013971"/>
            <a:chOff x="289459" y="5066685"/>
            <a:chExt cx="4752283" cy="1013971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459" y="5066685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715439" y="5173341"/>
              <a:ext cx="3326303" cy="907315"/>
              <a:chOff x="5663190" y="2239599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Google Shape;442;p23"/>
              <p:cNvSpPr/>
              <p:nvPr/>
            </p:nvSpPr>
            <p:spPr>
              <a:xfrm>
                <a:off x="5663190" y="2239599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3" name="Google Shape;444;p23"/>
              <p:cNvSpPr/>
              <p:nvPr/>
            </p:nvSpPr>
            <p:spPr>
              <a:xfrm rot="10800000">
                <a:off x="6385470" y="2985439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782583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3" y="8105888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6198" y="27749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4181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Santun di Rumah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 JP (8 x 35 Menit) = 2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BUD.A.SUL.1.6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3" name="Rectangle 22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4" name="Picture 23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5851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56393" y="932506"/>
            <a:ext cx="4314043" cy="1908609"/>
            <a:chOff x="1121625" y="568533"/>
            <a:chExt cx="4314043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14043" cy="1970563"/>
              <a:chOff x="4577079" y="2285238"/>
              <a:chExt cx="138413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590214" y="268752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harus berperilaku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santun di rumah? Bagaimana caranya?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40927" y="3334120"/>
            <a:ext cx="5170205" cy="4805982"/>
            <a:chOff x="640927" y="3334120"/>
            <a:chExt cx="5170205" cy="4805982"/>
          </a:xfrm>
        </p:grpSpPr>
        <p:grpSp>
          <p:nvGrpSpPr>
            <p:cNvPr id="5" name="Group 4"/>
            <p:cNvGrpSpPr/>
            <p:nvPr/>
          </p:nvGrpSpPr>
          <p:grpSpPr>
            <a:xfrm>
              <a:off x="640927" y="3334120"/>
              <a:ext cx="5170205" cy="4805982"/>
              <a:chOff x="640927" y="3334120"/>
              <a:chExt cx="5170205" cy="480598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640927" y="3334120"/>
                <a:ext cx="5170205" cy="4805982"/>
                <a:chOff x="640927" y="3334120"/>
                <a:chExt cx="5170205" cy="4805982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640927" y="3334120"/>
                  <a:ext cx="5170205" cy="4805982"/>
                  <a:chOff x="1558802" y="966003"/>
                  <a:chExt cx="4495617" cy="3999234"/>
                </a:xfrm>
              </p:grpSpPr>
              <p:grpSp>
                <p:nvGrpSpPr>
                  <p:cNvPr id="20" name="Google Shape;541;p26"/>
                  <p:cNvGrpSpPr/>
                  <p:nvPr/>
                </p:nvGrpSpPr>
                <p:grpSpPr>
                  <a:xfrm>
                    <a:off x="3091646" y="966003"/>
                    <a:ext cx="1456750" cy="3382242"/>
                    <a:chOff x="3091646" y="966003"/>
                    <a:chExt cx="1456750" cy="3382242"/>
                  </a:xfrm>
                  <a:solidFill>
                    <a:schemeClr val="accent2">
                      <a:lumMod val="60000"/>
                      <a:lumOff val="40000"/>
                    </a:schemeClr>
                  </a:solidFill>
                </p:grpSpPr>
                <p:sp>
                  <p:nvSpPr>
                    <p:cNvPr id="45" name="Google Shape;542;p26"/>
                    <p:cNvSpPr/>
                    <p:nvPr/>
                  </p:nvSpPr>
                  <p:spPr>
                    <a:xfrm>
                      <a:off x="3091646" y="1271344"/>
                      <a:ext cx="1456750" cy="2999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1" y="0"/>
                          </a:moveTo>
                          <a:lnTo>
                            <a:pt x="1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                                </a:t>
                      </a:r>
                      <a:endParaRPr dirty="0"/>
                    </a:p>
                  </p:txBody>
                </p:sp>
                <p:sp>
                  <p:nvSpPr>
                    <p:cNvPr id="46" name="Google Shape;543;p26"/>
                    <p:cNvSpPr/>
                    <p:nvPr/>
                  </p:nvSpPr>
                  <p:spPr>
                    <a:xfrm>
                      <a:off x="3451624" y="966003"/>
                      <a:ext cx="725400" cy="6743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16" h="32089" extrusionOk="0">
                          <a:moveTo>
                            <a:pt x="14508" y="1"/>
                          </a:moveTo>
                          <a:cubicBezTo>
                            <a:pt x="13708" y="1"/>
                            <a:pt x="12907" y="209"/>
                            <a:pt x="12192" y="626"/>
                          </a:cubicBezTo>
                          <a:lnTo>
                            <a:pt x="2310" y="6329"/>
                          </a:lnTo>
                          <a:cubicBezTo>
                            <a:pt x="882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2" y="24938"/>
                            <a:pt x="2310" y="25760"/>
                          </a:cubicBezTo>
                          <a:lnTo>
                            <a:pt x="12192" y="31463"/>
                          </a:lnTo>
                          <a:cubicBezTo>
                            <a:pt x="12907" y="31880"/>
                            <a:pt x="13708" y="32088"/>
                            <a:pt x="14508" y="32088"/>
                          </a:cubicBezTo>
                          <a:cubicBezTo>
                            <a:pt x="15309" y="32088"/>
                            <a:pt x="16110" y="31880"/>
                            <a:pt x="16824" y="31463"/>
                          </a:cubicBezTo>
                          <a:lnTo>
                            <a:pt x="26706" y="25760"/>
                          </a:lnTo>
                          <a:cubicBezTo>
                            <a:pt x="28135" y="24938"/>
                            <a:pt x="29016" y="23403"/>
                            <a:pt x="29016" y="21748"/>
                          </a:cubicBezTo>
                          <a:lnTo>
                            <a:pt x="29016" y="10341"/>
                          </a:lnTo>
                          <a:cubicBezTo>
                            <a:pt x="29016" y="8686"/>
                            <a:pt x="28135" y="7151"/>
                            <a:pt x="26706" y="6329"/>
                          </a:cubicBezTo>
                          <a:lnTo>
                            <a:pt x="16824" y="626"/>
                          </a:lnTo>
                          <a:cubicBezTo>
                            <a:pt x="16110" y="209"/>
                            <a:pt x="15309" y="1"/>
                            <a:pt x="14508" y="1"/>
                          </a:cubicBezTo>
                          <a:close/>
                        </a:path>
                      </a:pathLst>
                    </a:custGeom>
                    <a:grpFill/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</a:t>
                      </a:r>
                      <a:endParaRPr dirty="0"/>
                    </a:p>
                  </p:txBody>
                </p:sp>
                <p:sp>
                  <p:nvSpPr>
                    <p:cNvPr id="53" name="Google Shape;547;p26"/>
                    <p:cNvSpPr/>
                    <p:nvPr/>
                  </p:nvSpPr>
                  <p:spPr>
                    <a:xfrm>
                      <a:off x="3792401" y="1646863"/>
                      <a:ext cx="207269" cy="1391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775" h="7906" extrusionOk="0">
                          <a:moveTo>
                            <a:pt x="6622" y="0"/>
                          </a:moveTo>
                          <a:cubicBezTo>
                            <a:pt x="6329" y="0"/>
                            <a:pt x="6056" y="231"/>
                            <a:pt x="6056" y="566"/>
                          </a:cubicBezTo>
                          <a:lnTo>
                            <a:pt x="6056" y="2259"/>
                          </a:lnTo>
                          <a:lnTo>
                            <a:pt x="3196" y="2259"/>
                          </a:lnTo>
                          <a:cubicBezTo>
                            <a:pt x="2030" y="2265"/>
                            <a:pt x="904" y="2668"/>
                            <a:pt x="1" y="3406"/>
                          </a:cubicBezTo>
                          <a:cubicBezTo>
                            <a:pt x="940" y="4068"/>
                            <a:pt x="1675" y="4978"/>
                            <a:pt x="2130" y="6032"/>
                          </a:cubicBezTo>
                          <a:cubicBezTo>
                            <a:pt x="2431" y="5785"/>
                            <a:pt x="2804" y="5649"/>
                            <a:pt x="3196" y="5646"/>
                          </a:cubicBezTo>
                          <a:lnTo>
                            <a:pt x="6056" y="5646"/>
                          </a:lnTo>
                          <a:lnTo>
                            <a:pt x="6056" y="7342"/>
                          </a:lnTo>
                          <a:cubicBezTo>
                            <a:pt x="6056" y="7679"/>
                            <a:pt x="6334" y="7906"/>
                            <a:pt x="6625" y="7906"/>
                          </a:cubicBezTo>
                          <a:cubicBezTo>
                            <a:pt x="6740" y="7906"/>
                            <a:pt x="6857" y="7871"/>
                            <a:pt x="6960" y="7793"/>
                          </a:cubicBezTo>
                          <a:lnTo>
                            <a:pt x="11476" y="4406"/>
                          </a:lnTo>
                          <a:cubicBezTo>
                            <a:pt x="11775" y="4180"/>
                            <a:pt x="11775" y="3725"/>
                            <a:pt x="11476" y="3502"/>
                          </a:cubicBezTo>
                          <a:lnTo>
                            <a:pt x="6960" y="115"/>
                          </a:lnTo>
                          <a:cubicBezTo>
                            <a:pt x="6854" y="36"/>
                            <a:pt x="6737" y="0"/>
                            <a:pt x="6622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35D74"/>
                        </a:solidFill>
                      </a:endParaRPr>
                    </a:p>
                  </p:txBody>
                </p:sp>
                <p:sp>
                  <p:nvSpPr>
                    <p:cNvPr id="50" name="Google Shape;550;p26"/>
                    <p:cNvSpPr/>
                    <p:nvPr/>
                  </p:nvSpPr>
                  <p:spPr>
                    <a:xfrm>
                      <a:off x="3681926" y="4195845"/>
                      <a:ext cx="152400" cy="152400"/>
                    </a:xfrm>
                    <a:prstGeom prst="ellipse">
                      <a:avLst/>
                    </a:prstGeom>
                    <a:grpFill/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4" name="Google Shape;561;p26"/>
                  <p:cNvGrpSpPr/>
                  <p:nvPr/>
                </p:nvGrpSpPr>
                <p:grpSpPr>
                  <a:xfrm>
                    <a:off x="1558802" y="1581732"/>
                    <a:ext cx="1532844" cy="3288112"/>
                    <a:chOff x="1573603" y="1581732"/>
                    <a:chExt cx="1532844" cy="3288112"/>
                  </a:xfrm>
                </p:grpSpPr>
                <p:sp>
                  <p:nvSpPr>
                    <p:cNvPr id="37" name="Google Shape;562;p26"/>
                    <p:cNvSpPr/>
                    <p:nvPr/>
                  </p:nvSpPr>
                  <p:spPr>
                    <a:xfrm>
                      <a:off x="1604550" y="1848613"/>
                      <a:ext cx="1465375" cy="2964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615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615" y="94952"/>
                          </a:lnTo>
                          <a:lnTo>
                            <a:pt x="58615" y="0"/>
                          </a:ln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" name="Google Shape;563;p26"/>
                    <p:cNvSpPr/>
                    <p:nvPr/>
                  </p:nvSpPr>
                  <p:spPr>
                    <a:xfrm>
                      <a:off x="1960238" y="1581732"/>
                      <a:ext cx="725700" cy="63585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8" h="32089" extrusionOk="0">
                          <a:moveTo>
                            <a:pt x="14514" y="1"/>
                          </a:moveTo>
                          <a:cubicBezTo>
                            <a:pt x="13713" y="1"/>
                            <a:pt x="12913" y="209"/>
                            <a:pt x="12192" y="626"/>
                          </a:cubicBezTo>
                          <a:lnTo>
                            <a:pt x="2322" y="6329"/>
                          </a:lnTo>
                          <a:cubicBezTo>
                            <a:pt x="881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1" y="24938"/>
                            <a:pt x="2322" y="25760"/>
                          </a:cubicBezTo>
                          <a:lnTo>
                            <a:pt x="12192" y="31463"/>
                          </a:lnTo>
                          <a:cubicBezTo>
                            <a:pt x="12913" y="31880"/>
                            <a:pt x="13713" y="32088"/>
                            <a:pt x="14514" y="32088"/>
                          </a:cubicBezTo>
                          <a:cubicBezTo>
                            <a:pt x="15315" y="32088"/>
                            <a:pt x="16115" y="31880"/>
                            <a:pt x="16836" y="31463"/>
                          </a:cubicBezTo>
                          <a:lnTo>
                            <a:pt x="26706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6" y="6329"/>
                          </a:cubicBezTo>
                          <a:lnTo>
                            <a:pt x="16836" y="626"/>
                          </a:lnTo>
                          <a:cubicBezTo>
                            <a:pt x="16115" y="209"/>
                            <a:pt x="15315" y="1"/>
                            <a:pt x="14514" y="1"/>
                          </a:cubicBez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" name="Google Shape;567;p26"/>
                    <p:cNvSpPr txBox="1"/>
                    <p:nvPr/>
                  </p:nvSpPr>
                  <p:spPr>
                    <a:xfrm>
                      <a:off x="1640947" y="2904226"/>
                      <a:ext cx="1465500" cy="11932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lvl="0" algn="ctr"/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Arial MT"/>
                          <a:ea typeface="Roboto"/>
                          <a:cs typeface="Roboto"/>
                          <a:sym typeface="Roboto"/>
                        </a:rPr>
                        <a:t>Sebagai anak, harus menerapkan sikap santun di rumah. Sikap santun di rumah dilakukan kepada ayah, ibu, dan orang tua</a:t>
                      </a:r>
                      <a:endParaRPr sz="1200" dirty="0">
                        <a:solidFill>
                          <a:srgbClr val="FFFFFF"/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41" name="Google Shape;568;p26"/>
                    <p:cNvSpPr txBox="1"/>
                    <p:nvPr/>
                  </p:nvSpPr>
                  <p:spPr>
                    <a:xfrm>
                      <a:off x="1573603" y="2308075"/>
                      <a:ext cx="14655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rgbClr val="FFFFFF"/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Pemahaman Bermakna</a:t>
                      </a:r>
                      <a:endParaRPr sz="1400" b="1" dirty="0">
                        <a:solidFill>
                          <a:srgbClr val="FFFFFF"/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42" name="Google Shape;569;p26"/>
                    <p:cNvSpPr/>
                    <p:nvPr/>
                  </p:nvSpPr>
                  <p:spPr>
                    <a:xfrm>
                      <a:off x="2230153" y="4717444"/>
                      <a:ext cx="152400" cy="152400"/>
                    </a:xfrm>
                    <a:prstGeom prst="ellipse">
                      <a:avLst/>
                    </a:prstGeom>
                    <a:solidFill>
                      <a:srgbClr val="5EB2FC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5" name="Google Shape;570;p26"/>
                  <p:cNvGrpSpPr/>
                  <p:nvPr/>
                </p:nvGrpSpPr>
                <p:grpSpPr>
                  <a:xfrm>
                    <a:off x="4550658" y="1572480"/>
                    <a:ext cx="1503761" cy="3392757"/>
                    <a:chOff x="4550658" y="1572480"/>
                    <a:chExt cx="1503761" cy="3392757"/>
                  </a:xfrm>
                </p:grpSpPr>
                <p:sp>
                  <p:nvSpPr>
                    <p:cNvPr id="26" name="Google Shape;571;p26"/>
                    <p:cNvSpPr/>
                    <p:nvPr/>
                  </p:nvSpPr>
                  <p:spPr>
                    <a:xfrm>
                      <a:off x="4585756" y="1848613"/>
                      <a:ext cx="1456750" cy="30404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" name="Google Shape;572;p26"/>
                    <p:cNvSpPr/>
                    <p:nvPr/>
                  </p:nvSpPr>
                  <p:spPr>
                    <a:xfrm>
                      <a:off x="4955538" y="1572480"/>
                      <a:ext cx="725725" cy="6451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9" h="32089" extrusionOk="0">
                          <a:moveTo>
                            <a:pt x="14515" y="1"/>
                          </a:moveTo>
                          <a:cubicBezTo>
                            <a:pt x="13714" y="1"/>
                            <a:pt x="12913" y="209"/>
                            <a:pt x="12193" y="626"/>
                          </a:cubicBezTo>
                          <a:lnTo>
                            <a:pt x="2323" y="6329"/>
                          </a:lnTo>
                          <a:cubicBezTo>
                            <a:pt x="882" y="7151"/>
                            <a:pt x="1" y="8686"/>
                            <a:pt x="1" y="10341"/>
                          </a:cubicBezTo>
                          <a:lnTo>
                            <a:pt x="1" y="21748"/>
                          </a:lnTo>
                          <a:cubicBezTo>
                            <a:pt x="1" y="23403"/>
                            <a:pt x="882" y="24938"/>
                            <a:pt x="2323" y="25760"/>
                          </a:cubicBezTo>
                          <a:lnTo>
                            <a:pt x="12193" y="31463"/>
                          </a:lnTo>
                          <a:cubicBezTo>
                            <a:pt x="12913" y="31880"/>
                            <a:pt x="13714" y="32088"/>
                            <a:pt x="14515" y="32088"/>
                          </a:cubicBezTo>
                          <a:cubicBezTo>
                            <a:pt x="15315" y="32088"/>
                            <a:pt x="16116" y="31880"/>
                            <a:pt x="16836" y="31463"/>
                          </a:cubicBezTo>
                          <a:lnTo>
                            <a:pt x="26707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7" y="6329"/>
                          </a:cubicBezTo>
                          <a:lnTo>
                            <a:pt x="16836" y="626"/>
                          </a:lnTo>
                          <a:cubicBezTo>
                            <a:pt x="16116" y="209"/>
                            <a:pt x="15315" y="1"/>
                            <a:pt x="14515" y="1"/>
                          </a:cubicBez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" name="Google Shape;579;p26"/>
                    <p:cNvSpPr txBox="1"/>
                    <p:nvPr/>
                  </p:nvSpPr>
                  <p:spPr>
                    <a:xfrm>
                      <a:off x="4550658" y="3559575"/>
                      <a:ext cx="1456800" cy="534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350" dirty="0" smtClean="0">
                          <a:latin typeface="Arial MT"/>
                        </a:rPr>
                        <a:t>Mendeskripsikan sikap </a:t>
                      </a:r>
                      <a:r>
                        <a:rPr lang="en-US" sz="1350" dirty="0">
                          <a:latin typeface="Arial MT"/>
                        </a:rPr>
                        <a:t>sopan santun di </a:t>
                      </a:r>
                      <a:r>
                        <a:rPr lang="en-US" sz="1350" dirty="0" smtClean="0">
                          <a:latin typeface="Arial MT"/>
                        </a:rPr>
                        <a:t>rumah. 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ü"/>
                      </a:pPr>
                      <a:r>
                        <a:rPr lang="en-US" sz="1350" dirty="0" smtClean="0">
                          <a:latin typeface="Arial MT"/>
                        </a:rPr>
                        <a:t>Mendaftar </a:t>
                      </a:r>
                      <a:r>
                        <a:rPr lang="en-US" sz="1350" dirty="0">
                          <a:latin typeface="Arial MT"/>
                        </a:rPr>
                        <a:t>nilai-nilai </a:t>
                      </a:r>
                      <a:r>
                        <a:rPr lang="en-US" sz="1350" dirty="0" smtClean="0">
                          <a:latin typeface="Arial MT"/>
                        </a:rPr>
                        <a:t>nilai-nilai sopan santun di rumah. 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ü"/>
                      </a:pPr>
                      <a:r>
                        <a:rPr lang="en-US" sz="1350" dirty="0" smtClean="0">
                          <a:latin typeface="Arial MT"/>
                        </a:rPr>
                        <a:t>Menunjukkan </a:t>
                      </a:r>
                      <a:r>
                        <a:rPr lang="en-US" sz="1350" dirty="0">
                          <a:latin typeface="Arial MT"/>
                        </a:rPr>
                        <a:t>perilaku </a:t>
                      </a:r>
                      <a:r>
                        <a:rPr lang="en-US" sz="1350" dirty="0" smtClean="0">
                          <a:latin typeface="Arial MT"/>
                        </a:rPr>
                        <a:t>sopan </a:t>
                      </a:r>
                      <a:r>
                        <a:rPr lang="en-US" sz="1350" dirty="0">
                          <a:latin typeface="Arial MT"/>
                        </a:rPr>
                        <a:t>santun di </a:t>
                      </a:r>
                      <a:r>
                        <a:rPr lang="en-US" sz="1350" dirty="0" smtClean="0">
                          <a:latin typeface="Arial MT"/>
                        </a:rPr>
                        <a:t>rumah</a:t>
                      </a:r>
                      <a:r>
                        <a:rPr lang="en-US" sz="1400" dirty="0" smtClean="0">
                          <a:latin typeface="Arial MT"/>
                        </a:rPr>
                        <a:t>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30" name="Google Shape;580;p26"/>
                    <p:cNvSpPr txBox="1"/>
                    <p:nvPr/>
                  </p:nvSpPr>
                  <p:spPr>
                    <a:xfrm>
                      <a:off x="4597619" y="2336105"/>
                      <a:ext cx="14568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Indikator Keberhasilan</a:t>
                      </a:r>
                      <a:endParaRPr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31" name="Google Shape;581;p26"/>
                    <p:cNvSpPr/>
                    <p:nvPr/>
                  </p:nvSpPr>
                  <p:spPr>
                    <a:xfrm>
                      <a:off x="5249819" y="4812837"/>
                      <a:ext cx="152400" cy="152400"/>
                    </a:xfrm>
                    <a:prstGeom prst="ellipse">
                      <a:avLst/>
                    </a:prstGeom>
                    <a:solidFill>
                      <a:srgbClr val="FCBD24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68" name="Google Shape;567;p26"/>
                <p:cNvSpPr txBox="1"/>
                <p:nvPr/>
              </p:nvSpPr>
              <p:spPr>
                <a:xfrm>
                  <a:off x="2445639" y="5563992"/>
                  <a:ext cx="1685405" cy="7025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171450" lvl="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Mengapa harus berperilaku santun di rumah?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Kepada siapa saja kita berperilaku santun di rumah?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Bagaimana cara mempraktikkan sikap santun di rumah?</a:t>
                  </a:r>
                </a:p>
                <a:p>
                  <a:pPr lvl="0"/>
                  <a:endParaRPr lang="en-US" sz="1200" dirty="0">
                    <a:solidFill>
                      <a:srgbClr val="C00000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  <p:sp>
            <p:nvSpPr>
              <p:cNvPr id="69" name="Google Shape;568;p26"/>
              <p:cNvSpPr txBox="1"/>
              <p:nvPr/>
            </p:nvSpPr>
            <p:spPr>
              <a:xfrm>
                <a:off x="2356537" y="4383256"/>
                <a:ext cx="1685405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Pemantik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39" name="Picture 38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250" y="4142292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3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178" y="415232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6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448" y="341876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230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275901" y="570399"/>
            <a:ext cx="2946265" cy="2477336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0" y="2710013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(Pendahuluan: 10 menit)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55659" y="3167461"/>
            <a:ext cx="4655403" cy="4892652"/>
            <a:chOff x="1175207" y="2521417"/>
            <a:chExt cx="4655403" cy="4892652"/>
          </a:xfrm>
        </p:grpSpPr>
        <p:grpSp>
          <p:nvGrpSpPr>
            <p:cNvPr id="3" name="Group 2"/>
            <p:cNvGrpSpPr/>
            <p:nvPr/>
          </p:nvGrpSpPr>
          <p:grpSpPr>
            <a:xfrm>
              <a:off x="1175207" y="2521417"/>
              <a:ext cx="4637552" cy="4892652"/>
              <a:chOff x="1193059" y="2521439"/>
              <a:chExt cx="4637552" cy="489265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93059" y="2521439"/>
                <a:ext cx="4619700" cy="3871588"/>
                <a:chOff x="1155916" y="2651403"/>
                <a:chExt cx="4619700" cy="3871588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155916" y="2651403"/>
                  <a:ext cx="4619700" cy="909321"/>
                  <a:chOff x="4926650" y="699925"/>
                  <a:chExt cx="3285850" cy="80667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 smtClean="0">
                        <a:latin typeface="Arial MT"/>
                      </a:rPr>
                      <a:t>Melakukan pengecekan kesiapan </a:t>
                    </a:r>
                    <a:r>
                      <a:rPr lang="en-US" sz="1200" dirty="0" smtClean="0">
                        <a:latin typeface="Arial MT"/>
                      </a:rPr>
                      <a:t>peserta didik </a:t>
                    </a:r>
                    <a:r>
                      <a:rPr lang="id-ID" sz="1200" dirty="0" smtClean="0">
                        <a:latin typeface="Arial MT"/>
                      </a:rPr>
                      <a:t>untuk penggun</a:t>
                    </a:r>
                    <a:r>
                      <a:rPr lang="en-US" sz="1200" dirty="0" smtClean="0">
                        <a:latin typeface="Arial MT"/>
                      </a:rPr>
                      <a:t>a</a:t>
                    </a:r>
                    <a:r>
                      <a:rPr lang="id-ID" sz="1200" dirty="0" smtClean="0">
                        <a:latin typeface="Arial MT"/>
                      </a:rPr>
                      <a:t>an aplikasi WAG,  google clasrooom</a:t>
                    </a:r>
                    <a:r>
                      <a:rPr lang="en-US" sz="1200" dirty="0" smtClean="0">
                        <a:latin typeface="Arial MT"/>
                      </a:rPr>
                      <a:t>,</a:t>
                    </a:r>
                    <a:r>
                      <a:rPr lang="id-ID" sz="1200" dirty="0" smtClean="0">
                        <a:latin typeface="Arial MT"/>
                      </a:rPr>
                      <a:t> </a:t>
                    </a:r>
                    <a:r>
                      <a:rPr lang="en-US" sz="1200" dirty="0" smtClean="0">
                        <a:latin typeface="Arial MT"/>
                      </a:rPr>
                      <a:t>atau</a:t>
                    </a:r>
                    <a:r>
                      <a:rPr lang="id-ID" sz="1200" dirty="0" smtClean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155916" y="4751664"/>
                  <a:ext cx="4619700" cy="785060"/>
                  <a:chOff x="4926650" y="2665347"/>
                  <a:chExt cx="3285850" cy="806978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3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3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3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6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sp>
              <p:nvSpPr>
                <p:cNvPr id="56" name="Google Shape;853;p32"/>
                <p:cNvSpPr/>
                <p:nvPr/>
              </p:nvSpPr>
              <p:spPr>
                <a:xfrm>
                  <a:off x="4547387" y="5918658"/>
                  <a:ext cx="1134135" cy="604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28" y="0"/>
                        <a:pt x="1" y="7227"/>
                        <a:pt x="1" y="16133"/>
                      </a:cubicBezTo>
                      <a:cubicBezTo>
                        <a:pt x="1" y="25051"/>
                        <a:pt x="7228" y="32278"/>
                        <a:pt x="16134" y="32278"/>
                      </a:cubicBezTo>
                      <a:cubicBezTo>
                        <a:pt x="25052" y="32278"/>
                        <a:pt x="32267" y="25051"/>
                        <a:pt x="32267" y="16133"/>
                      </a:cubicBezTo>
                      <a:cubicBezTo>
                        <a:pt x="32267" y="7227"/>
                        <a:pt x="25052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843;p32"/>
              <p:cNvGrpSpPr/>
              <p:nvPr/>
            </p:nvGrpSpPr>
            <p:grpSpPr>
              <a:xfrm>
                <a:off x="1210911" y="6607560"/>
                <a:ext cx="4619700" cy="806531"/>
                <a:chOff x="4926650" y="2665347"/>
                <a:chExt cx="3285850" cy="806978"/>
              </a:xfrm>
            </p:grpSpPr>
            <p:sp>
              <p:nvSpPr>
                <p:cNvPr id="84" name="Google Shape;844;p32"/>
                <p:cNvSpPr/>
                <p:nvPr/>
              </p:nvSpPr>
              <p:spPr>
                <a:xfrm>
                  <a:off x="5329975" y="2665347"/>
                  <a:ext cx="288252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01" h="32279" extrusionOk="0">
                      <a:moveTo>
                        <a:pt x="32278" y="0"/>
                      </a:moveTo>
                      <a:cubicBezTo>
                        <a:pt x="23361" y="0"/>
                        <a:pt x="16133" y="7227"/>
                        <a:pt x="16133" y="16145"/>
                      </a:cubicBezTo>
                      <a:cubicBezTo>
                        <a:pt x="16133" y="25051"/>
                        <a:pt x="8918" y="32278"/>
                        <a:pt x="1" y="32278"/>
                      </a:cubicBezTo>
                      <a:lnTo>
                        <a:pt x="99108" y="32278"/>
                      </a:lnTo>
                      <a:cubicBezTo>
                        <a:pt x="103561" y="32278"/>
                        <a:pt x="107609" y="30468"/>
                        <a:pt x="110526" y="27551"/>
                      </a:cubicBezTo>
                      <a:cubicBezTo>
                        <a:pt x="113491" y="24587"/>
                        <a:pt x="115301" y="20467"/>
                        <a:pt x="115253" y="15931"/>
                      </a:cubicBezTo>
                      <a:cubicBezTo>
                        <a:pt x="115134" y="7037"/>
                        <a:pt x="107597" y="0"/>
                        <a:pt x="98691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731500" tIns="91425" rIns="274300" bIns="91425" anchor="ctr" anchorCtr="0">
                  <a:noAutofit/>
                </a:bodyPr>
                <a:lstStyle/>
                <a:p>
                  <a:pPr marL="85725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r>
                    <a:rPr lang="en-US" sz="1200" dirty="0" smtClean="0">
                      <a:solidFill>
                        <a:schemeClr val="bg1"/>
                      </a:solidFill>
                      <a:latin typeface="Arial MT"/>
                    </a:rPr>
                    <a:t>Guru menyampaikan tujuan pembelajaran yang akan dicapai dalam pembelajaran ini.</a:t>
                  </a:r>
                  <a:endParaRPr lang="en-US" sz="1200" dirty="0">
                    <a:solidFill>
                      <a:schemeClr val="bg1"/>
                    </a:solidFill>
                    <a:latin typeface="Arial MT"/>
                  </a:endParaRPr>
                </a:p>
              </p:txBody>
            </p:sp>
            <p:sp>
              <p:nvSpPr>
                <p:cNvPr id="87" name="Google Shape;847;p32"/>
                <p:cNvSpPr/>
                <p:nvPr/>
              </p:nvSpPr>
              <p:spPr>
                <a:xfrm>
                  <a:off x="4926650" y="2665350"/>
                  <a:ext cx="80667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16" y="0"/>
                        <a:pt x="1" y="7227"/>
                        <a:pt x="1" y="16133"/>
                      </a:cubicBezTo>
                      <a:cubicBezTo>
                        <a:pt x="1" y="25051"/>
                        <a:pt x="7216" y="32278"/>
                        <a:pt x="16134" y="32278"/>
                      </a:cubicBezTo>
                      <a:cubicBezTo>
                        <a:pt x="25051" y="32278"/>
                        <a:pt x="32266" y="25051"/>
                        <a:pt x="32266" y="16133"/>
                      </a:cubicBezTo>
                      <a:cubicBezTo>
                        <a:pt x="32266" y="7227"/>
                        <a:pt x="25051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48;p32"/>
                <p:cNvSpPr/>
                <p:nvPr/>
              </p:nvSpPr>
              <p:spPr>
                <a:xfrm>
                  <a:off x="5034700" y="2773699"/>
                  <a:ext cx="590575" cy="59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3" h="23611" extrusionOk="0">
                      <a:moveTo>
                        <a:pt x="11812" y="0"/>
                      </a:moveTo>
                      <a:cubicBezTo>
                        <a:pt x="5287" y="0"/>
                        <a:pt x="1" y="5287"/>
                        <a:pt x="1" y="11799"/>
                      </a:cubicBezTo>
                      <a:cubicBezTo>
                        <a:pt x="1" y="18324"/>
                        <a:pt x="5287" y="23610"/>
                        <a:pt x="11812" y="23610"/>
                      </a:cubicBezTo>
                      <a:cubicBezTo>
                        <a:pt x="18336" y="23610"/>
                        <a:pt x="23623" y="18324"/>
                        <a:pt x="23623" y="11799"/>
                      </a:cubicBezTo>
                      <a:cubicBezTo>
                        <a:pt x="23623" y="5287"/>
                        <a:pt x="18336" y="0"/>
                        <a:pt x="1181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 smtClean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05</a:t>
                  </a:r>
                  <a:endParaRPr sz="25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  <p:sp>
          <p:nvSpPr>
            <p:cNvPr id="59" name="Google Shape;844;p32"/>
            <p:cNvSpPr/>
            <p:nvPr/>
          </p:nvSpPr>
          <p:spPr>
            <a:xfrm>
              <a:off x="1777960" y="3640360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64" name="Google Shape;848;p32"/>
            <p:cNvSpPr/>
            <p:nvPr/>
          </p:nvSpPr>
          <p:spPr>
            <a:xfrm>
              <a:off x="1362822" y="3745767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" name="Google Shape;844;p32"/>
            <p:cNvSpPr/>
            <p:nvPr/>
          </p:nvSpPr>
          <p:spPr>
            <a:xfrm>
              <a:off x="1760109" y="5585511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dirty="0" smtClean="0">
                  <a:solidFill>
                    <a:schemeClr val="bg1"/>
                  </a:solidFill>
                  <a:latin typeface="Arial MT"/>
                </a:rPr>
                <a:t>Guru memotivasi peserta didik dalam pembelajaran agar merangsang semangat belajar.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73" name="Google Shape;848;p32"/>
            <p:cNvSpPr/>
            <p:nvPr/>
          </p:nvSpPr>
          <p:spPr>
            <a:xfrm>
              <a:off x="1344971" y="5690918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30702" y="4333663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Guru memberikan apersepsi kepada </a:t>
            </a:r>
            <a:r>
              <a:rPr lang="en-US" sz="1200" dirty="0" smtClean="0">
                <a:solidFill>
                  <a:schemeClr val="bg1"/>
                </a:solidFill>
              </a:rPr>
              <a:t>dengan </a:t>
            </a:r>
            <a:r>
              <a:rPr lang="en-US" sz="1200" dirty="0">
                <a:solidFill>
                  <a:schemeClr val="bg1"/>
                </a:solidFill>
              </a:rPr>
              <a:t>mengajukan pertanyaan: "Mengapa kita </a:t>
            </a:r>
            <a:r>
              <a:rPr lang="en-US" sz="1200" dirty="0" smtClean="0">
                <a:solidFill>
                  <a:schemeClr val="bg1"/>
                </a:solidFill>
              </a:rPr>
              <a:t>berperilaku sopan di rumah, sekolah, dan vihara?"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4" y="3846201"/>
            <a:ext cx="595257" cy="42378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90 </a:t>
            </a:r>
          </a:p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Menit</a:t>
            </a:r>
            <a:endParaRPr lang="en-US" sz="1100" b="1" dirty="0">
              <a:ln w="0"/>
              <a:solidFill>
                <a:schemeClr val="bg1"/>
              </a:solidFill>
              <a:latin typeface="Arial M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 1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Temanku Sahabatku</a:t>
            </a: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3" y="1084862"/>
            <a:ext cx="3718549" cy="2334255"/>
            <a:chOff x="1400103" y="1084862"/>
            <a:chExt cx="3544793" cy="2334255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3" y="1771917"/>
              <a:ext cx="3544793" cy="1647200"/>
              <a:chOff x="4577079" y="2285238"/>
              <a:chExt cx="1382986" cy="1204025"/>
            </a:xfrm>
          </p:grpSpPr>
          <p:sp>
            <p:nvSpPr>
              <p:cNvPr id="33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oogle Shape;153;p17"/>
          <p:cNvGrpSpPr/>
          <p:nvPr/>
        </p:nvGrpSpPr>
        <p:grpSpPr>
          <a:xfrm>
            <a:off x="1284684" y="5283674"/>
            <a:ext cx="4570227" cy="869314"/>
            <a:chOff x="1258163" y="1712947"/>
            <a:chExt cx="2635535" cy="1073465"/>
          </a:xfrm>
        </p:grpSpPr>
        <p:sp>
          <p:nvSpPr>
            <p:cNvPr id="48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5;p17"/>
            <p:cNvSpPr txBox="1"/>
            <p:nvPr/>
          </p:nvSpPr>
          <p:spPr>
            <a:xfrm>
              <a:off x="1343307" y="2172858"/>
              <a:ext cx="2187952" cy="316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Guru meminta peserta didik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mempresentasikan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daftar nama-nama teman di rumah, di sekolah, dan di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tempat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ibadah.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" name="Google Shape;156;p17"/>
            <p:cNvSpPr txBox="1"/>
            <p:nvPr/>
          </p:nvSpPr>
          <p:spPr>
            <a:xfrm>
              <a:off x="3368914" y="1996204"/>
              <a:ext cx="23515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1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2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60;p17"/>
          <p:cNvGrpSpPr/>
          <p:nvPr/>
        </p:nvGrpSpPr>
        <p:grpSpPr>
          <a:xfrm>
            <a:off x="1021376" y="6061023"/>
            <a:ext cx="4539667" cy="869300"/>
            <a:chOff x="2559375" y="2708964"/>
            <a:chExt cx="2627713" cy="1073448"/>
          </a:xfrm>
        </p:grpSpPr>
        <p:sp>
          <p:nvSpPr>
            <p:cNvPr id="55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3;p17"/>
            <p:cNvSpPr txBox="1"/>
            <p:nvPr/>
          </p:nvSpPr>
          <p:spPr>
            <a:xfrm>
              <a:off x="2841194" y="2992216"/>
              <a:ext cx="216557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59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oogle Shape;153;p17"/>
          <p:cNvGrpSpPr/>
          <p:nvPr/>
        </p:nvGrpSpPr>
        <p:grpSpPr>
          <a:xfrm>
            <a:off x="1284686" y="6844887"/>
            <a:ext cx="4570225" cy="869314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62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17"/>
            <p:cNvSpPr txBox="1"/>
            <p:nvPr/>
          </p:nvSpPr>
          <p:spPr>
            <a:xfrm>
              <a:off x="3396050" y="1996204"/>
              <a:ext cx="208018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5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66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60;p17"/>
          <p:cNvGrpSpPr/>
          <p:nvPr/>
        </p:nvGrpSpPr>
        <p:grpSpPr>
          <a:xfrm>
            <a:off x="1021375" y="7638599"/>
            <a:ext cx="4539669" cy="869300"/>
            <a:chOff x="2559375" y="2708964"/>
            <a:chExt cx="2627713" cy="1073448"/>
          </a:xfrm>
        </p:grpSpPr>
        <p:sp>
          <p:nvSpPr>
            <p:cNvPr id="12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3;p17"/>
            <p:cNvSpPr txBox="1"/>
            <p:nvPr/>
          </p:nvSpPr>
          <p:spPr>
            <a:xfrm>
              <a:off x="2841193" y="2992216"/>
              <a:ext cx="22095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2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2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 cap="rnd" cmpd="sng">
                <a:solidFill>
                  <a:schemeClr val="accent3">
                    <a:lumMod val="75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" name="Google Shape;160;p17"/>
          <p:cNvGrpSpPr/>
          <p:nvPr/>
        </p:nvGrpSpPr>
        <p:grpSpPr>
          <a:xfrm>
            <a:off x="1023731" y="4504438"/>
            <a:ext cx="4537313" cy="869300"/>
            <a:chOff x="2559375" y="2708964"/>
            <a:chExt cx="2627713" cy="1073448"/>
          </a:xfrm>
          <a:solidFill>
            <a:schemeClr val="accent1">
              <a:lumMod val="75000"/>
            </a:schemeClr>
          </a:solidFill>
        </p:grpSpPr>
        <p:sp>
          <p:nvSpPr>
            <p:cNvPr id="128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2;p17"/>
            <p:cNvSpPr txBox="1"/>
            <p:nvPr/>
          </p:nvSpPr>
          <p:spPr>
            <a:xfrm>
              <a:off x="3084752" y="3058875"/>
              <a:ext cx="1987553" cy="53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meminta peserta membuat daftar nama-nama teman di rumah, di sekolah, dan di temapt ibadah.</a:t>
              </a:r>
              <a:endParaRPr lang="en-US" sz="1300" dirty="0"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63;p17"/>
            <p:cNvSpPr txBox="1"/>
            <p:nvPr/>
          </p:nvSpPr>
          <p:spPr>
            <a:xfrm>
              <a:off x="2841193" y="2992216"/>
              <a:ext cx="215451" cy="42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  <a:grpFill/>
          </p:grpSpPr>
          <p:sp>
            <p:nvSpPr>
              <p:cNvPr id="132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882373" y="7767363"/>
            <a:ext cx="34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mengajak peserta </a:t>
            </a:r>
            <a:r>
              <a: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didik </a:t>
            </a:r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melaksanakan  semangat belajat Bodhisattva Siddharta.</a:t>
            </a:r>
            <a:endParaRPr lang="en-US" sz="13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539" y="6926699"/>
            <a:ext cx="3355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meminta peserta didik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memberikan pendapat keuntungan memiliki teman 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yang baik.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155;p17"/>
          <p:cNvSpPr txBox="1"/>
          <p:nvPr/>
        </p:nvSpPr>
        <p:spPr>
          <a:xfrm>
            <a:off x="1930907" y="6396424"/>
            <a:ext cx="3295507" cy="25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meminta peserta didik memberikan contoh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ciri-ciri teman yang baik</a:t>
            </a:r>
            <a:endParaRPr sz="13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5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87103" y="675249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    Sopan Santun di Rumah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6230" y="1055844"/>
            <a:ext cx="47136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Wirya anak yang santun kepada siapa pun.</a:t>
            </a:r>
          </a:p>
          <a:p>
            <a:r>
              <a:rPr lang="en-US" sz="1400" dirty="0" smtClean="0">
                <a:latin typeface="Arial MT"/>
              </a:rPr>
              <a:t>Di rumah, Wirya sangat santun kepada ayah dan ibunya.</a:t>
            </a:r>
          </a:p>
          <a:p>
            <a:r>
              <a:rPr lang="en-US" sz="1400" dirty="0" smtClean="0">
                <a:latin typeface="Arial MT"/>
              </a:rPr>
              <a:t>Di rumah juga ada nenek dan kakek.</a:t>
            </a:r>
          </a:p>
          <a:p>
            <a:r>
              <a:rPr lang="en-US" sz="1400" dirty="0" smtClean="0">
                <a:latin typeface="Arial MT"/>
              </a:rPr>
              <a:t>Wirya sangat hormat dan santu kepadanya.</a:t>
            </a:r>
          </a:p>
          <a:p>
            <a:endParaRPr lang="en-US" sz="1400" dirty="0">
              <a:latin typeface="Arial MT"/>
            </a:endParaRPr>
          </a:p>
          <a:p>
            <a:r>
              <a:rPr lang="en-US" sz="1400" dirty="0" smtClean="0">
                <a:latin typeface="Arial MT"/>
              </a:rPr>
              <a:t>Wirya sopan dalam ucapan dan perbuatan.</a:t>
            </a:r>
          </a:p>
          <a:p>
            <a:r>
              <a:rPr lang="en-US" sz="1400" dirty="0" smtClean="0">
                <a:latin typeface="Arial MT"/>
              </a:rPr>
              <a:t>Wirya selalu menuruti nasihat ayah dan ibu.</a:t>
            </a:r>
          </a:p>
          <a:p>
            <a:r>
              <a:rPr lang="en-US" sz="1400" dirty="0" smtClean="0">
                <a:latin typeface="Arial MT"/>
              </a:rPr>
              <a:t>Wirya selalu tidur dan bangun tepat waktu.</a:t>
            </a:r>
          </a:p>
          <a:p>
            <a:r>
              <a:rPr lang="en-US" sz="1400" dirty="0" smtClean="0">
                <a:latin typeface="Arial MT"/>
              </a:rPr>
              <a:t>Bangun tidur Wirya membereskan tempat tidurnya.</a:t>
            </a:r>
          </a:p>
          <a:p>
            <a:r>
              <a:rPr lang="en-US" sz="1400" dirty="0" smtClean="0">
                <a:latin typeface="Arial MT"/>
              </a:rPr>
              <a:t>Selesai makan, Wirya mencuci piring sendiri.</a:t>
            </a:r>
          </a:p>
          <a:p>
            <a:r>
              <a:rPr lang="en-US" sz="1400" dirty="0" smtClean="0">
                <a:latin typeface="Arial MT"/>
              </a:rPr>
              <a:t>Setelah belajar, Wirya juga membereskan bukunya.</a:t>
            </a:r>
          </a:p>
          <a:p>
            <a:endParaRPr lang="en-US" sz="1400" dirty="0" smtClean="0">
              <a:latin typeface="Arial MT"/>
            </a:endParaRPr>
          </a:p>
          <a:p>
            <a:r>
              <a:rPr lang="en-US" sz="1400" dirty="0" smtClean="0">
                <a:latin typeface="Arial MT"/>
              </a:rPr>
              <a:t>Saat pergi ke sekolah, Wirya berpamitan memberi kepada ayah dan ibu.</a:t>
            </a:r>
          </a:p>
          <a:p>
            <a:r>
              <a:rPr lang="en-US" sz="1400" dirty="0" smtClean="0">
                <a:latin typeface="Arial MT"/>
              </a:rPr>
              <a:t>Saat pergi dan pulang sekolah,</a:t>
            </a:r>
          </a:p>
          <a:p>
            <a:r>
              <a:rPr lang="en-US" sz="1400" dirty="0" smtClean="0">
                <a:latin typeface="Arial MT"/>
              </a:rPr>
              <a:t>Wirya selalu memberi salam dengan beranjali.</a:t>
            </a:r>
          </a:p>
          <a:p>
            <a:r>
              <a:rPr lang="en-US" sz="1400" dirty="0" smtClean="0">
                <a:latin typeface="Arial MT"/>
              </a:rPr>
              <a:t>Sikap Wirya pantas ditiru oleh teman-temanya.</a:t>
            </a:r>
            <a:endParaRPr lang="en-US" sz="1400" dirty="0">
              <a:latin typeface="Arial MT"/>
            </a:endParaRPr>
          </a:p>
          <a:p>
            <a:endParaRPr lang="en-US" sz="1400" dirty="0">
              <a:latin typeface="Arial M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81869" y="5412672"/>
            <a:ext cx="4652226" cy="1662050"/>
            <a:chOff x="716097" y="6148909"/>
            <a:chExt cx="5219736" cy="1662050"/>
          </a:xfrm>
        </p:grpSpPr>
        <p:grpSp>
          <p:nvGrpSpPr>
            <p:cNvPr id="16" name="Google Shape;943;p34"/>
            <p:cNvGrpSpPr/>
            <p:nvPr/>
          </p:nvGrpSpPr>
          <p:grpSpPr>
            <a:xfrm>
              <a:off x="2451567" y="6257091"/>
              <a:ext cx="3484266" cy="1553868"/>
              <a:chOff x="4577079" y="2285238"/>
              <a:chExt cx="1377342" cy="1204025"/>
            </a:xfrm>
          </p:grpSpPr>
          <p:sp>
            <p:nvSpPr>
              <p:cNvPr id="18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955;p34"/>
              <p:cNvSpPr txBox="1"/>
              <p:nvPr/>
            </p:nvSpPr>
            <p:spPr>
              <a:xfrm>
                <a:off x="4583421" y="2363767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sp>
          <p:nvSpPr>
            <p:cNvPr id="3" name="Oval Callout 2"/>
            <p:cNvSpPr/>
            <p:nvPr/>
          </p:nvSpPr>
          <p:spPr>
            <a:xfrm>
              <a:off x="716097" y="6148909"/>
              <a:ext cx="1657464" cy="1012055"/>
            </a:xfrm>
            <a:prstGeom prst="wedgeEllipseCallout">
              <a:avLst>
                <a:gd name="adj1" fmla="val 84774"/>
                <a:gd name="adj2" fmla="val -1291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002060"/>
                  </a:solidFill>
                </a:rPr>
                <a:t>Ayo, mambaca ayat!</a:t>
              </a:r>
              <a:endParaRPr lang="en-US" sz="14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45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096" y="590369"/>
            <a:ext cx="5235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 MT"/>
              </a:rPr>
              <a:t>Guru memmandu peserta didik menyanyikan lagu berikut.</a:t>
            </a:r>
            <a:endParaRPr lang="en-US" sz="1400" b="1" dirty="0">
              <a:solidFill>
                <a:srgbClr val="0070C0"/>
              </a:solidFill>
              <a:latin typeface="Arial M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7808" y="1568684"/>
            <a:ext cx="5364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</a:rPr>
              <a:t>Ayo, tandai mana yang merupakan perilaku sopan santun di rumah?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05982" y="1145930"/>
            <a:ext cx="3274132" cy="422754"/>
            <a:chOff x="627813" y="430720"/>
            <a:chExt cx="3274132" cy="4227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Google Shape;1139;p38"/>
          <p:cNvSpPr/>
          <p:nvPr/>
        </p:nvSpPr>
        <p:spPr>
          <a:xfrm>
            <a:off x="992738" y="2239222"/>
            <a:ext cx="4060560" cy="4529047"/>
          </a:xfrm>
          <a:custGeom>
            <a:avLst/>
            <a:gdLst/>
            <a:ahLst/>
            <a:cxnLst/>
            <a:rect l="l" t="t" r="r" b="b"/>
            <a:pathLst>
              <a:path w="98214" h="209510" extrusionOk="0">
                <a:moveTo>
                  <a:pt x="49107" y="0"/>
                </a:moveTo>
                <a:cubicBezTo>
                  <a:pt x="22030" y="0"/>
                  <a:pt x="0" y="22029"/>
                  <a:pt x="0" y="49106"/>
                </a:cubicBezTo>
                <a:lnTo>
                  <a:pt x="0" y="160403"/>
                </a:lnTo>
                <a:cubicBezTo>
                  <a:pt x="0" y="187480"/>
                  <a:pt x="22030" y="209509"/>
                  <a:pt x="49107" y="209509"/>
                </a:cubicBezTo>
                <a:cubicBezTo>
                  <a:pt x="76185" y="209509"/>
                  <a:pt x="98214" y="187480"/>
                  <a:pt x="98214" y="160403"/>
                </a:cubicBezTo>
                <a:lnTo>
                  <a:pt x="98214" y="105856"/>
                </a:lnTo>
                <a:cubicBezTo>
                  <a:pt x="98214" y="105394"/>
                  <a:pt x="97840" y="105020"/>
                  <a:pt x="97378" y="105020"/>
                </a:cubicBezTo>
                <a:cubicBezTo>
                  <a:pt x="96917" y="105020"/>
                  <a:pt x="96543" y="105394"/>
                  <a:pt x="96543" y="105856"/>
                </a:cubicBezTo>
                <a:lnTo>
                  <a:pt x="96543" y="160403"/>
                </a:lnTo>
                <a:cubicBezTo>
                  <a:pt x="96543" y="186559"/>
                  <a:pt x="75263" y="207838"/>
                  <a:pt x="49107" y="207838"/>
                </a:cubicBezTo>
                <a:cubicBezTo>
                  <a:pt x="22951" y="207838"/>
                  <a:pt x="1671" y="186560"/>
                  <a:pt x="1671" y="160403"/>
                </a:cubicBezTo>
                <a:lnTo>
                  <a:pt x="1671" y="49106"/>
                </a:lnTo>
                <a:cubicBezTo>
                  <a:pt x="1671" y="22951"/>
                  <a:pt x="22952" y="1671"/>
                  <a:pt x="49107" y="1671"/>
                </a:cubicBezTo>
                <a:cubicBezTo>
                  <a:pt x="75263" y="1671"/>
                  <a:pt x="96543" y="22951"/>
                  <a:pt x="96543" y="49106"/>
                </a:cubicBezTo>
                <a:cubicBezTo>
                  <a:pt x="96543" y="49567"/>
                  <a:pt x="96917" y="49942"/>
                  <a:pt x="97378" y="49942"/>
                </a:cubicBezTo>
                <a:cubicBezTo>
                  <a:pt x="97840" y="49942"/>
                  <a:pt x="98214" y="49567"/>
                  <a:pt x="98214" y="49106"/>
                </a:cubicBezTo>
                <a:cubicBezTo>
                  <a:pt x="98214" y="22029"/>
                  <a:pt x="76185" y="0"/>
                  <a:pt x="4910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roup 5"/>
          <p:cNvGrpSpPr/>
          <p:nvPr/>
        </p:nvGrpSpPr>
        <p:grpSpPr>
          <a:xfrm>
            <a:off x="1500856" y="2652636"/>
            <a:ext cx="3429000" cy="3607206"/>
            <a:chOff x="1500856" y="2652636"/>
            <a:chExt cx="3429000" cy="3607206"/>
          </a:xfrm>
        </p:grpSpPr>
        <p:sp>
          <p:nvSpPr>
            <p:cNvPr id="5" name="Rectangle 4"/>
            <p:cNvSpPr/>
            <p:nvPr/>
          </p:nvSpPr>
          <p:spPr>
            <a:xfrm>
              <a:off x="1500856" y="2652636"/>
              <a:ext cx="3429000" cy="36072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Bertanya saat guru mengajar. </a:t>
              </a:r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Berpakaian </a:t>
              </a: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rapi. 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Mencuci </a:t>
              </a: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piring setelah makan.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Mematuhi </a:t>
              </a: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nasihat orang tua.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Memberi salam kepada guru.  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Merapikan tempat tidur sendiri.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Berbicara baik kepada teman dan </a:t>
              </a:r>
              <a:endPara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Mengetuk pintu saat masuk kelas.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Angkat tangan saat bertanya. 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Minta izin </a:t>
              </a:r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ayah dan ibu saat keluar rumah.</a:t>
              </a:r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 </a:t>
              </a:r>
            </a:p>
          </p:txBody>
        </p:sp>
        <p:pic>
          <p:nvPicPr>
            <p:cNvPr id="39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9176" y="3380562"/>
              <a:ext cx="181900" cy="16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668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1102868" y="852928"/>
              <a:ext cx="1398438" cy="6605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Penutup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(10 Menit)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5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41004" y="2797971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6769" y="3536353"/>
            <a:ext cx="4035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Sopan Santun di Sekolah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5025033" y="406733"/>
            <a:ext cx="11710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7478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56393" y="932506"/>
            <a:ext cx="4273182" cy="1908609"/>
            <a:chOff x="1121625" y="568533"/>
            <a:chExt cx="4273182" cy="2938764"/>
          </a:xfrm>
        </p:grpSpPr>
        <p:sp>
          <p:nvSpPr>
            <p:cNvPr id="60" name="Google Shape;948;p34"/>
            <p:cNvSpPr/>
            <p:nvPr/>
          </p:nvSpPr>
          <p:spPr>
            <a:xfrm>
              <a:off x="1121625" y="1536735"/>
              <a:ext cx="4273182" cy="1970562"/>
            </a:xfrm>
            <a:custGeom>
              <a:avLst/>
              <a:gdLst/>
              <a:ahLst/>
              <a:cxnLst/>
              <a:rect l="l" t="t" r="r" b="b"/>
              <a:pathLst>
                <a:path w="54841" h="48161" fill="none" extrusionOk="0">
                  <a:moveTo>
                    <a:pt x="13883" y="1905"/>
                  </a:moveTo>
                  <a:lnTo>
                    <a:pt x="5036" y="1905"/>
                  </a:lnTo>
                  <a:cubicBezTo>
                    <a:pt x="2250" y="1905"/>
                    <a:pt x="0" y="4167"/>
                    <a:pt x="0" y="6954"/>
                  </a:cubicBezTo>
                  <a:lnTo>
                    <a:pt x="0" y="34671"/>
                  </a:lnTo>
                  <a:cubicBezTo>
                    <a:pt x="0" y="37457"/>
                    <a:pt x="2250" y="39719"/>
                    <a:pt x="5036" y="39719"/>
                  </a:cubicBezTo>
                  <a:lnTo>
                    <a:pt x="20372" y="39719"/>
                  </a:lnTo>
                  <a:cubicBezTo>
                    <a:pt x="21027" y="39719"/>
                    <a:pt x="21634" y="40029"/>
                    <a:pt x="22015" y="40553"/>
                  </a:cubicBezTo>
                  <a:lnTo>
                    <a:pt x="25765" y="47054"/>
                  </a:lnTo>
                  <a:cubicBezTo>
                    <a:pt x="26587" y="48161"/>
                    <a:pt x="28254" y="48161"/>
                    <a:pt x="29063" y="47054"/>
                  </a:cubicBezTo>
                  <a:lnTo>
                    <a:pt x="32814" y="40553"/>
                  </a:lnTo>
                  <a:cubicBezTo>
                    <a:pt x="33207" y="40029"/>
                    <a:pt x="33814" y="39719"/>
                    <a:pt x="34469" y="39719"/>
                  </a:cubicBezTo>
                  <a:lnTo>
                    <a:pt x="49792" y="39719"/>
                  </a:lnTo>
                  <a:cubicBezTo>
                    <a:pt x="52578" y="39719"/>
                    <a:pt x="54840" y="37457"/>
                    <a:pt x="54840" y="34671"/>
                  </a:cubicBezTo>
                  <a:lnTo>
                    <a:pt x="54840" y="0"/>
                  </a:lnTo>
                </a:path>
              </a:pathLst>
            </a:custGeom>
            <a:noFill/>
            <a:ln w="40775" cap="flat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Google Shape;955;p34"/>
          <p:cNvSpPr txBox="1"/>
          <p:nvPr/>
        </p:nvSpPr>
        <p:spPr>
          <a:xfrm>
            <a:off x="1197332" y="1988923"/>
            <a:ext cx="4273104" cy="4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harus berperilaku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santun di sekolah? Bagaimana caranya?</a:t>
            </a:r>
            <a:endParaRPr sz="1600" dirty="0">
              <a:solidFill>
                <a:schemeClr val="accent2">
                  <a:lumMod val="50000"/>
                </a:schemeClr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640927" y="3334120"/>
            <a:ext cx="5170205" cy="4805982"/>
            <a:chOff x="640927" y="3334120"/>
            <a:chExt cx="5170205" cy="4805982"/>
          </a:xfrm>
        </p:grpSpPr>
        <p:grpSp>
          <p:nvGrpSpPr>
            <p:cNvPr id="103" name="Group 102"/>
            <p:cNvGrpSpPr/>
            <p:nvPr/>
          </p:nvGrpSpPr>
          <p:grpSpPr>
            <a:xfrm>
              <a:off x="640927" y="3334120"/>
              <a:ext cx="5170205" cy="4805982"/>
              <a:chOff x="640927" y="3334120"/>
              <a:chExt cx="5170205" cy="4805982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640927" y="3334120"/>
                <a:ext cx="5170205" cy="4805982"/>
                <a:chOff x="640927" y="3334120"/>
                <a:chExt cx="5170205" cy="4805982"/>
              </a:xfrm>
            </p:grpSpPr>
            <p:grpSp>
              <p:nvGrpSpPr>
                <p:cNvPr id="109" name="Group 108"/>
                <p:cNvGrpSpPr/>
                <p:nvPr/>
              </p:nvGrpSpPr>
              <p:grpSpPr>
                <a:xfrm>
                  <a:off x="640927" y="3334120"/>
                  <a:ext cx="5170205" cy="4805982"/>
                  <a:chOff x="1558802" y="966003"/>
                  <a:chExt cx="4495617" cy="3999234"/>
                </a:xfrm>
              </p:grpSpPr>
              <p:grpSp>
                <p:nvGrpSpPr>
                  <p:cNvPr id="111" name="Google Shape;541;p26"/>
                  <p:cNvGrpSpPr/>
                  <p:nvPr/>
                </p:nvGrpSpPr>
                <p:grpSpPr>
                  <a:xfrm>
                    <a:off x="3091646" y="966003"/>
                    <a:ext cx="1456750" cy="3382242"/>
                    <a:chOff x="3091646" y="966003"/>
                    <a:chExt cx="1456750" cy="3382242"/>
                  </a:xfrm>
                  <a:solidFill>
                    <a:schemeClr val="accent2">
                      <a:lumMod val="60000"/>
                      <a:lumOff val="40000"/>
                    </a:schemeClr>
                  </a:solidFill>
                </p:grpSpPr>
                <p:sp>
                  <p:nvSpPr>
                    <p:cNvPr id="124" name="Google Shape;542;p26"/>
                    <p:cNvSpPr/>
                    <p:nvPr/>
                  </p:nvSpPr>
                  <p:spPr>
                    <a:xfrm>
                      <a:off x="3091646" y="1271344"/>
                      <a:ext cx="1456750" cy="2999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1" y="0"/>
                          </a:moveTo>
                          <a:lnTo>
                            <a:pt x="1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                                </a:t>
                      </a:r>
                      <a:endParaRPr dirty="0"/>
                    </a:p>
                  </p:txBody>
                </p:sp>
                <p:sp>
                  <p:nvSpPr>
                    <p:cNvPr id="125" name="Google Shape;543;p26"/>
                    <p:cNvSpPr/>
                    <p:nvPr/>
                  </p:nvSpPr>
                  <p:spPr>
                    <a:xfrm>
                      <a:off x="3451624" y="966003"/>
                      <a:ext cx="725400" cy="6743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16" h="32089" extrusionOk="0">
                          <a:moveTo>
                            <a:pt x="14508" y="1"/>
                          </a:moveTo>
                          <a:cubicBezTo>
                            <a:pt x="13708" y="1"/>
                            <a:pt x="12907" y="209"/>
                            <a:pt x="12192" y="626"/>
                          </a:cubicBezTo>
                          <a:lnTo>
                            <a:pt x="2310" y="6329"/>
                          </a:lnTo>
                          <a:cubicBezTo>
                            <a:pt x="882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2" y="24938"/>
                            <a:pt x="2310" y="25760"/>
                          </a:cubicBezTo>
                          <a:lnTo>
                            <a:pt x="12192" y="31463"/>
                          </a:lnTo>
                          <a:cubicBezTo>
                            <a:pt x="12907" y="31880"/>
                            <a:pt x="13708" y="32088"/>
                            <a:pt x="14508" y="32088"/>
                          </a:cubicBezTo>
                          <a:cubicBezTo>
                            <a:pt x="15309" y="32088"/>
                            <a:pt x="16110" y="31880"/>
                            <a:pt x="16824" y="31463"/>
                          </a:cubicBezTo>
                          <a:lnTo>
                            <a:pt x="26706" y="25760"/>
                          </a:lnTo>
                          <a:cubicBezTo>
                            <a:pt x="28135" y="24938"/>
                            <a:pt x="29016" y="23403"/>
                            <a:pt x="29016" y="21748"/>
                          </a:cubicBezTo>
                          <a:lnTo>
                            <a:pt x="29016" y="10341"/>
                          </a:lnTo>
                          <a:cubicBezTo>
                            <a:pt x="29016" y="8686"/>
                            <a:pt x="28135" y="7151"/>
                            <a:pt x="26706" y="6329"/>
                          </a:cubicBezTo>
                          <a:lnTo>
                            <a:pt x="16824" y="626"/>
                          </a:lnTo>
                          <a:cubicBezTo>
                            <a:pt x="16110" y="209"/>
                            <a:pt x="15309" y="1"/>
                            <a:pt x="14508" y="1"/>
                          </a:cubicBezTo>
                          <a:close/>
                        </a:path>
                      </a:pathLst>
                    </a:custGeom>
                    <a:grpFill/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</a:t>
                      </a:r>
                      <a:endParaRPr dirty="0"/>
                    </a:p>
                  </p:txBody>
                </p:sp>
                <p:sp>
                  <p:nvSpPr>
                    <p:cNvPr id="126" name="Google Shape;547;p26"/>
                    <p:cNvSpPr/>
                    <p:nvPr/>
                  </p:nvSpPr>
                  <p:spPr>
                    <a:xfrm>
                      <a:off x="3792401" y="1646863"/>
                      <a:ext cx="207269" cy="1391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775" h="7906" extrusionOk="0">
                          <a:moveTo>
                            <a:pt x="6622" y="0"/>
                          </a:moveTo>
                          <a:cubicBezTo>
                            <a:pt x="6329" y="0"/>
                            <a:pt x="6056" y="231"/>
                            <a:pt x="6056" y="566"/>
                          </a:cubicBezTo>
                          <a:lnTo>
                            <a:pt x="6056" y="2259"/>
                          </a:lnTo>
                          <a:lnTo>
                            <a:pt x="3196" y="2259"/>
                          </a:lnTo>
                          <a:cubicBezTo>
                            <a:pt x="2030" y="2265"/>
                            <a:pt x="904" y="2668"/>
                            <a:pt x="1" y="3406"/>
                          </a:cubicBezTo>
                          <a:cubicBezTo>
                            <a:pt x="940" y="4068"/>
                            <a:pt x="1675" y="4978"/>
                            <a:pt x="2130" y="6032"/>
                          </a:cubicBezTo>
                          <a:cubicBezTo>
                            <a:pt x="2431" y="5785"/>
                            <a:pt x="2804" y="5649"/>
                            <a:pt x="3196" y="5646"/>
                          </a:cubicBezTo>
                          <a:lnTo>
                            <a:pt x="6056" y="5646"/>
                          </a:lnTo>
                          <a:lnTo>
                            <a:pt x="6056" y="7342"/>
                          </a:lnTo>
                          <a:cubicBezTo>
                            <a:pt x="6056" y="7679"/>
                            <a:pt x="6334" y="7906"/>
                            <a:pt x="6625" y="7906"/>
                          </a:cubicBezTo>
                          <a:cubicBezTo>
                            <a:pt x="6740" y="7906"/>
                            <a:pt x="6857" y="7871"/>
                            <a:pt x="6960" y="7793"/>
                          </a:cubicBezTo>
                          <a:lnTo>
                            <a:pt x="11476" y="4406"/>
                          </a:lnTo>
                          <a:cubicBezTo>
                            <a:pt x="11775" y="4180"/>
                            <a:pt x="11775" y="3725"/>
                            <a:pt x="11476" y="3502"/>
                          </a:cubicBezTo>
                          <a:lnTo>
                            <a:pt x="6960" y="115"/>
                          </a:lnTo>
                          <a:cubicBezTo>
                            <a:pt x="6854" y="36"/>
                            <a:pt x="6737" y="0"/>
                            <a:pt x="6622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35D74"/>
                        </a:solidFill>
                      </a:endParaRPr>
                    </a:p>
                  </p:txBody>
                </p:sp>
                <p:sp>
                  <p:nvSpPr>
                    <p:cNvPr id="127" name="Google Shape;550;p26"/>
                    <p:cNvSpPr/>
                    <p:nvPr/>
                  </p:nvSpPr>
                  <p:spPr>
                    <a:xfrm>
                      <a:off x="3681926" y="4195845"/>
                      <a:ext cx="152400" cy="152400"/>
                    </a:xfrm>
                    <a:prstGeom prst="ellipse">
                      <a:avLst/>
                    </a:prstGeom>
                    <a:grpFill/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2" name="Google Shape;561;p26"/>
                  <p:cNvGrpSpPr/>
                  <p:nvPr/>
                </p:nvGrpSpPr>
                <p:grpSpPr>
                  <a:xfrm>
                    <a:off x="1558802" y="1581732"/>
                    <a:ext cx="1532844" cy="3288112"/>
                    <a:chOff x="1573603" y="1581732"/>
                    <a:chExt cx="1532844" cy="3288112"/>
                  </a:xfrm>
                </p:grpSpPr>
                <p:sp>
                  <p:nvSpPr>
                    <p:cNvPr id="119" name="Google Shape;562;p26"/>
                    <p:cNvSpPr/>
                    <p:nvPr/>
                  </p:nvSpPr>
                  <p:spPr>
                    <a:xfrm>
                      <a:off x="1604550" y="1848613"/>
                      <a:ext cx="1465375" cy="2964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615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615" y="94952"/>
                          </a:lnTo>
                          <a:lnTo>
                            <a:pt x="58615" y="0"/>
                          </a:ln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" name="Google Shape;563;p26"/>
                    <p:cNvSpPr/>
                    <p:nvPr/>
                  </p:nvSpPr>
                  <p:spPr>
                    <a:xfrm>
                      <a:off x="1960238" y="1581732"/>
                      <a:ext cx="725700" cy="63585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8" h="32089" extrusionOk="0">
                          <a:moveTo>
                            <a:pt x="14514" y="1"/>
                          </a:moveTo>
                          <a:cubicBezTo>
                            <a:pt x="13713" y="1"/>
                            <a:pt x="12913" y="209"/>
                            <a:pt x="12192" y="626"/>
                          </a:cubicBezTo>
                          <a:lnTo>
                            <a:pt x="2322" y="6329"/>
                          </a:lnTo>
                          <a:cubicBezTo>
                            <a:pt x="881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1" y="24938"/>
                            <a:pt x="2322" y="25760"/>
                          </a:cubicBezTo>
                          <a:lnTo>
                            <a:pt x="12192" y="31463"/>
                          </a:lnTo>
                          <a:cubicBezTo>
                            <a:pt x="12913" y="31880"/>
                            <a:pt x="13713" y="32088"/>
                            <a:pt x="14514" y="32088"/>
                          </a:cubicBezTo>
                          <a:cubicBezTo>
                            <a:pt x="15315" y="32088"/>
                            <a:pt x="16115" y="31880"/>
                            <a:pt x="16836" y="31463"/>
                          </a:cubicBezTo>
                          <a:lnTo>
                            <a:pt x="26706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6" y="6329"/>
                          </a:cubicBezTo>
                          <a:lnTo>
                            <a:pt x="16836" y="626"/>
                          </a:lnTo>
                          <a:cubicBezTo>
                            <a:pt x="16115" y="209"/>
                            <a:pt x="15315" y="1"/>
                            <a:pt x="14514" y="1"/>
                          </a:cubicBez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" name="Google Shape;567;p26"/>
                    <p:cNvSpPr txBox="1"/>
                    <p:nvPr/>
                  </p:nvSpPr>
                  <p:spPr>
                    <a:xfrm>
                      <a:off x="1640947" y="2904226"/>
                      <a:ext cx="1465500" cy="11932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lvl="0" algn="ctr"/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Arial MT"/>
                          <a:ea typeface="Roboto"/>
                          <a:cs typeface="Roboto"/>
                          <a:sym typeface="Roboto"/>
                        </a:rPr>
                        <a:t>Sebagai siswa, harus menerapkan sikap santun di sekolah. Sikap santun di rumah dilakukan kepada kepala sekolah, guru, penjaga sekolah, </a:t>
                      </a:r>
                    </a:p>
                    <a:p>
                      <a:pPr lvl="0" algn="ctr"/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Arial MT"/>
                          <a:ea typeface="Roboto"/>
                          <a:cs typeface="Roboto"/>
                          <a:sym typeface="Roboto"/>
                        </a:rPr>
                        <a:t>dan TU.</a:t>
                      </a:r>
                      <a:endParaRPr sz="1200" dirty="0">
                        <a:solidFill>
                          <a:srgbClr val="FFFFFF"/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122" name="Google Shape;568;p26"/>
                    <p:cNvSpPr txBox="1"/>
                    <p:nvPr/>
                  </p:nvSpPr>
                  <p:spPr>
                    <a:xfrm>
                      <a:off x="1573603" y="2308075"/>
                      <a:ext cx="14655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rgbClr val="FFFFFF"/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Pemahaman Bermakna</a:t>
                      </a:r>
                      <a:endParaRPr sz="1400" b="1" dirty="0">
                        <a:solidFill>
                          <a:srgbClr val="FFFFFF"/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123" name="Google Shape;569;p26"/>
                    <p:cNvSpPr/>
                    <p:nvPr/>
                  </p:nvSpPr>
                  <p:spPr>
                    <a:xfrm>
                      <a:off x="2230153" y="4717444"/>
                      <a:ext cx="152400" cy="152400"/>
                    </a:xfrm>
                    <a:prstGeom prst="ellipse">
                      <a:avLst/>
                    </a:prstGeom>
                    <a:solidFill>
                      <a:srgbClr val="5EB2FC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3" name="Google Shape;570;p26"/>
                  <p:cNvGrpSpPr/>
                  <p:nvPr/>
                </p:nvGrpSpPr>
                <p:grpSpPr>
                  <a:xfrm>
                    <a:off x="4574745" y="1572480"/>
                    <a:ext cx="1479674" cy="3392757"/>
                    <a:chOff x="4574745" y="1572480"/>
                    <a:chExt cx="1479674" cy="3392757"/>
                  </a:xfrm>
                </p:grpSpPr>
                <p:sp>
                  <p:nvSpPr>
                    <p:cNvPr id="114" name="Google Shape;571;p26"/>
                    <p:cNvSpPr/>
                    <p:nvPr/>
                  </p:nvSpPr>
                  <p:spPr>
                    <a:xfrm>
                      <a:off x="4585756" y="1848613"/>
                      <a:ext cx="1456750" cy="30404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" name="Google Shape;572;p26"/>
                    <p:cNvSpPr/>
                    <p:nvPr/>
                  </p:nvSpPr>
                  <p:spPr>
                    <a:xfrm>
                      <a:off x="4955538" y="1572480"/>
                      <a:ext cx="725725" cy="6451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9" h="32089" extrusionOk="0">
                          <a:moveTo>
                            <a:pt x="14515" y="1"/>
                          </a:moveTo>
                          <a:cubicBezTo>
                            <a:pt x="13714" y="1"/>
                            <a:pt x="12913" y="209"/>
                            <a:pt x="12193" y="626"/>
                          </a:cubicBezTo>
                          <a:lnTo>
                            <a:pt x="2323" y="6329"/>
                          </a:lnTo>
                          <a:cubicBezTo>
                            <a:pt x="882" y="7151"/>
                            <a:pt x="1" y="8686"/>
                            <a:pt x="1" y="10341"/>
                          </a:cubicBezTo>
                          <a:lnTo>
                            <a:pt x="1" y="21748"/>
                          </a:lnTo>
                          <a:cubicBezTo>
                            <a:pt x="1" y="23403"/>
                            <a:pt x="882" y="24938"/>
                            <a:pt x="2323" y="25760"/>
                          </a:cubicBezTo>
                          <a:lnTo>
                            <a:pt x="12193" y="31463"/>
                          </a:lnTo>
                          <a:cubicBezTo>
                            <a:pt x="12913" y="31880"/>
                            <a:pt x="13714" y="32088"/>
                            <a:pt x="14515" y="32088"/>
                          </a:cubicBezTo>
                          <a:cubicBezTo>
                            <a:pt x="15315" y="32088"/>
                            <a:pt x="16116" y="31880"/>
                            <a:pt x="16836" y="31463"/>
                          </a:cubicBezTo>
                          <a:lnTo>
                            <a:pt x="26707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7" y="6329"/>
                          </a:cubicBezTo>
                          <a:lnTo>
                            <a:pt x="16836" y="626"/>
                          </a:lnTo>
                          <a:cubicBezTo>
                            <a:pt x="16116" y="209"/>
                            <a:pt x="15315" y="1"/>
                            <a:pt x="14515" y="1"/>
                          </a:cubicBez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" name="Google Shape;579;p26"/>
                    <p:cNvSpPr txBox="1"/>
                    <p:nvPr/>
                  </p:nvSpPr>
                  <p:spPr>
                    <a:xfrm>
                      <a:off x="4574745" y="3570923"/>
                      <a:ext cx="1353358" cy="534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Mendeskripsikan sikap </a:t>
                      </a:r>
                      <a:r>
                        <a:rPr lang="en-US" sz="1200" dirty="0">
                          <a:latin typeface="Arial MT"/>
                        </a:rPr>
                        <a:t>sopan santun </a:t>
                      </a:r>
                      <a:r>
                        <a:rPr lang="en-US" sz="1200" dirty="0" smtClean="0">
                          <a:latin typeface="Arial MT"/>
                        </a:rPr>
                        <a:t>di sekolah.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Membuat daftar </a:t>
                      </a:r>
                      <a:r>
                        <a:rPr lang="en-US" sz="1200" dirty="0">
                          <a:latin typeface="Arial MT"/>
                        </a:rPr>
                        <a:t>nilai-nilai </a:t>
                      </a:r>
                      <a:r>
                        <a:rPr lang="en-US" sz="1200" dirty="0" smtClean="0">
                          <a:latin typeface="Arial MT"/>
                        </a:rPr>
                        <a:t>nilai-nilai sopan santun di sekolah.</a:t>
                      </a:r>
                      <a:endParaRPr lang="en-US" sz="1200" dirty="0">
                        <a:latin typeface="Arial MT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Menunjukkan </a:t>
                      </a:r>
                      <a:r>
                        <a:rPr lang="en-US" sz="1200" dirty="0">
                          <a:latin typeface="Arial MT"/>
                        </a:rPr>
                        <a:t>perilaku </a:t>
                      </a:r>
                      <a:r>
                        <a:rPr lang="en-US" sz="1200" dirty="0" smtClean="0">
                          <a:latin typeface="Arial MT"/>
                        </a:rPr>
                        <a:t>sopan </a:t>
                      </a:r>
                      <a:r>
                        <a:rPr lang="en-US" sz="1200" dirty="0">
                          <a:latin typeface="Arial MT"/>
                        </a:rPr>
                        <a:t>santun di </a:t>
                      </a:r>
                      <a:r>
                        <a:rPr lang="en-US" sz="1200" dirty="0" smtClean="0">
                          <a:latin typeface="Arial MT"/>
                        </a:rPr>
                        <a:t>sekolah.</a:t>
                      </a:r>
                      <a:endParaRPr lang="en-US" sz="1200" dirty="0">
                        <a:latin typeface="Arial MT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117" name="Google Shape;580;p26"/>
                    <p:cNvSpPr txBox="1"/>
                    <p:nvPr/>
                  </p:nvSpPr>
                  <p:spPr>
                    <a:xfrm>
                      <a:off x="4597619" y="2336105"/>
                      <a:ext cx="14568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Indikator Keberhasilan</a:t>
                      </a:r>
                      <a:endParaRPr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118" name="Google Shape;581;p26"/>
                    <p:cNvSpPr/>
                    <p:nvPr/>
                  </p:nvSpPr>
                  <p:spPr>
                    <a:xfrm>
                      <a:off x="5249819" y="4812837"/>
                      <a:ext cx="152400" cy="152400"/>
                    </a:xfrm>
                    <a:prstGeom prst="ellipse">
                      <a:avLst/>
                    </a:prstGeom>
                    <a:solidFill>
                      <a:srgbClr val="FCBD24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110" name="Google Shape;567;p26"/>
                <p:cNvSpPr txBox="1"/>
                <p:nvPr/>
              </p:nvSpPr>
              <p:spPr>
                <a:xfrm>
                  <a:off x="2445639" y="5563992"/>
                  <a:ext cx="1685405" cy="7025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171450" lvl="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Mengapa harus berperilaku santun di sekolah?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Kepada siapa saja kita berperilaku santun di sekolah?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Bagaimana cara mempraktikkan sikap santun di sekolah?</a:t>
                  </a:r>
                </a:p>
                <a:p>
                  <a:pPr lvl="0"/>
                  <a:endParaRPr lang="en-US" sz="1200" dirty="0">
                    <a:solidFill>
                      <a:srgbClr val="C00000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  <p:sp>
            <p:nvSpPr>
              <p:cNvPr id="108" name="Google Shape;568;p26"/>
              <p:cNvSpPr txBox="1"/>
              <p:nvPr/>
            </p:nvSpPr>
            <p:spPr>
              <a:xfrm>
                <a:off x="2356537" y="4383256"/>
                <a:ext cx="1685405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Pemantik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104" name="Picture 103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250" y="4142292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4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178" y="415232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105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448" y="341876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917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58386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membuat daftar sikap sopan santun di sekolah.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</a:t>
              </a:r>
              <a:r>
                <a:rPr lang="en-US" sz="1200" dirty="0" smtClean="0">
                  <a:latin typeface="Arial MT"/>
                </a:rPr>
                <a:t>memandu </a:t>
              </a:r>
              <a:r>
                <a:rPr lang="en-US" sz="1200" dirty="0">
                  <a:latin typeface="Arial MT"/>
                </a:rPr>
                <a:t>peserta didik untuk </a:t>
              </a:r>
              <a:r>
                <a:rPr lang="en-US" sz="1200" dirty="0" smtClean="0">
                  <a:latin typeface="Arial MT"/>
                </a:rPr>
                <a:t>mendiskusikan sikap dan perilaku sopan santun di sekolah. 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</a:t>
              </a:r>
              <a:r>
                <a:rPr lang="en-US" sz="1200" dirty="0" smtClean="0">
                  <a:latin typeface="Arial MT"/>
                </a:rPr>
                <a:t>menunjukkan perilaku sopan santun di sekolah.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menceritakan secara lisan perilaku sopan santun di sekolah yang mereka lakukan.</a:t>
              </a:r>
              <a:endParaRPr lang="en-US" sz="1200" dirty="0" smtClean="0">
                <a:solidFill>
                  <a:srgbClr val="FF0000"/>
                </a:solidFill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852882" y="3835068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Melakukan 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Mengucap </a:t>
            </a:r>
            <a:r>
              <a:rPr lang="en-US" sz="1300" dirty="0">
                <a:latin typeface="Arial MT"/>
              </a:rPr>
              <a:t>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</a:t>
            </a:r>
            <a:r>
              <a:rPr lang="id-ID" sz="1300" dirty="0" smtClean="0">
                <a:latin typeface="Arial MT"/>
              </a:rPr>
              <a:t>hening</a:t>
            </a:r>
            <a:r>
              <a:rPr lang="en-US" sz="1300" dirty="0" smtClean="0">
                <a:latin typeface="Arial MT"/>
              </a:rPr>
              <a:t>.</a:t>
            </a:r>
          </a:p>
          <a:p>
            <a:pPr lvl="0"/>
            <a:r>
              <a:rPr lang="en-US" sz="1300" dirty="0" smtClean="0">
                <a:latin typeface="Arial MT"/>
              </a:rPr>
              <a:t>    </a:t>
            </a:r>
            <a:r>
              <a:rPr lang="id-ID" sz="1300" dirty="0" smtClean="0">
                <a:latin typeface="Arial MT"/>
              </a:rPr>
              <a:t>sejenak </a:t>
            </a:r>
            <a:r>
              <a:rPr lang="id-ID" sz="1300" dirty="0">
                <a:latin typeface="Arial MT"/>
              </a:rPr>
              <a:t>bersama-sama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Memeriksa </a:t>
            </a:r>
            <a:r>
              <a:rPr lang="id-ID" sz="1300" dirty="0">
                <a:latin typeface="Arial MT"/>
              </a:rPr>
              <a:t>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Guru melakukan refleksi pembelajaran.</a:t>
            </a:r>
          </a:p>
          <a:p>
            <a:pPr lvl="0"/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Guru menyampaikan tujuan pembejalaran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47937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8035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498211" y="914997"/>
            <a:ext cx="2653256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7030A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Sopan Santun di Sekolah</a:t>
            </a:r>
            <a:endParaRPr lang="en-US" sz="1662" b="1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0932" y="4897995"/>
            <a:ext cx="2449710" cy="355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7030A0"/>
                </a:solidFill>
                <a:latin typeface="Arial MT"/>
              </a:rPr>
              <a:t>Sikap sopan santun di </a:t>
            </a:r>
            <a:r>
              <a:rPr lang="en-US" sz="1300" dirty="0" smtClean="0">
                <a:solidFill>
                  <a:srgbClr val="7030A0"/>
                </a:solidFill>
                <a:latin typeface="Arial MT"/>
              </a:rPr>
              <a:t>sekolah</a:t>
            </a:r>
            <a:endParaRPr lang="en-US" sz="1300" dirty="0">
              <a:solidFill>
                <a:srgbClr val="7030A0"/>
              </a:solidFill>
              <a:latin typeface="Arial M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C25586F-E3FA-4382-8D77-34B01D23F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30" y="4494456"/>
            <a:ext cx="4583419" cy="411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45513" y="5445784"/>
            <a:ext cx="3614568" cy="2039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Berpakaian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rapi.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Memberi salam kepada guru. 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Merapikan tempat tidur sendiri.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Berbicara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baik kepada teman dan guru.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Mencuci piring setelah makan.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Tidak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bercanda saat guru mengajar.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Mematuhi nasihat orang tua.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Berpamitan saat berangkat ke sekolah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Angkat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tangan saat bertanya.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Minta izin keluar kelas.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dirty="0">
              <a:solidFill>
                <a:srgbClr val="7030A0"/>
              </a:solidFill>
              <a:latin typeface="Arial MT"/>
            </a:endParaRPr>
          </a:p>
        </p:txBody>
      </p:sp>
      <p:pic>
        <p:nvPicPr>
          <p:cNvPr id="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73" y="5445784"/>
            <a:ext cx="175743" cy="16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750257" y="1401560"/>
            <a:ext cx="5043792" cy="2893697"/>
            <a:chOff x="750257" y="1401560"/>
            <a:chExt cx="5043792" cy="2893697"/>
          </a:xfrm>
        </p:grpSpPr>
        <p:grpSp>
          <p:nvGrpSpPr>
            <p:cNvPr id="10" name="Group 9"/>
            <p:cNvGrpSpPr/>
            <p:nvPr/>
          </p:nvGrpSpPr>
          <p:grpSpPr>
            <a:xfrm>
              <a:off x="750257" y="1401560"/>
              <a:ext cx="1425998" cy="2893697"/>
              <a:chOff x="750257" y="1401560"/>
              <a:chExt cx="1425998" cy="2893697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12DC640-CD99-45C3-8CEE-953F478AC361}"/>
                  </a:ext>
                </a:extLst>
              </p:cNvPr>
              <p:cNvPicPr/>
              <p:nvPr/>
            </p:nvPicPr>
            <p:blipFill rotWithShape="1">
              <a:blip r:embed="rId4"/>
              <a:srcRect l="67941" t="32353" r="23456" b="34118"/>
              <a:stretch/>
            </p:blipFill>
            <p:spPr bwMode="auto">
              <a:xfrm>
                <a:off x="909513" y="1401560"/>
                <a:ext cx="1266741" cy="264827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750257" y="3956703"/>
                <a:ext cx="14259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/>
                  <a:t>Sumber: Kemdikbud</a:t>
                </a:r>
              </a:p>
              <a:p>
                <a:r>
                  <a:rPr lang="en-US" sz="800" dirty="0" smtClean="0"/>
                  <a:t>Buku PAB Kelas I, Edisi 2019</a:t>
                </a:r>
                <a:endParaRPr lang="en-US" sz="800" dirty="0"/>
              </a:p>
            </p:txBody>
          </p:sp>
        </p:grpSp>
        <p:sp>
          <p:nvSpPr>
            <p:cNvPr id="17" name="Speech Bubble: Rectangle 23">
              <a:extLst>
                <a:ext uri="{FF2B5EF4-FFF2-40B4-BE49-F238E27FC236}">
                  <a16:creationId xmlns:a16="http://schemas.microsoft.com/office/drawing/2014/main" id="{8A0EA66D-DD3D-471E-92DA-0F7BFD2FEBA8}"/>
                </a:ext>
              </a:extLst>
            </p:cNvPr>
            <p:cNvSpPr/>
            <p:nvPr/>
          </p:nvSpPr>
          <p:spPr>
            <a:xfrm>
              <a:off x="2335510" y="1538244"/>
              <a:ext cx="3458539" cy="2603522"/>
            </a:xfrm>
            <a:prstGeom prst="wedgeRectCallout">
              <a:avLst>
                <a:gd name="adj1" fmla="val -63746"/>
                <a:gd name="adj2" fmla="val -39204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Halo, aku nina.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Aku selalu datang lebih awal di sekolah.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Aku bertemu guru dan memberi salam.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Aku juga beranjali kepada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guru agama Buddha. 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Aku selalu berpakaian seragam rapi.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Saat belajar tetap tenang.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Aku minta izin kepaga guru </a:t>
              </a:r>
            </a:p>
            <a:p>
              <a:pPr marL="85725"/>
              <a:r>
                <a:rPr lang="en-US" sz="1400" dirty="0" smtClean="0">
                  <a:solidFill>
                    <a:schemeClr val="accent5">
                      <a:lumMod val="50000"/>
                    </a:schemeClr>
                  </a:solidFill>
                  <a:latin typeface="Arial MT"/>
                </a:rPr>
                <a:t>saat aku keluar ruangan.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0846" y="2809540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Sopan Santun di Vihara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49904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56393" y="932506"/>
            <a:ext cx="4273182" cy="1908609"/>
            <a:chOff x="1121625" y="568533"/>
            <a:chExt cx="4273182" cy="2938764"/>
          </a:xfrm>
        </p:grpSpPr>
        <p:sp>
          <p:nvSpPr>
            <p:cNvPr id="60" name="Google Shape;948;p34"/>
            <p:cNvSpPr/>
            <p:nvPr/>
          </p:nvSpPr>
          <p:spPr>
            <a:xfrm>
              <a:off x="1121625" y="1536735"/>
              <a:ext cx="4273182" cy="1970562"/>
            </a:xfrm>
            <a:custGeom>
              <a:avLst/>
              <a:gdLst/>
              <a:ahLst/>
              <a:cxnLst/>
              <a:rect l="l" t="t" r="r" b="b"/>
              <a:pathLst>
                <a:path w="54841" h="48161" fill="none" extrusionOk="0">
                  <a:moveTo>
                    <a:pt x="13883" y="1905"/>
                  </a:moveTo>
                  <a:lnTo>
                    <a:pt x="5036" y="1905"/>
                  </a:lnTo>
                  <a:cubicBezTo>
                    <a:pt x="2250" y="1905"/>
                    <a:pt x="0" y="4167"/>
                    <a:pt x="0" y="6954"/>
                  </a:cubicBezTo>
                  <a:lnTo>
                    <a:pt x="0" y="34671"/>
                  </a:lnTo>
                  <a:cubicBezTo>
                    <a:pt x="0" y="37457"/>
                    <a:pt x="2250" y="39719"/>
                    <a:pt x="5036" y="39719"/>
                  </a:cubicBezTo>
                  <a:lnTo>
                    <a:pt x="20372" y="39719"/>
                  </a:lnTo>
                  <a:cubicBezTo>
                    <a:pt x="21027" y="39719"/>
                    <a:pt x="21634" y="40029"/>
                    <a:pt x="22015" y="40553"/>
                  </a:cubicBezTo>
                  <a:lnTo>
                    <a:pt x="25765" y="47054"/>
                  </a:lnTo>
                  <a:cubicBezTo>
                    <a:pt x="26587" y="48161"/>
                    <a:pt x="28254" y="48161"/>
                    <a:pt x="29063" y="47054"/>
                  </a:cubicBezTo>
                  <a:lnTo>
                    <a:pt x="32814" y="40553"/>
                  </a:lnTo>
                  <a:cubicBezTo>
                    <a:pt x="33207" y="40029"/>
                    <a:pt x="33814" y="39719"/>
                    <a:pt x="34469" y="39719"/>
                  </a:cubicBezTo>
                  <a:lnTo>
                    <a:pt x="49792" y="39719"/>
                  </a:lnTo>
                  <a:cubicBezTo>
                    <a:pt x="52578" y="39719"/>
                    <a:pt x="54840" y="37457"/>
                    <a:pt x="54840" y="34671"/>
                  </a:cubicBezTo>
                  <a:lnTo>
                    <a:pt x="54840" y="0"/>
                  </a:lnTo>
                </a:path>
              </a:pathLst>
            </a:custGeom>
            <a:noFill/>
            <a:ln w="40775" cap="flat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Google Shape;955;p34"/>
          <p:cNvSpPr txBox="1"/>
          <p:nvPr/>
        </p:nvSpPr>
        <p:spPr>
          <a:xfrm>
            <a:off x="1197332" y="1988923"/>
            <a:ext cx="4273104" cy="4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harus berperilaku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accent2">
                    <a:lumMod val="50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santun di vihara? Bagaimana caranya?</a:t>
            </a:r>
            <a:endParaRPr sz="1600" dirty="0">
              <a:solidFill>
                <a:schemeClr val="accent2">
                  <a:lumMod val="50000"/>
                </a:schemeClr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640927" y="3334120"/>
            <a:ext cx="5170205" cy="4805982"/>
            <a:chOff x="640927" y="3334120"/>
            <a:chExt cx="5170205" cy="4805982"/>
          </a:xfrm>
        </p:grpSpPr>
        <p:grpSp>
          <p:nvGrpSpPr>
            <p:cNvPr id="103" name="Group 102"/>
            <p:cNvGrpSpPr/>
            <p:nvPr/>
          </p:nvGrpSpPr>
          <p:grpSpPr>
            <a:xfrm>
              <a:off x="640927" y="3334120"/>
              <a:ext cx="5170205" cy="4805982"/>
              <a:chOff x="640927" y="3334120"/>
              <a:chExt cx="5170205" cy="4805982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640927" y="3334120"/>
                <a:ext cx="5170205" cy="4805982"/>
                <a:chOff x="640927" y="3334120"/>
                <a:chExt cx="5170205" cy="4805982"/>
              </a:xfrm>
            </p:grpSpPr>
            <p:grpSp>
              <p:nvGrpSpPr>
                <p:cNvPr id="109" name="Group 108"/>
                <p:cNvGrpSpPr/>
                <p:nvPr/>
              </p:nvGrpSpPr>
              <p:grpSpPr>
                <a:xfrm>
                  <a:off x="640927" y="3334120"/>
                  <a:ext cx="5170205" cy="4805982"/>
                  <a:chOff x="1558802" y="966003"/>
                  <a:chExt cx="4495617" cy="3999234"/>
                </a:xfrm>
              </p:grpSpPr>
              <p:grpSp>
                <p:nvGrpSpPr>
                  <p:cNvPr id="111" name="Google Shape;541;p26"/>
                  <p:cNvGrpSpPr/>
                  <p:nvPr/>
                </p:nvGrpSpPr>
                <p:grpSpPr>
                  <a:xfrm>
                    <a:off x="3091646" y="966003"/>
                    <a:ext cx="1456750" cy="3382242"/>
                    <a:chOff x="3091646" y="966003"/>
                    <a:chExt cx="1456750" cy="3382242"/>
                  </a:xfrm>
                  <a:solidFill>
                    <a:schemeClr val="accent2">
                      <a:lumMod val="60000"/>
                      <a:lumOff val="40000"/>
                    </a:schemeClr>
                  </a:solidFill>
                </p:grpSpPr>
                <p:sp>
                  <p:nvSpPr>
                    <p:cNvPr id="124" name="Google Shape;542;p26"/>
                    <p:cNvSpPr/>
                    <p:nvPr/>
                  </p:nvSpPr>
                  <p:spPr>
                    <a:xfrm>
                      <a:off x="3091646" y="1271344"/>
                      <a:ext cx="1456750" cy="2999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1" y="0"/>
                          </a:moveTo>
                          <a:lnTo>
                            <a:pt x="1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                                </a:t>
                      </a:r>
                      <a:endParaRPr dirty="0"/>
                    </a:p>
                  </p:txBody>
                </p:sp>
                <p:sp>
                  <p:nvSpPr>
                    <p:cNvPr id="125" name="Google Shape;543;p26"/>
                    <p:cNvSpPr/>
                    <p:nvPr/>
                  </p:nvSpPr>
                  <p:spPr>
                    <a:xfrm>
                      <a:off x="3451624" y="966003"/>
                      <a:ext cx="725400" cy="6743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16" h="32089" extrusionOk="0">
                          <a:moveTo>
                            <a:pt x="14508" y="1"/>
                          </a:moveTo>
                          <a:cubicBezTo>
                            <a:pt x="13708" y="1"/>
                            <a:pt x="12907" y="209"/>
                            <a:pt x="12192" y="626"/>
                          </a:cubicBezTo>
                          <a:lnTo>
                            <a:pt x="2310" y="6329"/>
                          </a:lnTo>
                          <a:cubicBezTo>
                            <a:pt x="882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2" y="24938"/>
                            <a:pt x="2310" y="25760"/>
                          </a:cubicBezTo>
                          <a:lnTo>
                            <a:pt x="12192" y="31463"/>
                          </a:lnTo>
                          <a:cubicBezTo>
                            <a:pt x="12907" y="31880"/>
                            <a:pt x="13708" y="32088"/>
                            <a:pt x="14508" y="32088"/>
                          </a:cubicBezTo>
                          <a:cubicBezTo>
                            <a:pt x="15309" y="32088"/>
                            <a:pt x="16110" y="31880"/>
                            <a:pt x="16824" y="31463"/>
                          </a:cubicBezTo>
                          <a:lnTo>
                            <a:pt x="26706" y="25760"/>
                          </a:lnTo>
                          <a:cubicBezTo>
                            <a:pt x="28135" y="24938"/>
                            <a:pt x="29016" y="23403"/>
                            <a:pt x="29016" y="21748"/>
                          </a:cubicBezTo>
                          <a:lnTo>
                            <a:pt x="29016" y="10341"/>
                          </a:lnTo>
                          <a:cubicBezTo>
                            <a:pt x="29016" y="8686"/>
                            <a:pt x="28135" y="7151"/>
                            <a:pt x="26706" y="6329"/>
                          </a:cubicBezTo>
                          <a:lnTo>
                            <a:pt x="16824" y="626"/>
                          </a:lnTo>
                          <a:cubicBezTo>
                            <a:pt x="16110" y="209"/>
                            <a:pt x="15309" y="1"/>
                            <a:pt x="14508" y="1"/>
                          </a:cubicBezTo>
                          <a:close/>
                        </a:path>
                      </a:pathLst>
                    </a:custGeom>
                    <a:grpFill/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         </a:t>
                      </a:r>
                      <a:endParaRPr dirty="0"/>
                    </a:p>
                  </p:txBody>
                </p:sp>
                <p:sp>
                  <p:nvSpPr>
                    <p:cNvPr id="126" name="Google Shape;547;p26"/>
                    <p:cNvSpPr/>
                    <p:nvPr/>
                  </p:nvSpPr>
                  <p:spPr>
                    <a:xfrm>
                      <a:off x="3792401" y="1646863"/>
                      <a:ext cx="207269" cy="1391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775" h="7906" extrusionOk="0">
                          <a:moveTo>
                            <a:pt x="6622" y="0"/>
                          </a:moveTo>
                          <a:cubicBezTo>
                            <a:pt x="6329" y="0"/>
                            <a:pt x="6056" y="231"/>
                            <a:pt x="6056" y="566"/>
                          </a:cubicBezTo>
                          <a:lnTo>
                            <a:pt x="6056" y="2259"/>
                          </a:lnTo>
                          <a:lnTo>
                            <a:pt x="3196" y="2259"/>
                          </a:lnTo>
                          <a:cubicBezTo>
                            <a:pt x="2030" y="2265"/>
                            <a:pt x="904" y="2668"/>
                            <a:pt x="1" y="3406"/>
                          </a:cubicBezTo>
                          <a:cubicBezTo>
                            <a:pt x="940" y="4068"/>
                            <a:pt x="1675" y="4978"/>
                            <a:pt x="2130" y="6032"/>
                          </a:cubicBezTo>
                          <a:cubicBezTo>
                            <a:pt x="2431" y="5785"/>
                            <a:pt x="2804" y="5649"/>
                            <a:pt x="3196" y="5646"/>
                          </a:cubicBezTo>
                          <a:lnTo>
                            <a:pt x="6056" y="5646"/>
                          </a:lnTo>
                          <a:lnTo>
                            <a:pt x="6056" y="7342"/>
                          </a:lnTo>
                          <a:cubicBezTo>
                            <a:pt x="6056" y="7679"/>
                            <a:pt x="6334" y="7906"/>
                            <a:pt x="6625" y="7906"/>
                          </a:cubicBezTo>
                          <a:cubicBezTo>
                            <a:pt x="6740" y="7906"/>
                            <a:pt x="6857" y="7871"/>
                            <a:pt x="6960" y="7793"/>
                          </a:cubicBezTo>
                          <a:lnTo>
                            <a:pt x="11476" y="4406"/>
                          </a:lnTo>
                          <a:cubicBezTo>
                            <a:pt x="11775" y="4180"/>
                            <a:pt x="11775" y="3725"/>
                            <a:pt x="11476" y="3502"/>
                          </a:cubicBezTo>
                          <a:lnTo>
                            <a:pt x="6960" y="115"/>
                          </a:lnTo>
                          <a:cubicBezTo>
                            <a:pt x="6854" y="36"/>
                            <a:pt x="6737" y="0"/>
                            <a:pt x="6622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35D74"/>
                        </a:solidFill>
                      </a:endParaRPr>
                    </a:p>
                  </p:txBody>
                </p:sp>
                <p:sp>
                  <p:nvSpPr>
                    <p:cNvPr id="127" name="Google Shape;550;p26"/>
                    <p:cNvSpPr/>
                    <p:nvPr/>
                  </p:nvSpPr>
                  <p:spPr>
                    <a:xfrm>
                      <a:off x="3681926" y="4195845"/>
                      <a:ext cx="152400" cy="152400"/>
                    </a:xfrm>
                    <a:prstGeom prst="ellipse">
                      <a:avLst/>
                    </a:prstGeom>
                    <a:grpFill/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2" name="Google Shape;561;p26"/>
                  <p:cNvGrpSpPr/>
                  <p:nvPr/>
                </p:nvGrpSpPr>
                <p:grpSpPr>
                  <a:xfrm>
                    <a:off x="1558802" y="1581732"/>
                    <a:ext cx="1532844" cy="3288112"/>
                    <a:chOff x="1573603" y="1581732"/>
                    <a:chExt cx="1532844" cy="3288112"/>
                  </a:xfrm>
                </p:grpSpPr>
                <p:sp>
                  <p:nvSpPr>
                    <p:cNvPr id="119" name="Google Shape;562;p26"/>
                    <p:cNvSpPr/>
                    <p:nvPr/>
                  </p:nvSpPr>
                  <p:spPr>
                    <a:xfrm>
                      <a:off x="1604550" y="1848613"/>
                      <a:ext cx="1465375" cy="2964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615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615" y="94952"/>
                          </a:lnTo>
                          <a:lnTo>
                            <a:pt x="58615" y="0"/>
                          </a:ln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" name="Google Shape;563;p26"/>
                    <p:cNvSpPr/>
                    <p:nvPr/>
                  </p:nvSpPr>
                  <p:spPr>
                    <a:xfrm>
                      <a:off x="1960238" y="1581732"/>
                      <a:ext cx="725700" cy="63585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8" h="32089" extrusionOk="0">
                          <a:moveTo>
                            <a:pt x="14514" y="1"/>
                          </a:moveTo>
                          <a:cubicBezTo>
                            <a:pt x="13713" y="1"/>
                            <a:pt x="12913" y="209"/>
                            <a:pt x="12192" y="626"/>
                          </a:cubicBezTo>
                          <a:lnTo>
                            <a:pt x="2322" y="6329"/>
                          </a:lnTo>
                          <a:cubicBezTo>
                            <a:pt x="881" y="7151"/>
                            <a:pt x="0" y="8686"/>
                            <a:pt x="0" y="10341"/>
                          </a:cubicBezTo>
                          <a:lnTo>
                            <a:pt x="0" y="21748"/>
                          </a:lnTo>
                          <a:cubicBezTo>
                            <a:pt x="0" y="23403"/>
                            <a:pt x="881" y="24938"/>
                            <a:pt x="2322" y="25760"/>
                          </a:cubicBezTo>
                          <a:lnTo>
                            <a:pt x="12192" y="31463"/>
                          </a:lnTo>
                          <a:cubicBezTo>
                            <a:pt x="12913" y="31880"/>
                            <a:pt x="13713" y="32088"/>
                            <a:pt x="14514" y="32088"/>
                          </a:cubicBezTo>
                          <a:cubicBezTo>
                            <a:pt x="15315" y="32088"/>
                            <a:pt x="16115" y="31880"/>
                            <a:pt x="16836" y="31463"/>
                          </a:cubicBezTo>
                          <a:lnTo>
                            <a:pt x="26706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6" y="6329"/>
                          </a:cubicBezTo>
                          <a:lnTo>
                            <a:pt x="16836" y="626"/>
                          </a:lnTo>
                          <a:cubicBezTo>
                            <a:pt x="16115" y="209"/>
                            <a:pt x="15315" y="1"/>
                            <a:pt x="14514" y="1"/>
                          </a:cubicBezTo>
                          <a:close/>
                        </a:path>
                      </a:pathLst>
                    </a:custGeom>
                    <a:solidFill>
                      <a:srgbClr val="5EB2FC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" name="Google Shape;567;p26"/>
                    <p:cNvSpPr txBox="1"/>
                    <p:nvPr/>
                  </p:nvSpPr>
                  <p:spPr>
                    <a:xfrm>
                      <a:off x="1640947" y="2904226"/>
                      <a:ext cx="1465500" cy="11932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lvl="0" algn="ctr"/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Arial MT"/>
                          <a:ea typeface="Roboto"/>
                          <a:cs typeface="Roboto"/>
                          <a:sym typeface="Roboto"/>
                        </a:rPr>
                        <a:t>Pada saat berada di vihara harus menerapkan sikap santun. Sikap santun di vihara dilakukan kepada kepada para bhikkhu, samanera, dan umat.</a:t>
                      </a:r>
                      <a:endParaRPr sz="1200" dirty="0">
                        <a:solidFill>
                          <a:srgbClr val="FFFFFF"/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122" name="Google Shape;568;p26"/>
                    <p:cNvSpPr txBox="1"/>
                    <p:nvPr/>
                  </p:nvSpPr>
                  <p:spPr>
                    <a:xfrm>
                      <a:off x="1573603" y="2308075"/>
                      <a:ext cx="14655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rgbClr val="FFFFFF"/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Pemahaman Bermakna</a:t>
                      </a:r>
                      <a:endParaRPr sz="1400" b="1" dirty="0">
                        <a:solidFill>
                          <a:srgbClr val="FFFFFF"/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123" name="Google Shape;569;p26"/>
                    <p:cNvSpPr/>
                    <p:nvPr/>
                  </p:nvSpPr>
                  <p:spPr>
                    <a:xfrm>
                      <a:off x="2230153" y="4717444"/>
                      <a:ext cx="152400" cy="152400"/>
                    </a:xfrm>
                    <a:prstGeom prst="ellipse">
                      <a:avLst/>
                    </a:prstGeom>
                    <a:solidFill>
                      <a:srgbClr val="5EB2FC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3" name="Google Shape;570;p26"/>
                  <p:cNvGrpSpPr/>
                  <p:nvPr/>
                </p:nvGrpSpPr>
                <p:grpSpPr>
                  <a:xfrm>
                    <a:off x="4574745" y="1572480"/>
                    <a:ext cx="1479674" cy="3392757"/>
                    <a:chOff x="4574745" y="1572480"/>
                    <a:chExt cx="1479674" cy="3392757"/>
                  </a:xfrm>
                </p:grpSpPr>
                <p:sp>
                  <p:nvSpPr>
                    <p:cNvPr id="114" name="Google Shape;571;p26"/>
                    <p:cNvSpPr/>
                    <p:nvPr/>
                  </p:nvSpPr>
                  <p:spPr>
                    <a:xfrm>
                      <a:off x="4585756" y="1848613"/>
                      <a:ext cx="1456750" cy="30404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270" h="94953" extrusionOk="0">
                          <a:moveTo>
                            <a:pt x="0" y="0"/>
                          </a:moveTo>
                          <a:lnTo>
                            <a:pt x="0" y="94952"/>
                          </a:lnTo>
                          <a:lnTo>
                            <a:pt x="58270" y="94952"/>
                          </a:lnTo>
                          <a:lnTo>
                            <a:pt x="58270" y="0"/>
                          </a:ln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" name="Google Shape;572;p26"/>
                    <p:cNvSpPr/>
                    <p:nvPr/>
                  </p:nvSpPr>
                  <p:spPr>
                    <a:xfrm>
                      <a:off x="4955538" y="1572480"/>
                      <a:ext cx="725725" cy="6451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029" h="32089" extrusionOk="0">
                          <a:moveTo>
                            <a:pt x="14515" y="1"/>
                          </a:moveTo>
                          <a:cubicBezTo>
                            <a:pt x="13714" y="1"/>
                            <a:pt x="12913" y="209"/>
                            <a:pt x="12193" y="626"/>
                          </a:cubicBezTo>
                          <a:lnTo>
                            <a:pt x="2323" y="6329"/>
                          </a:lnTo>
                          <a:cubicBezTo>
                            <a:pt x="882" y="7151"/>
                            <a:pt x="1" y="8686"/>
                            <a:pt x="1" y="10341"/>
                          </a:cubicBezTo>
                          <a:lnTo>
                            <a:pt x="1" y="21748"/>
                          </a:lnTo>
                          <a:cubicBezTo>
                            <a:pt x="1" y="23403"/>
                            <a:pt x="882" y="24938"/>
                            <a:pt x="2323" y="25760"/>
                          </a:cubicBezTo>
                          <a:lnTo>
                            <a:pt x="12193" y="31463"/>
                          </a:lnTo>
                          <a:cubicBezTo>
                            <a:pt x="12913" y="31880"/>
                            <a:pt x="13714" y="32088"/>
                            <a:pt x="14515" y="32088"/>
                          </a:cubicBezTo>
                          <a:cubicBezTo>
                            <a:pt x="15315" y="32088"/>
                            <a:pt x="16116" y="31880"/>
                            <a:pt x="16836" y="31463"/>
                          </a:cubicBezTo>
                          <a:lnTo>
                            <a:pt x="26707" y="25760"/>
                          </a:lnTo>
                          <a:cubicBezTo>
                            <a:pt x="28147" y="24938"/>
                            <a:pt x="29028" y="23403"/>
                            <a:pt x="29028" y="21748"/>
                          </a:cubicBezTo>
                          <a:lnTo>
                            <a:pt x="29028" y="10341"/>
                          </a:lnTo>
                          <a:cubicBezTo>
                            <a:pt x="29028" y="8686"/>
                            <a:pt x="28147" y="7151"/>
                            <a:pt x="26707" y="6329"/>
                          </a:cubicBezTo>
                          <a:lnTo>
                            <a:pt x="16836" y="626"/>
                          </a:lnTo>
                          <a:cubicBezTo>
                            <a:pt x="16116" y="209"/>
                            <a:pt x="15315" y="1"/>
                            <a:pt x="14515" y="1"/>
                          </a:cubicBezTo>
                          <a:close/>
                        </a:path>
                      </a:pathLst>
                    </a:custGeom>
                    <a:solidFill>
                      <a:srgbClr val="FCBD24"/>
                    </a:solidFill>
                    <a:ln w="37200" cap="flat" cmpd="sng">
                      <a:solidFill>
                        <a:srgbClr val="FFFFFF"/>
                      </a:solidFill>
                      <a:prstDash val="solid"/>
                      <a:miter lim="1190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" name="Google Shape;579;p26"/>
                    <p:cNvSpPr txBox="1"/>
                    <p:nvPr/>
                  </p:nvSpPr>
                  <p:spPr>
                    <a:xfrm>
                      <a:off x="4574745" y="3570923"/>
                      <a:ext cx="1353358" cy="534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Mendeskripsikan sikap </a:t>
                      </a:r>
                      <a:r>
                        <a:rPr lang="en-US" sz="1200" dirty="0">
                          <a:latin typeface="Arial MT"/>
                        </a:rPr>
                        <a:t>sopan santun </a:t>
                      </a:r>
                      <a:r>
                        <a:rPr lang="en-US" sz="1200" dirty="0" smtClean="0">
                          <a:latin typeface="Arial MT"/>
                        </a:rPr>
                        <a:t>di vihara.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Membuat daftar </a:t>
                      </a:r>
                      <a:r>
                        <a:rPr lang="en-US" sz="1200" dirty="0">
                          <a:latin typeface="Arial MT"/>
                        </a:rPr>
                        <a:t>nilai-nilai </a:t>
                      </a:r>
                      <a:r>
                        <a:rPr lang="en-US" sz="1200" dirty="0" smtClean="0">
                          <a:latin typeface="Arial MT"/>
                        </a:rPr>
                        <a:t>nilai-nilai sopan santun di vihara.</a:t>
                      </a:r>
                      <a:endParaRPr lang="en-US" sz="1200" dirty="0">
                        <a:latin typeface="Arial MT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dirty="0" smtClean="0">
                          <a:latin typeface="Arial MT"/>
                        </a:rPr>
                        <a:t>Menunjukkan </a:t>
                      </a:r>
                      <a:r>
                        <a:rPr lang="en-US" sz="1200" dirty="0">
                          <a:latin typeface="Arial MT"/>
                        </a:rPr>
                        <a:t>perilaku </a:t>
                      </a:r>
                      <a:r>
                        <a:rPr lang="en-US" sz="1200" dirty="0" smtClean="0">
                          <a:latin typeface="Arial MT"/>
                        </a:rPr>
                        <a:t>sopan </a:t>
                      </a:r>
                      <a:r>
                        <a:rPr lang="en-US" sz="1200" dirty="0">
                          <a:latin typeface="Arial MT"/>
                        </a:rPr>
                        <a:t>santun di </a:t>
                      </a:r>
                      <a:r>
                        <a:rPr lang="en-US" sz="1200" dirty="0" smtClean="0">
                          <a:latin typeface="Arial MT"/>
                        </a:rPr>
                        <a:t>vihara.</a:t>
                      </a:r>
                      <a:endParaRPr lang="en-US" sz="1200" dirty="0">
                        <a:latin typeface="Arial MT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Roboto"/>
                        <a:cs typeface="Roboto"/>
                        <a:sym typeface="Roboto"/>
                      </a:endParaRPr>
                    </a:p>
                  </p:txBody>
                </p:sp>
                <p:sp>
                  <p:nvSpPr>
                    <p:cNvPr id="117" name="Google Shape;580;p26"/>
                    <p:cNvSpPr txBox="1"/>
                    <p:nvPr/>
                  </p:nvSpPr>
                  <p:spPr>
                    <a:xfrm>
                      <a:off x="4597619" y="2336105"/>
                      <a:ext cx="1456800" cy="429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MT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Indikator Keberhasilan</a:t>
                      </a:r>
                      <a:endParaRPr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MT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p:txBody>
                </p:sp>
                <p:sp>
                  <p:nvSpPr>
                    <p:cNvPr id="118" name="Google Shape;581;p26"/>
                    <p:cNvSpPr/>
                    <p:nvPr/>
                  </p:nvSpPr>
                  <p:spPr>
                    <a:xfrm>
                      <a:off x="5249819" y="4812837"/>
                      <a:ext cx="152400" cy="152400"/>
                    </a:xfrm>
                    <a:prstGeom prst="ellipse">
                      <a:avLst/>
                    </a:prstGeom>
                    <a:solidFill>
                      <a:srgbClr val="FCBD24"/>
                    </a:solidFill>
                    <a:ln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110" name="Google Shape;567;p26"/>
                <p:cNvSpPr txBox="1"/>
                <p:nvPr/>
              </p:nvSpPr>
              <p:spPr>
                <a:xfrm>
                  <a:off x="2445639" y="5563992"/>
                  <a:ext cx="1685405" cy="7025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171450" lvl="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Mengapa harus berperilaku santun di vihara?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Kepada siapa saja kita berperilaku santun di vihara?</a:t>
                  </a:r>
                </a:p>
                <a:p>
                  <a:pPr marL="171450" indent="-171450">
                    <a:buFont typeface="Wingdings" panose="05000000000000000000" pitchFamily="2" charset="2"/>
                    <a:buChar char="ü"/>
                  </a:pPr>
                  <a:r>
                    <a:rPr lang="en-US" sz="12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MT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Bagaimana cara mempraktikkan sikap santun di vihara?</a:t>
                  </a:r>
                </a:p>
                <a:p>
                  <a:pPr lvl="0"/>
                  <a:endParaRPr lang="en-US" sz="1200" dirty="0">
                    <a:solidFill>
                      <a:srgbClr val="C00000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  <p:sp>
            <p:nvSpPr>
              <p:cNvPr id="108" name="Google Shape;568;p26"/>
              <p:cNvSpPr txBox="1"/>
              <p:nvPr/>
            </p:nvSpPr>
            <p:spPr>
              <a:xfrm>
                <a:off x="2356537" y="4383256"/>
                <a:ext cx="1685405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Pemantik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104" name="Picture 103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250" y="4142292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4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178" y="415232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105" descr="Gambar terkait">
              <a:extLst>
                <a:ext uri="{FF2B5EF4-FFF2-40B4-BE49-F238E27FC236}">
                  <a16:creationId xmlns:a16="http://schemas.microsoft.com/office/drawing/2014/main" id="{E4EFC4E5-C42A-4DE6-BBD2-67115BB2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448" y="3418767"/>
              <a:ext cx="605164" cy="614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8676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70570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10431" y="1213347"/>
            <a:ext cx="5507235" cy="6244728"/>
            <a:chOff x="710431" y="1213347"/>
            <a:chExt cx="5507235" cy="6244728"/>
          </a:xfrm>
        </p:grpSpPr>
        <p:grpSp>
          <p:nvGrpSpPr>
            <p:cNvPr id="8" name="Google Shape;1107;p38"/>
            <p:cNvGrpSpPr/>
            <p:nvPr/>
          </p:nvGrpSpPr>
          <p:grpSpPr>
            <a:xfrm>
              <a:off x="710431" y="1213347"/>
              <a:ext cx="2758808" cy="6244728"/>
              <a:chOff x="1178187" y="1391791"/>
              <a:chExt cx="1715777" cy="3058846"/>
            </a:xfrm>
          </p:grpSpPr>
          <p:grpSp>
            <p:nvGrpSpPr>
              <p:cNvPr id="11" name="Google Shape;1109;p38"/>
              <p:cNvGrpSpPr/>
              <p:nvPr/>
            </p:nvGrpSpPr>
            <p:grpSpPr>
              <a:xfrm>
                <a:off x="1178187" y="1391791"/>
                <a:ext cx="1715777" cy="3058846"/>
                <a:chOff x="1178187" y="1391791"/>
                <a:chExt cx="1715777" cy="3058846"/>
              </a:xfrm>
            </p:grpSpPr>
            <p:sp>
              <p:nvSpPr>
                <p:cNvPr id="24" name="Google Shape;1110;p38"/>
                <p:cNvSpPr/>
                <p:nvPr/>
              </p:nvSpPr>
              <p:spPr>
                <a:xfrm>
                  <a:off x="1178187" y="1391791"/>
                  <a:ext cx="16845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111;p38"/>
                <p:cNvSpPr/>
                <p:nvPr/>
              </p:nvSpPr>
              <p:spPr>
                <a:xfrm>
                  <a:off x="2784698" y="206844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" name="Google Shape;1114;p38"/>
              <p:cNvSpPr/>
              <p:nvPr/>
            </p:nvSpPr>
            <p:spPr>
              <a:xfrm>
                <a:off x="2756276" y="2503187"/>
                <a:ext cx="128801" cy="228388"/>
              </a:xfrm>
              <a:custGeom>
                <a:avLst/>
                <a:gdLst/>
                <a:ahLst/>
                <a:cxnLst/>
                <a:rect l="l" t="t" r="r" b="b"/>
                <a:pathLst>
                  <a:path w="8822" h="15643" extrusionOk="0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" name="Google Shape;1136;p38"/>
            <p:cNvGrpSpPr/>
            <p:nvPr/>
          </p:nvGrpSpPr>
          <p:grpSpPr>
            <a:xfrm>
              <a:off x="3505201" y="1213347"/>
              <a:ext cx="2712465" cy="6244728"/>
              <a:chOff x="2925137" y="1392018"/>
              <a:chExt cx="1488115" cy="3058846"/>
            </a:xfrm>
            <a:solidFill>
              <a:srgbClr val="FF0000"/>
            </a:solidFill>
          </p:grpSpPr>
          <p:grpSp>
            <p:nvGrpSpPr>
              <p:cNvPr id="28" name="Google Shape;1138;p38"/>
              <p:cNvGrpSpPr/>
              <p:nvPr/>
            </p:nvGrpSpPr>
            <p:grpSpPr>
              <a:xfrm>
                <a:off x="2925137" y="1392018"/>
                <a:ext cx="1478878" cy="3058846"/>
                <a:chOff x="2925137" y="1392018"/>
                <a:chExt cx="1478878" cy="3058846"/>
              </a:xfrm>
              <a:grpFill/>
            </p:grpSpPr>
            <p:sp>
              <p:nvSpPr>
                <p:cNvPr id="42" name="Google Shape;1139;p38"/>
                <p:cNvSpPr/>
                <p:nvPr/>
              </p:nvSpPr>
              <p:spPr>
                <a:xfrm>
                  <a:off x="2925137" y="1392018"/>
                  <a:ext cx="14339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1140;p38"/>
                <p:cNvSpPr/>
                <p:nvPr/>
              </p:nvSpPr>
              <p:spPr>
                <a:xfrm>
                  <a:off x="4294748" y="206837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" name="Google Shape;1143;p38"/>
              <p:cNvSpPr/>
              <p:nvPr/>
            </p:nvSpPr>
            <p:spPr>
              <a:xfrm>
                <a:off x="4284451" y="2513970"/>
                <a:ext cx="128801" cy="228388"/>
              </a:xfrm>
              <a:custGeom>
                <a:avLst/>
                <a:gdLst/>
                <a:ahLst/>
                <a:cxnLst/>
                <a:rect l="l" t="t" r="r" b="b"/>
                <a:pathLst>
                  <a:path w="8822" h="15643" extrusionOk="0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" name="Google Shape;1116;p38"/>
            <p:cNvSpPr txBox="1"/>
            <p:nvPr/>
          </p:nvSpPr>
          <p:spPr>
            <a:xfrm>
              <a:off x="877754" y="3948557"/>
              <a:ext cx="2271318" cy="1560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lvl="0" indent="-180975">
                <a:buFont typeface="Wingdings" panose="05000000000000000000" pitchFamily="2" charset="2"/>
                <a:buChar char="ü"/>
              </a:pPr>
              <a:r>
                <a:rPr lang="id-ID" sz="1100" dirty="0">
                  <a:latin typeface="Arial MT"/>
                </a:rPr>
                <a:t>Melakukan pengecekan kesiapan </a:t>
              </a:r>
              <a:r>
                <a:rPr lang="en-US" sz="1100" dirty="0">
                  <a:latin typeface="Arial MT"/>
                </a:rPr>
                <a:t>peserta didik </a:t>
              </a:r>
              <a:r>
                <a:rPr lang="id-ID" sz="1100" dirty="0">
                  <a:latin typeface="Arial MT"/>
                </a:rPr>
                <a:t>untuk penggun</a:t>
              </a:r>
              <a:r>
                <a:rPr lang="en-US" sz="1100" dirty="0">
                  <a:latin typeface="Arial MT"/>
                </a:rPr>
                <a:t>a</a:t>
              </a:r>
              <a:r>
                <a:rPr lang="id-ID" sz="1100" dirty="0">
                  <a:latin typeface="Arial MT"/>
                </a:rPr>
                <a:t>an aplikasi WAG,  google clasrooom</a:t>
              </a:r>
              <a:r>
                <a:rPr lang="en-US" sz="1100" dirty="0">
                  <a:latin typeface="Arial MT"/>
                </a:rPr>
                <a:t>,</a:t>
              </a:r>
              <a:r>
                <a:rPr lang="id-ID" sz="1100" dirty="0">
                  <a:latin typeface="Arial MT"/>
                </a:rPr>
                <a:t> </a:t>
              </a:r>
              <a:r>
                <a:rPr lang="en-US" sz="1100" dirty="0">
                  <a:latin typeface="Arial MT"/>
                </a:rPr>
                <a:t>atau</a:t>
              </a:r>
              <a:r>
                <a:rPr lang="id-ID" sz="1100" dirty="0">
                  <a:latin typeface="Arial MT"/>
                </a:rPr>
                <a:t> lainnya</a:t>
              </a:r>
              <a:r>
                <a:rPr lang="id-ID" sz="1100" dirty="0" smtClean="0">
                  <a:latin typeface="Arial MT"/>
                </a:rPr>
                <a:t>.</a:t>
              </a:r>
              <a:endParaRPr lang="en-US" sz="1100" dirty="0" smtClean="0">
                <a:latin typeface="Arial MT"/>
              </a:endParaRPr>
            </a:p>
            <a:p>
              <a:pPr lvl="0"/>
              <a:endParaRPr lang="en-US" sz="1100" dirty="0">
                <a:latin typeface="Arial MT"/>
              </a:endParaRPr>
            </a:p>
            <a:p>
              <a:pPr marL="180975" lvl="0" indent="-180975">
                <a:buFont typeface="Wingdings" panose="05000000000000000000" pitchFamily="2" charset="2"/>
                <a:buChar char="ü"/>
              </a:pPr>
              <a:r>
                <a:rPr lang="en-US" sz="1100" dirty="0">
                  <a:latin typeface="Arial MT"/>
                </a:rPr>
                <a:t>Mengucap salam,</a:t>
              </a:r>
              <a:r>
                <a:rPr lang="id-ID" sz="1100" dirty="0">
                  <a:latin typeface="Arial MT"/>
                </a:rPr>
                <a:t> berdoa</a:t>
              </a:r>
              <a:r>
                <a:rPr lang="en-US" sz="1100" dirty="0">
                  <a:latin typeface="Arial MT"/>
                </a:rPr>
                <a:t>,</a:t>
              </a:r>
              <a:r>
                <a:rPr lang="id-ID" sz="1100" dirty="0">
                  <a:latin typeface="Arial MT"/>
                </a:rPr>
                <a:t> dan hening sejenak bersama-sama</a:t>
              </a:r>
              <a:r>
                <a:rPr lang="id-ID" sz="1100" dirty="0" smtClean="0">
                  <a:latin typeface="Arial MT"/>
                </a:rPr>
                <a:t>.</a:t>
              </a:r>
              <a:endParaRPr lang="en-US" sz="1100" dirty="0" smtClean="0">
                <a:latin typeface="Arial MT"/>
              </a:endParaRPr>
            </a:p>
            <a:p>
              <a:pPr lvl="0"/>
              <a:endParaRPr lang="en-US" sz="1100" dirty="0" smtClean="0">
                <a:latin typeface="Arial MT"/>
              </a:endParaRPr>
            </a:p>
            <a:p>
              <a:pPr marL="180975" lvl="0" indent="-180975">
                <a:buFont typeface="Wingdings" panose="05000000000000000000" pitchFamily="2" charset="2"/>
                <a:buChar char="ü"/>
              </a:pPr>
              <a:r>
                <a:rPr lang="id-ID" sz="1100" dirty="0" smtClean="0">
                  <a:latin typeface="Arial MT"/>
                </a:rPr>
                <a:t>Memeriksa </a:t>
              </a:r>
              <a:r>
                <a:rPr lang="id-ID" sz="1100" dirty="0">
                  <a:latin typeface="Arial MT"/>
                </a:rPr>
                <a:t>kehadiran peserta didik sebagai sikap disiplin dalam pembiasaan</a:t>
              </a:r>
              <a:r>
                <a:rPr lang="id-ID" sz="1100" dirty="0" smtClean="0">
                  <a:latin typeface="Arial MT"/>
                </a:rPr>
                <a:t>.</a:t>
              </a:r>
              <a:endParaRPr lang="en-US" sz="1100" dirty="0" smtClean="0">
                <a:latin typeface="Arial MT"/>
              </a:endParaRPr>
            </a:p>
            <a:p>
              <a:pPr lvl="0"/>
              <a:endParaRPr lang="en-US" sz="1100" dirty="0">
                <a:latin typeface="Arial MT"/>
              </a:endParaRPr>
            </a:p>
            <a:p>
              <a:pPr marL="180975" lvl="0" indent="-180975">
                <a:buFont typeface="Wingdings" panose="05000000000000000000" pitchFamily="2" charset="2"/>
                <a:buChar char="ü"/>
              </a:pPr>
              <a:r>
                <a:rPr lang="en-US" sz="1100" dirty="0" smtClean="0">
                  <a:latin typeface="Arial MT"/>
                </a:rPr>
                <a:t>Guru melakukan apersepsi dengan menghubungkan materi pembelajaran yang sedang dipelajari.</a:t>
              </a:r>
            </a:p>
            <a:p>
              <a:pPr lvl="0"/>
              <a:endParaRPr lang="en-US" sz="1100" dirty="0">
                <a:latin typeface="Arial MT"/>
              </a:endParaRPr>
            </a:p>
            <a:p>
              <a:pPr marL="180975" lvl="0" indent="-180975">
                <a:buFont typeface="Wingdings" panose="05000000000000000000" pitchFamily="2" charset="2"/>
                <a:buChar char="ü"/>
              </a:pPr>
              <a:r>
                <a:rPr lang="en-US" sz="1100" dirty="0" smtClean="0">
                  <a:latin typeface="Arial MT"/>
                </a:rPr>
                <a:t>Guru menyampaikan tujuan pembelajaran</a:t>
              </a:r>
              <a:r>
                <a:rPr lang="id-ID" sz="1100" dirty="0">
                  <a:latin typeface="Arial MT"/>
                </a:rPr>
                <a:t>.</a:t>
              </a:r>
              <a:endParaRPr lang="en-US" sz="1100" dirty="0">
                <a:latin typeface="Arial M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586310" y="3736976"/>
              <a:ext cx="2297807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bersama peserta didik membuat daftar sikap sopan santun di </a:t>
              </a:r>
              <a:r>
                <a:rPr lang="en-US" sz="1200" dirty="0" smtClean="0">
                  <a:latin typeface="Arial MT"/>
                </a:rPr>
                <a:t>vihara.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memandu peserta didik untuk mendiskusikan sikap dan perilaku sopan santun di </a:t>
              </a:r>
              <a:r>
                <a:rPr lang="en-US" sz="1200" dirty="0" smtClean="0">
                  <a:latin typeface="Arial MT"/>
                </a:rPr>
                <a:t>vihara. 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menunjukkan perilaku sopan santun di </a:t>
              </a:r>
              <a:r>
                <a:rPr lang="en-US" sz="1200" dirty="0" smtClean="0">
                  <a:latin typeface="Arial MT"/>
                </a:rPr>
                <a:t>viahara.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menceritakan secara lisan perilaku sopan santun di </a:t>
              </a:r>
              <a:r>
                <a:rPr lang="en-US" sz="1200" dirty="0" smtClean="0">
                  <a:latin typeface="Arial MT"/>
                </a:rPr>
                <a:t>vihara </a:t>
              </a:r>
              <a:r>
                <a:rPr lang="en-US" sz="1200" dirty="0">
                  <a:latin typeface="Arial MT"/>
                </a:rPr>
                <a:t>yang mereka lakukan.</a:t>
              </a:r>
              <a:endParaRPr lang="en-US" sz="1200" dirty="0">
                <a:solidFill>
                  <a:srgbClr val="FF0000"/>
                </a:solidFill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71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440183" y="744494"/>
            <a:ext cx="4763064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Mengakui Kesalahan dan Meminta maaf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04285" y="1397209"/>
            <a:ext cx="4803316" cy="2326824"/>
            <a:chOff x="704285" y="1397209"/>
            <a:chExt cx="4803316" cy="2326824"/>
          </a:xfrm>
        </p:grpSpPr>
        <p:sp>
          <p:nvSpPr>
            <p:cNvPr id="19" name="Speech Bubble: Rectangle 18">
              <a:extLst>
                <a:ext uri="{FF2B5EF4-FFF2-40B4-BE49-F238E27FC236}">
                  <a16:creationId xmlns:a16="http://schemas.microsoft.com/office/drawing/2014/main" id="{B8993EC1-8B81-4B79-9982-40B36E55EE9B}"/>
                </a:ext>
              </a:extLst>
            </p:cNvPr>
            <p:cNvSpPr/>
            <p:nvPr/>
          </p:nvSpPr>
          <p:spPr>
            <a:xfrm>
              <a:off x="704285" y="1397209"/>
              <a:ext cx="2860877" cy="2326824"/>
            </a:xfrm>
            <a:prstGeom prst="wedgeRectCallout">
              <a:avLst>
                <a:gd name="adj1" fmla="val 62433"/>
                <a:gd name="adj2" fmla="val -35686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sz="1300" u="sng" dirty="0" smtClean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anak yang sopan. 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rajin ke vihara.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anak pemberani.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Rumah Wirya dekat vihara.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sekolah minggu di viahara.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pergi ke vihara sendirian.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Sebelum memasuki vihara, 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ia melepas sepatunya.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Di depan altar, Wirya bersujud.</a:t>
              </a:r>
            </a:p>
            <a:p>
              <a:pPr marL="88900"/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Wirya juga beranjali kepada bhikkhu.</a:t>
              </a:r>
            </a:p>
            <a:p>
              <a:pPr marL="88900"/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 marL="88900"/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endParaRPr lang="en-US" sz="1300" dirty="0">
                <a:solidFill>
                  <a:schemeClr val="tx1"/>
                </a:solidFill>
                <a:latin typeface="Arial M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flipH="1">
              <a:off x="4157412" y="2927710"/>
              <a:ext cx="13501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MT"/>
                </a:rPr>
                <a:t>Sumber: Kemdikbud</a:t>
              </a:r>
            </a:p>
            <a:p>
              <a:pPr algn="ctr"/>
              <a:r>
                <a:rPr lang="en-US" sz="800" dirty="0" smtClean="0">
                  <a:latin typeface="Arial MT"/>
                </a:rPr>
                <a:t>Buku PAB Kelas I 2021, </a:t>
              </a:r>
              <a:endParaRPr lang="en-US" sz="800" dirty="0">
                <a:latin typeface="Arial MT"/>
              </a:endParaRPr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91299"/>
              </p:ext>
            </p:extLst>
          </p:nvPr>
        </p:nvGraphicFramePr>
        <p:xfrm>
          <a:off x="1053369" y="4905319"/>
          <a:ext cx="4631814" cy="1979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23">
                  <a:extLst>
                    <a:ext uri="{9D8B030D-6E8A-4147-A177-3AD203B41FA5}">
                      <a16:colId xmlns:a16="http://schemas.microsoft.com/office/drawing/2014/main" val="50476312"/>
                    </a:ext>
                  </a:extLst>
                </a:gridCol>
                <a:gridCol w="4106091">
                  <a:extLst>
                    <a:ext uri="{9D8B030D-6E8A-4147-A177-3AD203B41FA5}">
                      <a16:colId xmlns:a16="http://schemas.microsoft.com/office/drawing/2014/main" val="1169367207"/>
                    </a:ext>
                  </a:extLst>
                </a:gridCol>
              </a:tblGrid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Sikap Sopan Santun di Vihara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86314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68205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72305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176372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0478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541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6458" y="4556153"/>
            <a:ext cx="3762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1. Tuliskan sikap sopan santun di vihara.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875787" y="4089957"/>
            <a:ext cx="3274132" cy="422754"/>
            <a:chOff x="627813" y="430720"/>
            <a:chExt cx="3274132" cy="4227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0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816007" y="6986608"/>
            <a:ext cx="488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2. Mengapa harus sopan saat di vihara?</a:t>
            </a:r>
          </a:p>
          <a:p>
            <a:r>
              <a:rPr lang="en-US" sz="1400" dirty="0" smtClean="0"/>
              <a:t>3. Mengapa bersujud di depan altar?</a:t>
            </a:r>
          </a:p>
          <a:p>
            <a:r>
              <a:rPr lang="en-US" sz="1400" dirty="0" smtClean="0"/>
              <a:t>4. Bagaimana perilaku kalian saat bertemu bhikkhu di vihara?</a:t>
            </a:r>
          </a:p>
          <a:p>
            <a:pPr marL="179388" indent="-179388"/>
            <a:r>
              <a:rPr lang="en-US" sz="1400" dirty="0" smtClean="0"/>
              <a:t>5. Ceritakan perilaku sopan santun yang pernah kalian lakukan di vihara!</a:t>
            </a:r>
            <a:endParaRPr lang="en-US" sz="1400" dirty="0"/>
          </a:p>
        </p:txBody>
      </p:sp>
      <p:pic>
        <p:nvPicPr>
          <p:cNvPr id="23" name="Picture 22"/>
          <p:cNvPicPr/>
          <p:nvPr/>
        </p:nvPicPr>
        <p:blipFill rotWithShape="1">
          <a:blip r:embed="rId3"/>
          <a:srcRect l="44071" t="38483" r="27884" b="23603"/>
          <a:stretch/>
        </p:blipFill>
        <p:spPr bwMode="auto">
          <a:xfrm flipH="1">
            <a:off x="3565163" y="1371198"/>
            <a:ext cx="2230495" cy="14855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4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5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160;p17"/>
          <p:cNvGrpSpPr/>
          <p:nvPr/>
        </p:nvGrpSpPr>
        <p:grpSpPr>
          <a:xfrm>
            <a:off x="729495" y="1053938"/>
            <a:ext cx="5094209" cy="477995"/>
            <a:chOff x="2711790" y="2814469"/>
            <a:chExt cx="1779755" cy="51487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3" name="Google Shape;161;p17"/>
            <p:cNvSpPr/>
            <p:nvPr/>
          </p:nvSpPr>
          <p:spPr>
            <a:xfrm rot="16200000">
              <a:off x="3344230" y="2182029"/>
              <a:ext cx="514876" cy="177975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2;p17"/>
            <p:cNvSpPr txBox="1"/>
            <p:nvPr/>
          </p:nvSpPr>
          <p:spPr>
            <a:xfrm>
              <a:off x="2842260" y="2814469"/>
              <a:ext cx="1453554" cy="29421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500" dirty="0" smtClea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  <a:p>
              <a:pPr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 smtClean="0">
                  <a:solidFill>
                    <a:schemeClr val="accent5">
                      <a:lumMod val="50000"/>
                    </a:schemeClr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LEMBAR KERJA SISWA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84881"/>
              </p:ext>
            </p:extLst>
          </p:nvPr>
        </p:nvGraphicFramePr>
        <p:xfrm>
          <a:off x="729497" y="2282154"/>
          <a:ext cx="5094208" cy="178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250">
                  <a:extLst>
                    <a:ext uri="{9D8B030D-6E8A-4147-A177-3AD203B41FA5}">
                      <a16:colId xmlns:a16="http://schemas.microsoft.com/office/drawing/2014/main" val="1204800575"/>
                    </a:ext>
                  </a:extLst>
                </a:gridCol>
                <a:gridCol w="1630496">
                  <a:extLst>
                    <a:ext uri="{9D8B030D-6E8A-4147-A177-3AD203B41FA5}">
                      <a16:colId xmlns:a16="http://schemas.microsoft.com/office/drawing/2014/main" val="2985570679"/>
                    </a:ext>
                  </a:extLst>
                </a:gridCol>
                <a:gridCol w="1575412">
                  <a:extLst>
                    <a:ext uri="{9D8B030D-6E8A-4147-A177-3AD203B41FA5}">
                      <a16:colId xmlns:a16="http://schemas.microsoft.com/office/drawing/2014/main" val="2869459422"/>
                    </a:ext>
                  </a:extLst>
                </a:gridCol>
                <a:gridCol w="1402050">
                  <a:extLst>
                    <a:ext uri="{9D8B030D-6E8A-4147-A177-3AD203B41FA5}">
                      <a16:colId xmlns:a16="http://schemas.microsoft.com/office/drawing/2014/main" val="1567724434"/>
                    </a:ext>
                  </a:extLst>
                </a:gridCol>
              </a:tblGrid>
              <a:tr h="2609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No.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 MT"/>
                        </a:rPr>
                        <a:t> Di Rumah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Di Sekolah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Di Vihara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20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4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6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103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29496" y="1880075"/>
            <a:ext cx="5094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Tuliskan perilaku sopan santun yang di rumah, sekolah dan vihara.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558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722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5</a:t>
            </a:r>
            <a:r>
              <a:rPr lang="en-US" sz="1200" dirty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Sulan.2019. </a:t>
            </a:r>
            <a:r>
              <a:rPr lang="en-US" sz="1200" i="1" dirty="0" smtClean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</a:t>
            </a:r>
            <a:r>
              <a:rPr lang="en-US" sz="1200" dirty="0">
                <a:latin typeface="Arial MT"/>
              </a:rPr>
              <a:t>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808" y="1568684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Tuliskan perilaku sopan santun di rumah.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8563</TotalTime>
  <Words>2094</Words>
  <Application>Microsoft Office PowerPoint</Application>
  <PresentationFormat>Letter Paper (8.5x11 in)</PresentationFormat>
  <Paragraphs>395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1" baseType="lpstr">
      <vt:lpstr>Arial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463</cp:revision>
  <dcterms:created xsi:type="dcterms:W3CDTF">2018-12-05T06:41:57Z</dcterms:created>
  <dcterms:modified xsi:type="dcterms:W3CDTF">2021-08-02T12:51:08Z</dcterms:modified>
</cp:coreProperties>
</file>