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handoutMasterIdLst>
    <p:handoutMasterId r:id="rId23"/>
  </p:handoutMasterIdLst>
  <p:sldIdLst>
    <p:sldId id="282" r:id="rId2"/>
    <p:sldId id="323" r:id="rId3"/>
    <p:sldId id="284" r:id="rId4"/>
    <p:sldId id="288" r:id="rId5"/>
    <p:sldId id="290" r:id="rId6"/>
    <p:sldId id="325" r:id="rId7"/>
    <p:sldId id="330" r:id="rId8"/>
    <p:sldId id="332" r:id="rId9"/>
    <p:sldId id="326" r:id="rId10"/>
    <p:sldId id="327" r:id="rId11"/>
    <p:sldId id="333" r:id="rId12"/>
    <p:sldId id="337" r:id="rId13"/>
    <p:sldId id="296" r:id="rId14"/>
    <p:sldId id="331" r:id="rId15"/>
    <p:sldId id="320" r:id="rId16"/>
    <p:sldId id="316" r:id="rId17"/>
    <p:sldId id="351" r:id="rId18"/>
    <p:sldId id="336" r:id="rId19"/>
    <p:sldId id="352" r:id="rId20"/>
    <p:sldId id="344" r:id="rId2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1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lan hemajayo" initials="sh" lastIdx="1" clrIdx="0">
    <p:extLst>
      <p:ext uri="{19B8F6BF-5375-455C-9EA6-DF929625EA0E}">
        <p15:presenceInfo xmlns:p15="http://schemas.microsoft.com/office/powerpoint/2012/main" userId="399829ad04c115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E2D"/>
    <a:srgbClr val="FFFFFF"/>
    <a:srgbClr val="2F5597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52" d="100"/>
          <a:sy n="52" d="100"/>
        </p:scale>
        <p:origin x="2244" y="96"/>
      </p:cViewPr>
      <p:guideLst>
        <p:guide orient="horz" pos="2901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9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43A1E-9DBB-4FB5-9A3A-E909DE96935D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680FC-241A-43F4-9D7D-63AE3ABA42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23939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d-ID"/>
              <a:t>Facebook Marketing Lorem Ipsum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F299E-926B-4D91-A081-DF5B85BEB9AA}" type="datetimeFigureOut">
              <a:rPr lang="id-ID" smtClean="0"/>
              <a:t>02/08/2021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24B61-F176-4BF7-A111-3E6C2874024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47584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5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320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21052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467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79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9144000"/>
          </a:xfrm>
          <a:custGeom>
            <a:avLst/>
            <a:gdLst>
              <a:gd name="connsiteX0" fmla="*/ 0 w 6858000"/>
              <a:gd name="connsiteY0" fmla="*/ 0 h 9144000"/>
              <a:gd name="connsiteX1" fmla="*/ 6858000 w 6858000"/>
              <a:gd name="connsiteY1" fmla="*/ 0 h 9144000"/>
              <a:gd name="connsiteX2" fmla="*/ 6858000 w 6858000"/>
              <a:gd name="connsiteY2" fmla="*/ 9144000 h 9144000"/>
              <a:gd name="connsiteX3" fmla="*/ 0 w 6858000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9144000">
                <a:moveTo>
                  <a:pt x="0" y="0"/>
                </a:moveTo>
                <a:lnTo>
                  <a:pt x="6858000" y="0"/>
                </a:lnTo>
                <a:lnTo>
                  <a:pt x="6858000" y="9144000"/>
                </a:lnTo>
                <a:lnTo>
                  <a:pt x="0" y="914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990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18926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24719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77143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28792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86060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47167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47074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5514-3BF6-4F8D-87D4-3446507E2BB1}" type="datetime1">
              <a:rPr lang="id-ID" smtClean="0"/>
              <a:t>02/08/2021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9851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C0C-5166-41D5-8345-FB3FCDAB7350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019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C178F-4AED-4212-9B76-6068E7D96FF5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1390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7C080A8-D9E2-4AD0-A6E3-2E324A392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363" y="3355035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600B496-0EA4-4BD0-ACFF-036A56F3D1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363" y="5307871"/>
            <a:ext cx="3037413" cy="1654868"/>
          </a:xfrm>
          <a:custGeom>
            <a:avLst/>
            <a:gdLst>
              <a:gd name="connsiteX0" fmla="*/ 0 w 3037413"/>
              <a:gd name="connsiteY0" fmla="*/ 0 h 1792774"/>
              <a:gd name="connsiteX1" fmla="*/ 3037413 w 3037413"/>
              <a:gd name="connsiteY1" fmla="*/ 0 h 1792774"/>
              <a:gd name="connsiteX2" fmla="*/ 3037413 w 3037413"/>
              <a:gd name="connsiteY2" fmla="*/ 1792774 h 1792774"/>
              <a:gd name="connsiteX3" fmla="*/ 0 w 3037413"/>
              <a:gd name="connsiteY3" fmla="*/ 1792774 h 179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413" h="1792774">
                <a:moveTo>
                  <a:pt x="0" y="0"/>
                </a:moveTo>
                <a:lnTo>
                  <a:pt x="3037413" y="0"/>
                </a:lnTo>
                <a:lnTo>
                  <a:pt x="3037413" y="1792774"/>
                </a:lnTo>
                <a:lnTo>
                  <a:pt x="0" y="1792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2052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429000" y="1167618"/>
            <a:ext cx="3429000" cy="3404382"/>
          </a:xfrm>
          <a:custGeom>
            <a:avLst/>
            <a:gdLst>
              <a:gd name="connsiteX0" fmla="*/ 0 w 3429000"/>
              <a:gd name="connsiteY0" fmla="*/ 0 h 3688080"/>
              <a:gd name="connsiteX1" fmla="*/ 3429000 w 3429000"/>
              <a:gd name="connsiteY1" fmla="*/ 0 h 3688080"/>
              <a:gd name="connsiteX2" fmla="*/ 3429000 w 3429000"/>
              <a:gd name="connsiteY2" fmla="*/ 3688080 h 3688080"/>
              <a:gd name="connsiteX3" fmla="*/ 0 w 3429000"/>
              <a:gd name="connsiteY3" fmla="*/ 3688080 h 36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688080">
                <a:moveTo>
                  <a:pt x="0" y="0"/>
                </a:moveTo>
                <a:lnTo>
                  <a:pt x="3429000" y="0"/>
                </a:lnTo>
                <a:lnTo>
                  <a:pt x="3429000" y="3688080"/>
                </a:lnTo>
                <a:lnTo>
                  <a:pt x="0" y="3688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63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967089" y="1079500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92150" y="359761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92150" y="6203047"/>
            <a:ext cx="2233686" cy="2113866"/>
          </a:xfrm>
          <a:custGeom>
            <a:avLst/>
            <a:gdLst>
              <a:gd name="connsiteX0" fmla="*/ 0 w 2233686"/>
              <a:gd name="connsiteY0" fmla="*/ 0 h 2113866"/>
              <a:gd name="connsiteX1" fmla="*/ 2233686 w 2233686"/>
              <a:gd name="connsiteY1" fmla="*/ 0 h 2113866"/>
              <a:gd name="connsiteX2" fmla="*/ 2233686 w 2233686"/>
              <a:gd name="connsiteY2" fmla="*/ 2113866 h 2113866"/>
              <a:gd name="connsiteX3" fmla="*/ 0 w 2233686"/>
              <a:gd name="connsiteY3" fmla="*/ 2113866 h 211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686" h="2113866">
                <a:moveTo>
                  <a:pt x="0" y="0"/>
                </a:moveTo>
                <a:lnTo>
                  <a:pt x="2233686" y="0"/>
                </a:lnTo>
                <a:lnTo>
                  <a:pt x="2233686" y="2113866"/>
                </a:lnTo>
                <a:lnTo>
                  <a:pt x="0" y="2113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54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371850" y="0"/>
            <a:ext cx="3219450" cy="2743200"/>
          </a:xfrm>
          <a:custGeom>
            <a:avLst/>
            <a:gdLst>
              <a:gd name="connsiteX0" fmla="*/ 0 w 3219450"/>
              <a:gd name="connsiteY0" fmla="*/ 0 h 2743200"/>
              <a:gd name="connsiteX1" fmla="*/ 3219450 w 3219450"/>
              <a:gd name="connsiteY1" fmla="*/ 0 h 2743200"/>
              <a:gd name="connsiteX2" fmla="*/ 3219450 w 3219450"/>
              <a:gd name="connsiteY2" fmla="*/ 2743200 h 2743200"/>
              <a:gd name="connsiteX3" fmla="*/ 0 w 321945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9450" h="2743200">
                <a:moveTo>
                  <a:pt x="0" y="0"/>
                </a:moveTo>
                <a:lnTo>
                  <a:pt x="3219450" y="0"/>
                </a:lnTo>
                <a:lnTo>
                  <a:pt x="3219450" y="2743200"/>
                </a:lnTo>
                <a:lnTo>
                  <a:pt x="0" y="2743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C87F5-163A-4B61-B314-F3AF2DB5E952}" type="datetime1">
              <a:rPr lang="id-ID" smtClean="0"/>
              <a:t>02/08/2021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4EEE6-C43A-4454-BE77-71DF300016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933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704" r:id="rId13"/>
    <p:sldLayoutId id="2147483706" r:id="rId14"/>
    <p:sldLayoutId id="2147483708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jpe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5"/>
          <p:cNvSpPr>
            <a:spLocks/>
          </p:cNvSpPr>
          <p:nvPr/>
        </p:nvSpPr>
        <p:spPr bwMode="auto">
          <a:xfrm rot="20591679">
            <a:off x="592463" y="-831677"/>
            <a:ext cx="6085265" cy="6075355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FF0000"/>
          </a:solidFill>
          <a:ln w="28575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20591679">
            <a:off x="625180" y="-703840"/>
            <a:ext cx="5051911" cy="5108882"/>
          </a:xfrm>
          <a:custGeom>
            <a:avLst/>
            <a:gdLst>
              <a:gd name="connsiteX0" fmla="*/ 468872 w 5051911"/>
              <a:gd name="connsiteY0" fmla="*/ 0 h 5108882"/>
              <a:gd name="connsiteX1" fmla="*/ 3455422 w 5051911"/>
              <a:gd name="connsiteY1" fmla="*/ 901997 h 5108882"/>
              <a:gd name="connsiteX2" fmla="*/ 3515005 w 5051911"/>
              <a:gd name="connsiteY2" fmla="*/ 968380 h 5108882"/>
              <a:gd name="connsiteX3" fmla="*/ 4899077 w 5051911"/>
              <a:gd name="connsiteY3" fmla="*/ 2142261 h 5108882"/>
              <a:gd name="connsiteX4" fmla="*/ 4713906 w 5051911"/>
              <a:gd name="connsiteY4" fmla="*/ 3703206 h 5108882"/>
              <a:gd name="connsiteX5" fmla="*/ 3154080 w 5051911"/>
              <a:gd name="connsiteY5" fmla="*/ 4632793 h 5108882"/>
              <a:gd name="connsiteX6" fmla="*/ 1336899 w 5051911"/>
              <a:gd name="connsiteY6" fmla="*/ 5089655 h 5108882"/>
              <a:gd name="connsiteX7" fmla="*/ 68952 w 5051911"/>
              <a:gd name="connsiteY7" fmla="*/ 3915773 h 5108882"/>
              <a:gd name="connsiteX8" fmla="*/ 144275 w 5051911"/>
              <a:gd name="connsiteY8" fmla="*/ 1977283 h 5108882"/>
              <a:gd name="connsiteX9" fmla="*/ 447048 w 5051911"/>
              <a:gd name="connsiteY9" fmla="*/ 36443 h 510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51911" h="5108882">
                <a:moveTo>
                  <a:pt x="468872" y="0"/>
                </a:moveTo>
                <a:lnTo>
                  <a:pt x="3455422" y="901997"/>
                </a:lnTo>
                <a:lnTo>
                  <a:pt x="3515005" y="968380"/>
                </a:lnTo>
                <a:cubicBezTo>
                  <a:pt x="3998332" y="1476004"/>
                  <a:pt x="4632306" y="1694917"/>
                  <a:pt x="4899077" y="2142261"/>
                </a:cubicBezTo>
                <a:cubicBezTo>
                  <a:pt x="5168986" y="2586432"/>
                  <a:pt x="5065416" y="3255862"/>
                  <a:pt x="4713906" y="3703206"/>
                </a:cubicBezTo>
                <a:cubicBezTo>
                  <a:pt x="4365535" y="4150550"/>
                  <a:pt x="3766084" y="4372636"/>
                  <a:pt x="3154080" y="4632793"/>
                </a:cubicBezTo>
                <a:cubicBezTo>
                  <a:pt x="2542076" y="4889777"/>
                  <a:pt x="1914380" y="5188007"/>
                  <a:pt x="1336899" y="5089655"/>
                </a:cubicBezTo>
                <a:cubicBezTo>
                  <a:pt x="765695" y="4991303"/>
                  <a:pt x="238430" y="4486851"/>
                  <a:pt x="68952" y="3915773"/>
                </a:cubicBezTo>
                <a:cubicBezTo>
                  <a:pt x="-97388" y="3341523"/>
                  <a:pt x="81506" y="2694303"/>
                  <a:pt x="144275" y="1977283"/>
                </a:cubicBezTo>
                <a:cubicBezTo>
                  <a:pt x="206064" y="1302103"/>
                  <a:pt x="163033" y="562788"/>
                  <a:pt x="447048" y="36443"/>
                </a:cubicBezTo>
                <a:close/>
              </a:path>
            </a:pathLst>
          </a:custGeom>
          <a:solidFill>
            <a:srgbClr val="0070C0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-5486" y="3379"/>
            <a:ext cx="6858000" cy="4213021"/>
          </a:xfrm>
          <a:custGeom>
            <a:avLst/>
            <a:gdLst>
              <a:gd name="connsiteX0" fmla="*/ 0 w 6858000"/>
              <a:gd name="connsiteY0" fmla="*/ 0 h 4213021"/>
              <a:gd name="connsiteX1" fmla="*/ 6858000 w 6858000"/>
              <a:gd name="connsiteY1" fmla="*/ 0 h 4213021"/>
              <a:gd name="connsiteX2" fmla="*/ 6858000 w 6858000"/>
              <a:gd name="connsiteY2" fmla="*/ 2868966 h 4213021"/>
              <a:gd name="connsiteX3" fmla="*/ 6858000 w 6858000"/>
              <a:gd name="connsiteY3" fmla="*/ 2959100 h 4213021"/>
              <a:gd name="connsiteX4" fmla="*/ 6858000 w 6858000"/>
              <a:gd name="connsiteY4" fmla="*/ 3484759 h 4213021"/>
              <a:gd name="connsiteX5" fmla="*/ 6743700 w 6858000"/>
              <a:gd name="connsiteY5" fmla="*/ 3407785 h 4213021"/>
              <a:gd name="connsiteX6" fmla="*/ 6172200 w 6858000"/>
              <a:gd name="connsiteY6" fmla="*/ 3151461 h 4213021"/>
              <a:gd name="connsiteX7" fmla="*/ 5486400 w 6858000"/>
              <a:gd name="connsiteY7" fmla="*/ 3382383 h 4213021"/>
              <a:gd name="connsiteX8" fmla="*/ 4800600 w 6858000"/>
              <a:gd name="connsiteY8" fmla="*/ 3921201 h 4213021"/>
              <a:gd name="connsiteX9" fmla="*/ 4114800 w 6858000"/>
              <a:gd name="connsiteY9" fmla="*/ 4202927 h 4213021"/>
              <a:gd name="connsiteX10" fmla="*/ 3429000 w 6858000"/>
              <a:gd name="connsiteY10" fmla="*/ 3664108 h 4213021"/>
              <a:gd name="connsiteX11" fmla="*/ 2743200 w 6858000"/>
              <a:gd name="connsiteY11" fmla="*/ 3125290 h 4213021"/>
              <a:gd name="connsiteX12" fmla="*/ 2057400 w 6858000"/>
              <a:gd name="connsiteY12" fmla="*/ 3202264 h 4213021"/>
              <a:gd name="connsiteX13" fmla="*/ 1371600 w 6858000"/>
              <a:gd name="connsiteY13" fmla="*/ 3895030 h 4213021"/>
              <a:gd name="connsiteX14" fmla="*/ 685800 w 6858000"/>
              <a:gd name="connsiteY14" fmla="*/ 3921201 h 4213021"/>
              <a:gd name="connsiteX15" fmla="*/ 114300 w 6858000"/>
              <a:gd name="connsiteY15" fmla="*/ 3690279 h 4213021"/>
              <a:gd name="connsiteX16" fmla="*/ 0 w 6858000"/>
              <a:gd name="connsiteY16" fmla="*/ 3638707 h 4213021"/>
              <a:gd name="connsiteX17" fmla="*/ 0 w 6858000"/>
              <a:gd name="connsiteY17" fmla="*/ 2959100 h 4213021"/>
              <a:gd name="connsiteX18" fmla="*/ 0 w 6858000"/>
              <a:gd name="connsiteY18" fmla="*/ 2868966 h 421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858000" h="4213021">
                <a:moveTo>
                  <a:pt x="0" y="0"/>
                </a:moveTo>
                <a:lnTo>
                  <a:pt x="6858000" y="0"/>
                </a:lnTo>
                <a:lnTo>
                  <a:pt x="6858000" y="2868966"/>
                </a:lnTo>
                <a:lnTo>
                  <a:pt x="6858000" y="2959100"/>
                </a:lnTo>
                <a:lnTo>
                  <a:pt x="6858000" y="3484759"/>
                </a:lnTo>
                <a:lnTo>
                  <a:pt x="6743700" y="3407785"/>
                </a:lnTo>
                <a:cubicBezTo>
                  <a:pt x="6629400" y="3330810"/>
                  <a:pt x="6400800" y="3176862"/>
                  <a:pt x="6172200" y="3151461"/>
                </a:cubicBezTo>
                <a:cubicBezTo>
                  <a:pt x="5943600" y="3123750"/>
                  <a:pt x="5715000" y="3229590"/>
                  <a:pt x="5486400" y="3382383"/>
                </a:cubicBezTo>
                <a:cubicBezTo>
                  <a:pt x="5257800" y="3537486"/>
                  <a:pt x="5029200" y="3739543"/>
                  <a:pt x="4800600" y="3921201"/>
                </a:cubicBezTo>
                <a:cubicBezTo>
                  <a:pt x="4572000" y="4100551"/>
                  <a:pt x="4343400" y="4254499"/>
                  <a:pt x="4114800" y="4202927"/>
                </a:cubicBezTo>
                <a:cubicBezTo>
                  <a:pt x="3886200" y="4153278"/>
                  <a:pt x="3657600" y="3893491"/>
                  <a:pt x="3429000" y="3664108"/>
                </a:cubicBezTo>
                <a:cubicBezTo>
                  <a:pt x="3200400" y="3431647"/>
                  <a:pt x="2971800" y="3229590"/>
                  <a:pt x="2743200" y="3125290"/>
                </a:cubicBezTo>
                <a:cubicBezTo>
                  <a:pt x="2514600" y="3022914"/>
                  <a:pt x="2286000" y="3022914"/>
                  <a:pt x="2057400" y="3202264"/>
                </a:cubicBezTo>
                <a:cubicBezTo>
                  <a:pt x="1828800" y="3383538"/>
                  <a:pt x="1600200" y="3739543"/>
                  <a:pt x="1371600" y="3895030"/>
                </a:cubicBezTo>
                <a:cubicBezTo>
                  <a:pt x="1143000" y="4047439"/>
                  <a:pt x="914400" y="3999330"/>
                  <a:pt x="685800" y="3921201"/>
                </a:cubicBezTo>
                <a:cubicBezTo>
                  <a:pt x="457200" y="3845382"/>
                  <a:pt x="228600" y="3739543"/>
                  <a:pt x="114300" y="3690279"/>
                </a:cubicBezTo>
                <a:lnTo>
                  <a:pt x="0" y="3638707"/>
                </a:lnTo>
                <a:lnTo>
                  <a:pt x="0" y="2959100"/>
                </a:lnTo>
                <a:lnTo>
                  <a:pt x="0" y="2868966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87174" y="994240"/>
            <a:ext cx="36598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PENDIDIKAN AGAMA BUDDHA </a:t>
            </a:r>
            <a:endParaRPr lang="en-US" b="1" cap="none" spc="0" dirty="0" smtClean="0">
              <a:ln w="0"/>
              <a:solidFill>
                <a:schemeClr val="bg1"/>
              </a:solidFill>
              <a:latin typeface="Arial MT"/>
              <a:cs typeface="Arial" panose="020B0604020202020204" pitchFamily="34" charset="0"/>
            </a:endParaRPr>
          </a:p>
          <a:p>
            <a:pPr algn="ctr"/>
            <a:r>
              <a:rPr lang="en-US" b="1" cap="none" spc="0" dirty="0" smtClean="0">
                <a:ln w="0"/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DAN </a:t>
            </a:r>
            <a:r>
              <a:rPr lang="en-US" b="1" cap="none" spc="0" dirty="0">
                <a:ln w="0"/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BUDI PEKERTI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47684" y="2328778"/>
            <a:ext cx="13388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spc="60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</a:t>
            </a:r>
            <a:endParaRPr lang="en-US" sz="3600" b="0" cap="none" spc="6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1495424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4453742" y="2724334"/>
            <a:ext cx="10071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85775" y="40100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822325" y="4216400"/>
            <a:ext cx="63500" cy="635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381625" y="3781425"/>
            <a:ext cx="114300" cy="114300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509385" y="4054475"/>
            <a:ext cx="45719" cy="45719"/>
          </a:xfrm>
          <a:prstGeom prst="ellipse">
            <a:avLst/>
          </a:prstGeom>
          <a:gradFill>
            <a:gsLst>
              <a:gs pos="0">
                <a:srgbClr val="8C2674"/>
              </a:gs>
              <a:gs pos="45000">
                <a:srgbClr val="7E3CB6"/>
              </a:gs>
              <a:gs pos="90000">
                <a:srgbClr val="9F396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37930" y="8450287"/>
            <a:ext cx="64606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Pendidikan, Kebudayaan,</a:t>
            </a:r>
          </a:p>
          <a:p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Riset, dan Teknologi</a:t>
            </a:r>
          </a:p>
          <a:p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US" sz="1400" b="1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10975" y="1747082"/>
            <a:ext cx="6863487" cy="10464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cs typeface="Arial" panose="020B0604020202020204" pitchFamily="34" charset="0"/>
              </a:rPr>
              <a:t>Indahnya Keragaman</a:t>
            </a:r>
          </a:p>
          <a:p>
            <a:pPr algn="ctr"/>
            <a:r>
              <a:rPr lang="en-US" sz="1400" b="1" dirty="0" smtClean="0">
                <a:ln w="0"/>
                <a:solidFill>
                  <a:srgbClr val="FF0000"/>
                </a:solidFill>
                <a:latin typeface="Arial MT"/>
                <a:cs typeface="Arial" panose="020B0604020202020204" pitchFamily="34" charset="0"/>
              </a:rPr>
              <a:t>(Elemen Ritual)</a:t>
            </a:r>
          </a:p>
          <a:p>
            <a:pPr algn="ctr"/>
            <a:endParaRPr lang="en-US" sz="2400" b="1" cap="none" spc="0" dirty="0">
              <a:ln w="0"/>
              <a:solidFill>
                <a:schemeClr val="accent2">
                  <a:lumMod val="50000"/>
                </a:schemeClr>
              </a:solidFill>
              <a:latin typeface="Arial MT"/>
              <a:cs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5019261" y="242747"/>
            <a:ext cx="1815410" cy="461877"/>
            <a:chOff x="5216591" y="335851"/>
            <a:chExt cx="1630543" cy="370206"/>
          </a:xfrm>
          <a:solidFill>
            <a:srgbClr val="00B0F0"/>
          </a:solidFill>
        </p:grpSpPr>
        <p:sp>
          <p:nvSpPr>
            <p:cNvPr id="44" name="Flowchart: Delay 43"/>
            <p:cNvSpPr/>
            <p:nvPr/>
          </p:nvSpPr>
          <p:spPr>
            <a:xfrm rot="10800000">
              <a:off x="5216591" y="335851"/>
              <a:ext cx="1630543" cy="370206"/>
            </a:xfrm>
            <a:prstGeom prst="flowChartDelay">
              <a:avLst/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48F5C44-443C-4639-AFA7-DF1194FF819B}"/>
                </a:ext>
              </a:extLst>
            </p:cNvPr>
            <p:cNvSpPr/>
            <p:nvPr/>
          </p:nvSpPr>
          <p:spPr>
            <a:xfrm>
              <a:off x="5485807" y="413871"/>
              <a:ext cx="1361327" cy="240998"/>
            </a:xfrm>
            <a:prstGeom prst="rect">
              <a:avLst/>
            </a:prstGeom>
            <a:grpFill/>
          </p:spPr>
          <p:txBody>
            <a:bodyPr wrap="square" lIns="84406" tIns="42203" rIns="84406" bIns="42203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BUD.A.SUL.1.5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https://1.bp.blogspot.com/-P6AfzqubfWQ/W5jG0WJjdBI/AAAAAAAADt4/x5EqCu6REhkUhoqwmjOm2c_XvByes5cqgCEwYBhgL/s1600/Logo%2BKemendiknas%2B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30" y="193627"/>
            <a:ext cx="678390" cy="67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067" y="7552673"/>
            <a:ext cx="1740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FASE A KELAS 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595730" y="7562187"/>
            <a:ext cx="1202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SULAN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16940" y="438279"/>
            <a:ext cx="2207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Modul</a:t>
            </a:r>
            <a:r>
              <a:rPr lang="en-US" sz="28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Jokerman" panose="04090605060D06020702" pitchFamily="82" charset="0"/>
                <a:cs typeface="Arial" panose="020B0604020202020204" pitchFamily="34" charset="0"/>
              </a:rPr>
              <a:t>Ajar</a:t>
            </a:r>
            <a:endParaRPr lang="en-US" sz="2800" b="1" dirty="0">
              <a:solidFill>
                <a:schemeClr val="bg1"/>
              </a:solidFill>
              <a:latin typeface="Arial MT"/>
              <a:cs typeface="Arial" panose="020B0604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-2865" y="7625423"/>
            <a:ext cx="6863730" cy="1517725"/>
            <a:chOff x="-5486" y="7548131"/>
            <a:chExt cx="6863730" cy="1517725"/>
          </a:xfrm>
        </p:grpSpPr>
        <p:grpSp>
          <p:nvGrpSpPr>
            <p:cNvPr id="27" name="Group 26"/>
            <p:cNvGrpSpPr/>
            <p:nvPr/>
          </p:nvGrpSpPr>
          <p:grpSpPr>
            <a:xfrm>
              <a:off x="244" y="7548131"/>
              <a:ext cx="6858000" cy="523220"/>
              <a:chOff x="244" y="7548131"/>
              <a:chExt cx="6858000" cy="523220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44" y="7548131"/>
                <a:ext cx="6858000" cy="52322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 b="1" spc="300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  <a:p>
                <a:pPr algn="ctr"/>
                <a:endParaRPr lang="en-US" sz="1400" b="1" spc="300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2"/>
              <p:cNvSpPr txBox="1"/>
              <p:nvPr/>
            </p:nvSpPr>
            <p:spPr>
              <a:xfrm>
                <a:off x="147067" y="7619348"/>
                <a:ext cx="17405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 smtClean="0">
                    <a:solidFill>
                      <a:schemeClr val="bg1"/>
                    </a:solidFill>
                  </a:rPr>
                  <a:t>FASE A KELAS I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Box 50"/>
              <p:cNvSpPr txBox="1"/>
              <p:nvPr/>
            </p:nvSpPr>
            <p:spPr>
              <a:xfrm>
                <a:off x="5595730" y="7609812"/>
                <a:ext cx="12028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 smtClean="0">
                    <a:solidFill>
                      <a:schemeClr val="bg1"/>
                    </a:solidFill>
                  </a:rPr>
                  <a:t>SULAN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-5486" y="8057296"/>
              <a:ext cx="6863486" cy="1008560"/>
              <a:chOff x="73674" y="7638658"/>
              <a:chExt cx="6535327" cy="100856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34" name="Rectangle 33"/>
              <p:cNvSpPr/>
              <p:nvPr/>
            </p:nvSpPr>
            <p:spPr>
              <a:xfrm>
                <a:off x="1514965" y="7638658"/>
                <a:ext cx="5094036" cy="1008560"/>
              </a:xfrm>
              <a:prstGeom prst="rect">
                <a:avLst/>
              </a:prstGeom>
              <a:grpFill/>
            </p:spPr>
            <p:txBody>
              <a:bodyPr wrap="square" lIns="84406" tIns="42203" rIns="84406" bIns="42203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 dirty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Kementerian </a:t>
                </a:r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Pendidikan, Kebudayaan, Riset, dan Teknologi</a:t>
                </a:r>
                <a:endPara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Badan Penelitian dan Pengembangan dan Perbukuan</a:t>
                </a: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Pusat Asesmen dan Pembelajaran  </a:t>
                </a:r>
              </a:p>
              <a:p>
                <a:r>
                  <a:rPr lang="en-US" sz="1500" dirty="0" smtClean="0">
                    <a:ln w="0"/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2021</a:t>
                </a:r>
                <a:endParaRPr lang="en-US" sz="1500" dirty="0">
                  <a:ln w="0"/>
                  <a:solidFill>
                    <a:schemeClr val="bg1"/>
                  </a:solidFill>
                  <a:latin typeface="Segoe UI" panose="020B0502040204020203" pitchFamily="34" charset="0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7" name="Picture 36" descr="http://3.bp.blogspot.com/-2mRi5l6ECmY/VvtG90ryp3I/AAAAAAAAD1s/b7gZEquhhe4wXqFkxYls0zGkgSAnFB5ng/s1600/Tut%2BWuri%2BHandayani%2Bvector%2Blogo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74" y="7638658"/>
                <a:ext cx="1441291" cy="1008560"/>
              </a:xfrm>
              <a:prstGeom prst="rect">
                <a:avLst/>
              </a:prstGeom>
              <a:grpFill/>
              <a:extLst/>
            </p:spPr>
          </p:pic>
        </p:grpSp>
      </p:grpSp>
      <p:pic>
        <p:nvPicPr>
          <p:cNvPr id="47" name="Picture 46" descr="http://gretha.my.id/audiobuku/wp-content/uploads/2018/06/agama-di-indonesia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1" t="41746" r="8382" b="34114"/>
          <a:stretch/>
        </p:blipFill>
        <p:spPr bwMode="auto">
          <a:xfrm>
            <a:off x="0" y="3037392"/>
            <a:ext cx="6852512" cy="45715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67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49"/>
          <p:cNvSpPr/>
          <p:nvPr/>
        </p:nvSpPr>
        <p:spPr>
          <a:xfrm>
            <a:off x="268212" y="1373556"/>
            <a:ext cx="5982854" cy="7352515"/>
          </a:xfrm>
          <a:custGeom>
            <a:avLst/>
            <a:gdLst>
              <a:gd name="connsiteX0" fmla="*/ 1301931 w 4088674"/>
              <a:gd name="connsiteY0" fmla="*/ 0 h 5573486"/>
              <a:gd name="connsiteX1" fmla="*/ 4088674 w 4088674"/>
              <a:gd name="connsiteY1" fmla="*/ 2786743 h 5573486"/>
              <a:gd name="connsiteX2" fmla="*/ 1301931 w 4088674"/>
              <a:gd name="connsiteY2" fmla="*/ 5573486 h 5573486"/>
              <a:gd name="connsiteX3" fmla="*/ 217205 w 4088674"/>
              <a:gd name="connsiteY3" fmla="*/ 5354490 h 5573486"/>
              <a:gd name="connsiteX4" fmla="*/ 0 w 4088674"/>
              <a:gd name="connsiteY4" fmla="*/ 5249857 h 5573486"/>
              <a:gd name="connsiteX5" fmla="*/ 0 w 4088674"/>
              <a:gd name="connsiteY5" fmla="*/ 323629 h 5573486"/>
              <a:gd name="connsiteX6" fmla="*/ 217205 w 4088674"/>
              <a:gd name="connsiteY6" fmla="*/ 218996 h 5573486"/>
              <a:gd name="connsiteX7" fmla="*/ 1301931 w 4088674"/>
              <a:gd name="connsiteY7" fmla="*/ 0 h 557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8674" h="5573486">
                <a:moveTo>
                  <a:pt x="1301931" y="0"/>
                </a:moveTo>
                <a:cubicBezTo>
                  <a:pt x="2841007" y="0"/>
                  <a:pt x="4088674" y="1247667"/>
                  <a:pt x="4088674" y="2786743"/>
                </a:cubicBezTo>
                <a:cubicBezTo>
                  <a:pt x="4088674" y="4325819"/>
                  <a:pt x="2841007" y="5573486"/>
                  <a:pt x="1301931" y="5573486"/>
                </a:cubicBezTo>
                <a:cubicBezTo>
                  <a:pt x="917162" y="5573486"/>
                  <a:pt x="550606" y="5495507"/>
                  <a:pt x="217205" y="5354490"/>
                </a:cubicBezTo>
                <a:lnTo>
                  <a:pt x="0" y="5249857"/>
                </a:lnTo>
                <a:lnTo>
                  <a:pt x="0" y="323629"/>
                </a:lnTo>
                <a:lnTo>
                  <a:pt x="217205" y="218996"/>
                </a:lnTo>
                <a:cubicBezTo>
                  <a:pt x="550606" y="77979"/>
                  <a:pt x="917162" y="0"/>
                  <a:pt x="1301931" y="0"/>
                </a:cubicBezTo>
                <a:close/>
              </a:path>
            </a:pathLst>
          </a:custGeom>
          <a:solidFill>
            <a:srgbClr val="00206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 dirty="0"/>
          </a:p>
        </p:txBody>
      </p:sp>
      <p:sp>
        <p:nvSpPr>
          <p:cNvPr id="2" name="Oval 1"/>
          <p:cNvSpPr/>
          <p:nvPr/>
        </p:nvSpPr>
        <p:spPr>
          <a:xfrm>
            <a:off x="-3357976" y="1350441"/>
            <a:ext cx="134443" cy="5708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23" name="Rectangle 22"/>
          <p:cNvSpPr/>
          <p:nvPr/>
        </p:nvSpPr>
        <p:spPr>
          <a:xfrm>
            <a:off x="2056346" y="6477320"/>
            <a:ext cx="11050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Kata </a:t>
            </a:r>
            <a:r>
              <a:rPr lang="en-US" sz="14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Kunci</a:t>
            </a:r>
            <a:endParaRPr lang="en-US" sz="1400" dirty="0">
              <a:ln w="0"/>
              <a:solidFill>
                <a:schemeClr val="accent2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06036" y="4682468"/>
            <a:ext cx="1957296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1400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endParaRPr lang="en-US" sz="1400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32570" y="7558818"/>
            <a:ext cx="2493211" cy="284067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Kompetensi</a:t>
            </a:r>
            <a:r>
              <a:rPr lang="en-US" sz="1292" b="1" dirty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292" b="1" dirty="0" err="1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Diharapkan</a:t>
            </a:r>
            <a:endParaRPr lang="en-US" sz="129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4102" name="Picture 6" descr="Hasil gambar untuk facebook messenger icon 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0" y="7671046"/>
            <a:ext cx="599745" cy="59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2114735" y="6770850"/>
            <a:ext cx="4158627" cy="433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latin typeface="Open Sans"/>
              </a:rPr>
              <a:t>Mengapa perlu melilih teman yang baik?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8" dirty="0" smtClean="0">
                <a:latin typeface="Open Sans"/>
              </a:rPr>
              <a:t>Di manakah teman baik ditemukan?</a:t>
            </a:r>
            <a:endParaRPr lang="en-US" sz="1108" dirty="0">
              <a:latin typeface="Open San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132571" y="7775311"/>
            <a:ext cx="42609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Arial MT"/>
              </a:rPr>
              <a:t>Menentukan teman yang baik.</a:t>
            </a:r>
            <a:endParaRPr lang="fi-FI" sz="1200" b="0" i="0" u="none" strike="noStrike" dirty="0" smtClean="0">
              <a:effectLst/>
              <a:latin typeface="Arial M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Arial MT"/>
              </a:rPr>
              <a:t>Menyayangi semua teman.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i-FI" sz="1200" dirty="0" smtClean="0">
                <a:latin typeface="Arial MT"/>
              </a:rPr>
              <a:t>Mengakui kesalahan dan memaafkan teman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</a:rPr>
              <a:t>Berteman dengan bijaksana</a:t>
            </a:r>
            <a:endParaRPr lang="id-ID" sz="1200" dirty="0">
              <a:latin typeface="Arial M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4582" y="468246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705184" y="7158007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68212" y="7533686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38011" y="2477078"/>
            <a:ext cx="1127454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ln w="0"/>
                <a:solidFill>
                  <a:schemeClr val="accent4">
                    <a:lumMod val="75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Domain CP</a:t>
            </a:r>
            <a:endParaRPr lang="en-US" sz="1400" dirty="0">
              <a:ln w="0"/>
              <a:solidFill>
                <a:schemeClr val="accent4">
                  <a:lumMod val="75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46814B1-3718-42B4-95F7-C5637FC5C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3" y="4753810"/>
            <a:ext cx="1059149" cy="105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E6D7F1D-752F-499A-BFCF-D0BF70291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16" y="6540239"/>
            <a:ext cx="1313995" cy="87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71CC48E-ECEC-4D81-83A9-5C7F4B801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16" y="7651137"/>
            <a:ext cx="1235443" cy="8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099781" y="1603186"/>
            <a:ext cx="126531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n-US" sz="1400" b="1" dirty="0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400" b="1" dirty="0" err="1">
                <a:ln w="0"/>
                <a:solidFill>
                  <a:schemeClr val="accent5">
                    <a:lumMod val="50000"/>
                  </a:schemeClr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Elemen</a:t>
            </a:r>
            <a:endParaRPr lang="en-US" sz="1400" dirty="0">
              <a:ln w="0"/>
              <a:solidFill>
                <a:schemeClr val="accent5">
                  <a:lumMod val="50000"/>
                </a:schemeClr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85670" y="1887253"/>
            <a:ext cx="413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 err="1">
                <a:solidFill>
                  <a:srgbClr val="002060"/>
                </a:solidFill>
                <a:latin typeface="Arial MT"/>
              </a:rPr>
              <a:t>Fase</a:t>
            </a:r>
            <a:r>
              <a:rPr lang="en-US" sz="1200" b="1" dirty="0">
                <a:solidFill>
                  <a:srgbClr val="002060"/>
                </a:solidFill>
                <a:latin typeface="Arial MT"/>
              </a:rPr>
              <a:t> 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srgbClr val="002060"/>
                </a:solidFill>
                <a:latin typeface="Arial MT"/>
              </a:rPr>
              <a:t>Elemen </a:t>
            </a:r>
            <a:r>
              <a:rPr lang="en-US" sz="1200" b="1" dirty="0" smtClean="0">
                <a:solidFill>
                  <a:srgbClr val="002060"/>
                </a:solidFill>
                <a:latin typeface="Arial MT"/>
              </a:rPr>
              <a:t>RITUAL</a:t>
            </a:r>
            <a:endParaRPr lang="id-ID" sz="1200" b="1" dirty="0">
              <a:solidFill>
                <a:srgbClr val="002060"/>
              </a:solidFill>
              <a:latin typeface="Arial MT"/>
            </a:endParaRPr>
          </a:p>
        </p:txBody>
      </p:sp>
      <p:pic>
        <p:nvPicPr>
          <p:cNvPr id="38" name="Picture 8">
            <a:extLst>
              <a:ext uri="{FF2B5EF4-FFF2-40B4-BE49-F238E27FC236}">
                <a16:creationId xmlns:a16="http://schemas.microsoft.com/office/drawing/2014/main" id="{E292E2AE-2B2E-4239-95EC-131E0ED60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3" y="1563652"/>
            <a:ext cx="783288" cy="78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https://static.dokumen.tech/img/1200x630/reader019/reader/2020050202/5cfd479488c993fe058d6aa7/r-1.jpg?t=161772999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0" t="10362" r="4167" b="14021"/>
          <a:stretch/>
        </p:blipFill>
        <p:spPr bwMode="auto">
          <a:xfrm>
            <a:off x="871220" y="2774254"/>
            <a:ext cx="791504" cy="11115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5" name="Group 54"/>
          <p:cNvGrpSpPr/>
          <p:nvPr/>
        </p:nvGrpSpPr>
        <p:grpSpPr>
          <a:xfrm>
            <a:off x="389897" y="343949"/>
            <a:ext cx="2495194" cy="382931"/>
            <a:chOff x="389897" y="343949"/>
            <a:chExt cx="2495194" cy="382931"/>
          </a:xfrm>
        </p:grpSpPr>
        <p:sp>
          <p:nvSpPr>
            <p:cNvPr id="59" name="Rectangle 6"/>
            <p:cNvSpPr/>
            <p:nvPr/>
          </p:nvSpPr>
          <p:spPr>
            <a:xfrm>
              <a:off x="389897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5038" y="357598"/>
              <a:ext cx="2086626" cy="369282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KELAS I </a:t>
              </a:r>
              <a:r>
                <a:rPr lang="en-US" sz="1846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FASE </a:t>
              </a:r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MT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581366" y="361649"/>
            <a:ext cx="1630543" cy="420224"/>
            <a:chOff x="5216591" y="335851"/>
            <a:chExt cx="1630543" cy="420224"/>
          </a:xfrm>
        </p:grpSpPr>
        <p:sp>
          <p:nvSpPr>
            <p:cNvPr id="57" name="Flowchart: Delay 56"/>
            <p:cNvSpPr/>
            <p:nvPr/>
          </p:nvSpPr>
          <p:spPr>
            <a:xfrm rot="10800000">
              <a:off x="5216591" y="335851"/>
              <a:ext cx="1630543" cy="420224"/>
            </a:xfrm>
            <a:prstGeom prst="flowChartDelay">
              <a:avLst/>
            </a:prstGeom>
            <a:solidFill>
              <a:srgbClr val="C00000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48F5C44-443C-4639-AFA7-DF1194FF819B}"/>
                </a:ext>
              </a:extLst>
            </p:cNvPr>
            <p:cNvSpPr/>
            <p:nvPr/>
          </p:nvSpPr>
          <p:spPr>
            <a:xfrm>
              <a:off x="5373943" y="391902"/>
              <a:ext cx="1446452" cy="300674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rPr>
                <a:t>BUD.A.SUL.1.5</a:t>
              </a:r>
              <a:endParaRPr lang="en-US" sz="1400" b="1" dirty="0">
                <a:solidFill>
                  <a:schemeClr val="bg1"/>
                </a:solidFill>
                <a:latin typeface="Arial MT"/>
                <a:cs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304582" y="247707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oogle Shape;516;p25"/>
          <p:cNvGrpSpPr/>
          <p:nvPr/>
        </p:nvGrpSpPr>
        <p:grpSpPr>
          <a:xfrm>
            <a:off x="2961194" y="282648"/>
            <a:ext cx="1529491" cy="1077259"/>
            <a:chOff x="5927513" y="1326163"/>
            <a:chExt cx="1441575" cy="1755900"/>
          </a:xfrm>
        </p:grpSpPr>
        <p:sp>
          <p:nvSpPr>
            <p:cNvPr id="41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18;p25"/>
            <p:cNvSpPr/>
            <p:nvPr/>
          </p:nvSpPr>
          <p:spPr>
            <a:xfrm>
              <a:off x="6017161" y="1426025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16 JP</a:t>
              </a:r>
            </a:p>
            <a:p>
              <a:pPr lvl="0" algn="ctr"/>
              <a:r>
                <a:rPr lang="en" sz="1200" b="1" dirty="0" smtClean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rPr>
                <a:t>(16 x 35 Menit)</a:t>
              </a:r>
              <a:endParaRPr sz="1200" b="1" dirty="0">
                <a:solidFill>
                  <a:srgbClr val="FFFFFF"/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2096983" y="4955117"/>
            <a:ext cx="426091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0" dirty="0">
                <a:latin typeface="+mj-lt"/>
              </a:rPr>
              <a:t>Peserta didik dapat </a:t>
            </a:r>
            <a:r>
              <a:rPr lang="en-US" sz="1100" dirty="0" smtClean="0">
                <a:latin typeface="+mj-lt"/>
              </a:rPr>
              <a:t>menerima </a:t>
            </a:r>
            <a:r>
              <a:rPr lang="en-US" sz="1100" dirty="0">
                <a:latin typeface="+mj-lt"/>
              </a:rPr>
              <a:t>keragaman agama dan kepercayaan di lingkungan </a:t>
            </a:r>
            <a:r>
              <a:rPr lang="en-US" sz="1100" dirty="0" smtClean="0">
                <a:latin typeface="+mj-lt"/>
              </a:rPr>
              <a:t>masyarakat</a:t>
            </a:r>
            <a:r>
              <a:rPr lang="en-US" sz="1100" dirty="0" smtClean="0"/>
              <a:t>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0" dirty="0"/>
              <a:t>Peserta didik dapat mengaitkan ragam agama dan kepercayaan di lingkungan dengan sikap Buddha dan pengikutnya terhadap ragam agama dan </a:t>
            </a:r>
            <a:r>
              <a:rPr lang="en-US" sz="1100" dirty="0" smtClean="0"/>
              <a:t>kepercayaan.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0" dirty="0"/>
              <a:t>Peserta didik dapat membuat produk </a:t>
            </a:r>
            <a:r>
              <a:rPr lang="en-US" sz="1100" dirty="0" smtClean="0"/>
              <a:t>ragam </a:t>
            </a:r>
            <a:r>
              <a:rPr lang="en-US" sz="1100" dirty="0"/>
              <a:t>agama dan </a:t>
            </a:r>
            <a:r>
              <a:rPr lang="en-US" sz="1100" dirty="0" smtClean="0"/>
              <a:t>keperayaan.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sz="1100" dirty="0" smtClean="0"/>
              <a:t>Peserta didik dapat menunjukkan perilaku </a:t>
            </a:r>
            <a:r>
              <a:rPr lang="en-US" sz="1100" dirty="0"/>
              <a:t>menghargai ragam agama dan kepercayaan</a:t>
            </a:r>
            <a:endParaRPr lang="en-US" sz="1100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2082943" y="2736075"/>
            <a:ext cx="4162425" cy="1913262"/>
            <a:chOff x="2082943" y="2736075"/>
            <a:chExt cx="4162425" cy="1913262"/>
          </a:xfrm>
        </p:grpSpPr>
        <p:pic>
          <p:nvPicPr>
            <p:cNvPr id="43" name="Picture 42"/>
            <p:cNvPicPr/>
            <p:nvPr/>
          </p:nvPicPr>
          <p:blipFill rotWithShape="1">
            <a:blip r:embed="rId9"/>
            <a:srcRect l="7795" t="25368" r="31178" b="12974"/>
            <a:stretch/>
          </p:blipFill>
          <p:spPr bwMode="auto">
            <a:xfrm>
              <a:off x="2082943" y="2736075"/>
              <a:ext cx="4162425" cy="191326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6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2570" y="3558781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499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281209" y="1129835"/>
            <a:ext cx="3092734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Profil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Pelajar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Pancasila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1209" y="1507433"/>
            <a:ext cx="34813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effectLst/>
                <a:latin typeface="Arial MT"/>
                <a:ea typeface="Arial Unicode MS"/>
              </a:rPr>
              <a:t>Beriman, Bertakwa, kepada Tuhan YME, dan Berakhlak Mulia.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effectLst/>
                <a:latin typeface="Arial MT"/>
                <a:ea typeface="Arial Unicode MS"/>
              </a:rPr>
              <a:t>Berkebinekaan Global</a:t>
            </a:r>
            <a:r>
              <a:rPr lang="en-US" sz="1400" dirty="0" smtClean="0">
                <a:latin typeface="Arial MT"/>
                <a:ea typeface="Arial Unicode MS"/>
              </a:rPr>
              <a:t>.</a:t>
            </a:r>
            <a:endParaRPr lang="id-ID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5851" y="2871882"/>
            <a:ext cx="2571759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Sarana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Prasarana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46718" y="3250993"/>
            <a:ext cx="3965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Laptop/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Komputer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Jaringan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internet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Lingkungan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belajar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dimodifikasi</a:t>
            </a:r>
            <a:endParaRPr lang="en-US" sz="1400" dirty="0"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8877" y="4321727"/>
            <a:ext cx="334979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Target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Jumlah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28876" y="4733989"/>
            <a:ext cx="36155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Target: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 MT"/>
              </a:rPr>
              <a:t>Siswa</a:t>
            </a:r>
            <a:r>
              <a:rPr lang="en-US" sz="1400" dirty="0">
                <a:latin typeface="Arial MT"/>
              </a:rPr>
              <a:t> </a:t>
            </a:r>
            <a:r>
              <a:rPr lang="en-US" sz="1400" dirty="0" err="1">
                <a:latin typeface="Arial MT"/>
              </a:rPr>
              <a:t>reguler</a:t>
            </a:r>
            <a:r>
              <a:rPr lang="en-US" sz="1400" dirty="0">
                <a:latin typeface="Arial MT"/>
              </a:rPr>
              <a:t>/</a:t>
            </a:r>
            <a:r>
              <a:rPr lang="en-US" sz="1400" dirty="0" err="1">
                <a:latin typeface="Arial MT"/>
              </a:rPr>
              <a:t>tipikal</a:t>
            </a:r>
            <a:r>
              <a:rPr lang="en-US" sz="1400" dirty="0">
                <a:latin typeface="Arial MT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Siswa dengan kesulitan belajar </a:t>
            </a:r>
            <a:r>
              <a:rPr lang="en-US" sz="1400" dirty="0" smtClean="0">
                <a:latin typeface="Arial MT"/>
              </a:rPr>
              <a:t>(siswa </a:t>
            </a:r>
            <a:r>
              <a:rPr lang="en-US" sz="1400" dirty="0">
                <a:latin typeface="Arial MT"/>
              </a:rPr>
              <a:t>yang </a:t>
            </a:r>
            <a:r>
              <a:rPr lang="en-US" sz="1400" dirty="0" smtClean="0">
                <a:latin typeface="Arial MT"/>
              </a:rPr>
              <a:t>ada </a:t>
            </a:r>
            <a:r>
              <a:rPr lang="en-US" sz="1400" dirty="0">
                <a:latin typeface="Arial MT"/>
              </a:rPr>
              <a:t>gangguan luring/daring)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siswa yang aga gangguan luring/daring)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 MT"/>
              </a:rPr>
              <a:t>Siswa </a:t>
            </a:r>
            <a:r>
              <a:rPr lang="en-US" sz="1400" dirty="0">
                <a:latin typeface="Arial MT"/>
              </a:rPr>
              <a:t>berpencapaian tinggi</a:t>
            </a:r>
          </a:p>
          <a:p>
            <a:endParaRPr lang="en-US" sz="1400" dirty="0" smtClean="0">
              <a:solidFill>
                <a:schemeClr val="accent2">
                  <a:lumMod val="50000"/>
                </a:schemeClr>
              </a:solidFill>
              <a:latin typeface="Arial MT"/>
            </a:endParaRP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Arial MT"/>
              </a:rPr>
              <a:t>Jumlah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 MT"/>
              </a:rPr>
              <a:t>Siswa: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</a:rPr>
              <a:t>Maksimum </a:t>
            </a:r>
            <a:r>
              <a:rPr lang="en-US" sz="1400" dirty="0" smtClean="0">
                <a:latin typeface="Arial MT"/>
              </a:rPr>
              <a:t>28 -32 </a:t>
            </a:r>
            <a:r>
              <a:rPr lang="en-US" sz="1400" dirty="0">
                <a:latin typeface="Arial MT"/>
              </a:rPr>
              <a:t>siswa 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239475" y="7006569"/>
            <a:ext cx="2717632" cy="42609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Ketersediaan</a:t>
            </a:r>
            <a:r>
              <a:rPr lang="en-US" sz="2215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215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endParaRPr lang="en-US" sz="2215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242260" y="7347600"/>
            <a:ext cx="371491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pengayaan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berpencapaian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tinggi</a:t>
            </a:r>
            <a:r>
              <a:rPr lang="id-ID" sz="1400" dirty="0">
                <a:solidFill>
                  <a:srgbClr val="002060"/>
                </a:solidFill>
                <a:latin typeface="Arial MT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latin typeface="Arial MT"/>
                <a:cs typeface="Arial" panose="020B0604020202020204" pitchFamily="34" charset="0"/>
              </a:rPr>
              <a:t>Ada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alternatif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penjelasan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metode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aktivitas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siswa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sulit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memahami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konsep</a:t>
            </a:r>
            <a:endParaRPr lang="id-ID" sz="1400" dirty="0">
              <a:solidFill>
                <a:srgbClr val="00206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48" name="Rectangle 6"/>
          <p:cNvSpPr/>
          <p:nvPr/>
        </p:nvSpPr>
        <p:spPr>
          <a:xfrm>
            <a:off x="389897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9315" y="357598"/>
            <a:ext cx="2218073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00F5A817-9705-4817-B397-E36AC502FA92}"/>
              </a:ext>
            </a:extLst>
          </p:cNvPr>
          <p:cNvPicPr/>
          <p:nvPr/>
        </p:nvPicPr>
        <p:blipFill rotWithShape="1">
          <a:blip r:embed="rId2"/>
          <a:srcRect l="25385" t="36468" r="46795" b="23875"/>
          <a:stretch/>
        </p:blipFill>
        <p:spPr bwMode="auto">
          <a:xfrm>
            <a:off x="984806" y="1323761"/>
            <a:ext cx="988516" cy="8440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AD84E3A6-F68F-4E1B-886F-552352177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55" y="2956560"/>
            <a:ext cx="983276" cy="98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9D401BD-6124-4BA2-96AF-D3066A6AE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25" y="6903772"/>
            <a:ext cx="887657" cy="88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A14DD07-0EA3-42B0-B3AB-51E6760D6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76" y="4377866"/>
            <a:ext cx="1002030" cy="100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90709" y="433045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BUD.A.SUL.1.5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3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51892" y="1868553"/>
            <a:ext cx="4302091" cy="1668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Muka</a:t>
            </a: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Daring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PJJ Luring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 err="1">
                <a:latin typeface="Arial MT"/>
                <a:cs typeface="Arial" panose="020B0604020202020204" pitchFamily="34" charset="0"/>
              </a:rPr>
              <a:t>Paduan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tatap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muka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 MT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 PJJ (</a:t>
            </a:r>
            <a:r>
              <a:rPr lang="en-US" sz="14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400" dirty="0">
                <a:latin typeface="Arial MT"/>
                <a:cs typeface="Arial" panose="020B0604020202020204" pitchFamily="34" charset="0"/>
              </a:rPr>
              <a:t>) </a:t>
            </a:r>
            <a:endParaRPr lang="id-ID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504" y="4479853"/>
            <a:ext cx="4302091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Materi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Ajar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Indahnya perbedaan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>
                <a:latin typeface="Arial MT"/>
                <a:cs typeface="Arial" panose="020B0604020202020204" pitchFamily="34" charset="0"/>
              </a:rPr>
              <a:t>Moderasi beragama</a:t>
            </a:r>
          </a:p>
          <a:p>
            <a:endParaRPr lang="en-US" sz="1400" b="1" dirty="0">
              <a:solidFill>
                <a:srgbClr val="C0000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Alat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Gambar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berbagai tokoh agama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Gambar tempat ibadah semua agama</a:t>
            </a: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Bahan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Buku </a:t>
            </a:r>
            <a:r>
              <a:rPr lang="en-US" sz="1400" dirty="0" smtClean="0">
                <a:solidFill>
                  <a:srgbClr val="000000"/>
                </a:solidFill>
                <a:latin typeface="Arial MT"/>
                <a:cs typeface="Arial" panose="020B0604020202020204" pitchFamily="34" charset="0"/>
              </a:rPr>
              <a:t>Saku Moderasi Beragama</a:t>
            </a:r>
          </a:p>
          <a:p>
            <a:pPr>
              <a:lnSpc>
                <a:spcPct val="150000"/>
              </a:lnSpc>
            </a:pPr>
            <a:endParaRPr lang="en-US" sz="1400" dirty="0">
              <a:solidFill>
                <a:srgbClr val="000000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2051" name="Rectangle 2050"/>
          <p:cNvSpPr/>
          <p:nvPr/>
        </p:nvSpPr>
        <p:spPr>
          <a:xfrm>
            <a:off x="750716" y="1376541"/>
            <a:ext cx="3278684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Moda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6"/>
          <p:cNvSpPr/>
          <p:nvPr/>
        </p:nvSpPr>
        <p:spPr>
          <a:xfrm>
            <a:off x="342599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32017" y="357598"/>
            <a:ext cx="2218073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45505" y="421372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BUD.A.SUL.1.5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50716" y="3996822"/>
            <a:ext cx="4518189" cy="483031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Ajar,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Alat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,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Bahan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951892" y="5887181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951892" y="6727338"/>
            <a:ext cx="33479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90428398-FDC4-4ADD-A84C-D715F4B97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6" y="1932470"/>
            <a:ext cx="1005888" cy="67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6D850EA-8C11-483D-869A-5A54AA798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 bwMode="auto">
          <a:xfrm>
            <a:off x="885683" y="4637520"/>
            <a:ext cx="903314" cy="84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04" y="2872127"/>
            <a:ext cx="221977" cy="23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47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/>
          <p:cNvSpPr/>
          <p:nvPr/>
        </p:nvSpPr>
        <p:spPr>
          <a:xfrm>
            <a:off x="342599" y="343949"/>
            <a:ext cx="2495194" cy="378097"/>
          </a:xfrm>
          <a:custGeom>
            <a:avLst/>
            <a:gdLst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8290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  <a:gd name="connsiteX0" fmla="*/ 0 w 3829050"/>
              <a:gd name="connsiteY0" fmla="*/ 0 h 419100"/>
              <a:gd name="connsiteX1" fmla="*/ 3829050 w 3829050"/>
              <a:gd name="connsiteY1" fmla="*/ 0 h 419100"/>
              <a:gd name="connsiteX2" fmla="*/ 3486150 w 3829050"/>
              <a:gd name="connsiteY2" fmla="*/ 419100 h 419100"/>
              <a:gd name="connsiteX3" fmla="*/ 0 w 3829050"/>
              <a:gd name="connsiteY3" fmla="*/ 419100 h 419100"/>
              <a:gd name="connsiteX4" fmla="*/ 0 w 382905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9050" h="419100">
                <a:moveTo>
                  <a:pt x="0" y="0"/>
                </a:moveTo>
                <a:lnTo>
                  <a:pt x="3829050" y="0"/>
                </a:lnTo>
                <a:lnTo>
                  <a:pt x="3486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4037" y="357598"/>
            <a:ext cx="2214032" cy="369282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846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KELAS I _ FASE 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8F5C44-443C-4639-AFA7-DF1194FF819B}"/>
              </a:ext>
            </a:extLst>
          </p:cNvPr>
          <p:cNvSpPr/>
          <p:nvPr/>
        </p:nvSpPr>
        <p:spPr>
          <a:xfrm>
            <a:off x="4645505" y="421372"/>
            <a:ext cx="1446452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BUD.A.SUL.1.5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4037" y="835354"/>
            <a:ext cx="4505209" cy="483031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Kegiatan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Pembelajaran</a:t>
            </a:r>
            <a:r>
              <a:rPr lang="en-US" sz="2585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585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Utama</a:t>
            </a:r>
            <a:endParaRPr lang="en-US" sz="2585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878888" y="1596577"/>
            <a:ext cx="2960358" cy="393007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2000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Pengaturan</a:t>
            </a:r>
            <a:r>
              <a:rPr lang="en-US" sz="2000" dirty="0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n w="0"/>
                <a:solidFill>
                  <a:srgbClr val="002060"/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Siswa</a:t>
            </a:r>
            <a:endParaRPr lang="en-US" sz="2000" dirty="0">
              <a:ln w="0"/>
              <a:solidFill>
                <a:srgbClr val="002060"/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52596" y="5917407"/>
            <a:ext cx="5038593" cy="2217206"/>
            <a:chOff x="952596" y="5917407"/>
            <a:chExt cx="5038593" cy="221720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50A848A-EBD2-4503-A6FB-1667547DDEC0}"/>
                </a:ext>
              </a:extLst>
            </p:cNvPr>
            <p:cNvSpPr/>
            <p:nvPr/>
          </p:nvSpPr>
          <p:spPr>
            <a:xfrm>
              <a:off x="952596" y="5917407"/>
              <a:ext cx="2664568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Disusi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Presentasi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Demonstrasi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Project</a:t>
              </a: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Eksperimen</a:t>
              </a:r>
              <a:endParaRPr lang="id-ID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631F156-BED4-492D-B845-853874C12FFA}"/>
                </a:ext>
              </a:extLst>
            </p:cNvPr>
            <p:cNvSpPr/>
            <p:nvPr/>
          </p:nvSpPr>
          <p:spPr>
            <a:xfrm>
              <a:off x="3507289" y="5964788"/>
              <a:ext cx="2483900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Eksplorasi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Permainan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Bercerita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Kunjungan</a:t>
              </a: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Lapangan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b="1" dirty="0" err="1">
                  <a:solidFill>
                    <a:schemeClr val="tx2">
                      <a:lumMod val="75000"/>
                    </a:schemeClr>
                  </a:solidFill>
                  <a:latin typeface="Arial Rounded MT Bold" panose="020F0704030504030204" pitchFamily="34" charset="0"/>
                  <a:cs typeface="Arial" panose="020B0604020202020204" pitchFamily="34" charset="0"/>
                </a:rPr>
                <a:t>Simulasi</a:t>
              </a:r>
              <a:endParaRPr lang="id-ID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965" y="6373785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164" y="6793374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 descr="https://cdn.pixabay.com/photo/2014/04/02/10/19/check-303494_128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868" y="6744390"/>
              <a:ext cx="293147" cy="305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952597" y="5026932"/>
            <a:ext cx="5139359" cy="588271"/>
            <a:chOff x="952597" y="5026932"/>
            <a:chExt cx="5139359" cy="588271"/>
          </a:xfrm>
        </p:grpSpPr>
        <p:grpSp>
          <p:nvGrpSpPr>
            <p:cNvPr id="19" name="Google Shape;74;p15"/>
            <p:cNvGrpSpPr/>
            <p:nvPr/>
          </p:nvGrpSpPr>
          <p:grpSpPr>
            <a:xfrm>
              <a:off x="952597" y="5026932"/>
              <a:ext cx="2208048" cy="588271"/>
              <a:chOff x="3466375" y="934650"/>
              <a:chExt cx="3128507" cy="923575"/>
            </a:xfrm>
          </p:grpSpPr>
          <p:sp>
            <p:nvSpPr>
              <p:cNvPr id="20" name="Google Shape;76;p15"/>
              <p:cNvSpPr/>
              <p:nvPr/>
            </p:nvSpPr>
            <p:spPr>
              <a:xfrm>
                <a:off x="3466375" y="934650"/>
                <a:ext cx="566175" cy="923575"/>
              </a:xfrm>
              <a:custGeom>
                <a:avLst/>
                <a:gdLst/>
                <a:ahLst/>
                <a:cxnLst/>
                <a:rect l="l" t="t" r="r" b="b"/>
                <a:pathLst>
                  <a:path w="22647" h="36943" extrusionOk="0">
                    <a:moveTo>
                      <a:pt x="3869" y="0"/>
                    </a:moveTo>
                    <a:cubicBezTo>
                      <a:pt x="3069" y="0"/>
                      <a:pt x="2269" y="304"/>
                      <a:pt x="1655" y="911"/>
                    </a:cubicBezTo>
                    <a:lnTo>
                      <a:pt x="1" y="2566"/>
                    </a:lnTo>
                    <a:lnTo>
                      <a:pt x="13693" y="16258"/>
                    </a:lnTo>
                    <a:cubicBezTo>
                      <a:pt x="14919" y="17484"/>
                      <a:pt x="14919" y="19461"/>
                      <a:pt x="13693" y="20675"/>
                    </a:cubicBezTo>
                    <a:lnTo>
                      <a:pt x="1" y="34379"/>
                    </a:lnTo>
                    <a:lnTo>
                      <a:pt x="1655" y="36022"/>
                    </a:lnTo>
                    <a:cubicBezTo>
                      <a:pt x="2269" y="36636"/>
                      <a:pt x="3069" y="36942"/>
                      <a:pt x="3869" y="36942"/>
                    </a:cubicBezTo>
                    <a:cubicBezTo>
                      <a:pt x="4668" y="36942"/>
                      <a:pt x="5465" y="36636"/>
                      <a:pt x="6073" y="36022"/>
                    </a:cubicBezTo>
                    <a:lnTo>
                      <a:pt x="21420" y="20675"/>
                    </a:lnTo>
                    <a:cubicBezTo>
                      <a:pt x="22646" y="19461"/>
                      <a:pt x="22646" y="17484"/>
                      <a:pt x="21420" y="16258"/>
                    </a:cubicBezTo>
                    <a:lnTo>
                      <a:pt x="6073" y="911"/>
                    </a:lnTo>
                    <a:cubicBezTo>
                      <a:pt x="5465" y="304"/>
                      <a:pt x="4668" y="0"/>
                      <a:pt x="38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7;p15"/>
              <p:cNvSpPr/>
              <p:nvPr/>
            </p:nvSpPr>
            <p:spPr>
              <a:xfrm>
                <a:off x="3533650" y="1247050"/>
                <a:ext cx="171775" cy="298550"/>
              </a:xfrm>
              <a:custGeom>
                <a:avLst/>
                <a:gdLst/>
                <a:ahLst/>
                <a:cxnLst/>
                <a:rect l="l" t="t" r="r" b="b"/>
                <a:pathLst>
                  <a:path w="6871" h="11942" extrusionOk="0">
                    <a:moveTo>
                      <a:pt x="1501" y="0"/>
                    </a:moveTo>
                    <a:cubicBezTo>
                      <a:pt x="737" y="0"/>
                      <a:pt x="0" y="597"/>
                      <a:pt x="0" y="1500"/>
                    </a:cubicBezTo>
                    <a:lnTo>
                      <a:pt x="0" y="10453"/>
                    </a:lnTo>
                    <a:cubicBezTo>
                      <a:pt x="0" y="11347"/>
                      <a:pt x="736" y="11942"/>
                      <a:pt x="1499" y="11942"/>
                    </a:cubicBezTo>
                    <a:cubicBezTo>
                      <a:pt x="1864" y="11942"/>
                      <a:pt x="2236" y="11806"/>
                      <a:pt x="2536" y="11501"/>
                    </a:cubicBezTo>
                    <a:lnTo>
                      <a:pt x="5382" y="8656"/>
                    </a:lnTo>
                    <a:cubicBezTo>
                      <a:pt x="6870" y="7179"/>
                      <a:pt x="6870" y="4774"/>
                      <a:pt x="5382" y="3286"/>
                    </a:cubicBezTo>
                    <a:lnTo>
                      <a:pt x="2536" y="440"/>
                    </a:lnTo>
                    <a:cubicBezTo>
                      <a:pt x="2236" y="136"/>
                      <a:pt x="1865" y="0"/>
                      <a:pt x="15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78;p15"/>
              <p:cNvSpPr/>
              <p:nvPr/>
            </p:nvSpPr>
            <p:spPr>
              <a:xfrm>
                <a:off x="3741832" y="1020644"/>
                <a:ext cx="2853050" cy="753400"/>
              </a:xfrm>
              <a:custGeom>
                <a:avLst/>
                <a:gdLst/>
                <a:ahLst/>
                <a:cxnLst/>
                <a:rect l="l" t="t" r="r" b="b"/>
                <a:pathLst>
                  <a:path w="114122" h="30136" extrusionOk="0">
                    <a:moveTo>
                      <a:pt x="0" y="0"/>
                    </a:moveTo>
                    <a:lnTo>
                      <a:pt x="12871" y="12859"/>
                    </a:lnTo>
                    <a:cubicBezTo>
                      <a:pt x="13478" y="13466"/>
                      <a:pt x="13788" y="14276"/>
                      <a:pt x="13788" y="15074"/>
                    </a:cubicBezTo>
                    <a:cubicBezTo>
                      <a:pt x="13788" y="15871"/>
                      <a:pt x="13478" y="16669"/>
                      <a:pt x="12871" y="17276"/>
                    </a:cubicBezTo>
                    <a:lnTo>
                      <a:pt x="12" y="30135"/>
                    </a:lnTo>
                    <a:lnTo>
                      <a:pt x="99286" y="30135"/>
                    </a:lnTo>
                    <a:lnTo>
                      <a:pt x="114122" y="15074"/>
                    </a:lnTo>
                    <a:lnTo>
                      <a:pt x="9928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 spcFirstLastPara="1" wrap="square" lIns="548625" tIns="91425" rIns="548625" bIns="91425" anchor="ctr" anchorCtr="0">
                <a:noAutofit/>
              </a:bodyPr>
              <a:lstStyle/>
              <a:p>
                <a:pPr lvl="0">
                  <a:buClr>
                    <a:schemeClr val="dk1"/>
                  </a:buClr>
                  <a:buSzPts val="1100"/>
                </a:pPr>
                <a:r>
                  <a:rPr lang="en" b="1" dirty="0" smtClean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Metode</a:t>
                </a:r>
                <a:endParaRPr b="1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3160645" y="5320995"/>
              <a:ext cx="2931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901873" y="2445220"/>
            <a:ext cx="4970623" cy="1559432"/>
            <a:chOff x="901873" y="2445220"/>
            <a:chExt cx="4970623" cy="1559432"/>
          </a:xfrm>
        </p:grpSpPr>
        <p:sp>
          <p:nvSpPr>
            <p:cNvPr id="31" name="Rectangle 30"/>
            <p:cNvSpPr/>
            <p:nvPr/>
          </p:nvSpPr>
          <p:spPr>
            <a:xfrm>
              <a:off x="993644" y="3604992"/>
              <a:ext cx="92547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Individu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95809" y="3642423"/>
              <a:ext cx="1382844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Berpasangan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462337" y="3642423"/>
              <a:ext cx="1410159" cy="362229"/>
            </a:xfrm>
            <a:prstGeom prst="rect">
              <a:avLst/>
            </a:prstGeom>
            <a:no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dirty="0" err="1">
                  <a:ln w="0"/>
                  <a:solidFill>
                    <a:schemeClr val="accent2">
                      <a:lumMod val="50000"/>
                    </a:schemeClr>
                  </a:solidFill>
                  <a:latin typeface="Arial Rounded MT Bold" panose="020F0704030504030204" pitchFamily="34" charset="0"/>
                  <a:ea typeface="Segoe UI Black" panose="020B0A02040204020203" pitchFamily="34" charset="0"/>
                  <a:cs typeface="Arial" panose="020B0604020202020204" pitchFamily="34" charset="0"/>
                </a:rPr>
                <a:t>Berkelompok</a:t>
              </a:r>
              <a:endParaRPr lang="en-US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901873" y="2445220"/>
              <a:ext cx="4970623" cy="1316987"/>
              <a:chOff x="901873" y="2445220"/>
              <a:chExt cx="4970623" cy="1316987"/>
            </a:xfrm>
          </p:grpSpPr>
          <p:pic>
            <p:nvPicPr>
              <p:cNvPr id="36" name="image31.jpeg">
                <a:extLst>
                  <a:ext uri="{FF2B5EF4-FFF2-40B4-BE49-F238E27FC236}">
                    <a16:creationId xmlns:a16="http://schemas.microsoft.com/office/drawing/2014/main" id="{33DCA064-49F6-4435-97C1-63D91DF44F6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75405" y="2445220"/>
                <a:ext cx="1072109" cy="1072986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D65EE2F2-29B1-45E9-85E8-9BFF8D62A4AF}"/>
                  </a:ext>
                </a:extLst>
              </p:cNvPr>
              <p:cNvPicPr/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75" t="33580" r="46529"/>
              <a:stretch/>
            </p:blipFill>
            <p:spPr bwMode="auto">
              <a:xfrm>
                <a:off x="1178751" y="2459379"/>
                <a:ext cx="586175" cy="1035556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0" name="Picture 39"/>
              <p:cNvPicPr/>
              <p:nvPr/>
            </p:nvPicPr>
            <p:blipFill rotWithShape="1">
              <a:blip r:embed="rId5"/>
              <a:srcRect l="34393" t="37943" r="33266" b="29379"/>
              <a:stretch/>
            </p:blipFill>
            <p:spPr bwMode="auto">
              <a:xfrm>
                <a:off x="4198001" y="2491049"/>
                <a:ext cx="1674495" cy="95123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4581366" y="3372516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2021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V hal. 165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738498" y="3485208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4</a:t>
                </a:r>
                <a:endParaRPr lang="en-US" sz="600" dirty="0">
                  <a:latin typeface="Arial MT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01873" y="3460422"/>
                <a:ext cx="1109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 smtClean="0">
                    <a:latin typeface="Arial MT"/>
                  </a:rPr>
                  <a:t>Sumber: Kemdikbud, 2013</a:t>
                </a:r>
              </a:p>
              <a:p>
                <a:pPr algn="ctr"/>
                <a:r>
                  <a:rPr lang="en-US" sz="600" dirty="0" smtClean="0">
                    <a:latin typeface="Arial MT"/>
                  </a:rPr>
                  <a:t>Buku Kelas I hal. 6</a:t>
                </a:r>
                <a:endParaRPr lang="en-US" sz="600" dirty="0">
                  <a:latin typeface="Arial M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749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389897" y="343949"/>
            <a:ext cx="5822012" cy="437924"/>
            <a:chOff x="389897" y="343949"/>
            <a:chExt cx="5822012" cy="437924"/>
          </a:xfrm>
        </p:grpSpPr>
        <p:grpSp>
          <p:nvGrpSpPr>
            <p:cNvPr id="36" name="Group 35"/>
            <p:cNvGrpSpPr/>
            <p:nvPr/>
          </p:nvGrpSpPr>
          <p:grpSpPr>
            <a:xfrm>
              <a:off x="389897" y="343949"/>
              <a:ext cx="2495194" cy="382931"/>
              <a:chOff x="389897" y="343949"/>
              <a:chExt cx="2495194" cy="382931"/>
            </a:xfrm>
          </p:grpSpPr>
          <p:sp>
            <p:nvSpPr>
              <p:cNvPr id="40" name="Rectangle 6"/>
              <p:cNvSpPr/>
              <p:nvPr/>
            </p:nvSpPr>
            <p:spPr>
              <a:xfrm>
                <a:off x="389897" y="343949"/>
                <a:ext cx="2495194" cy="378097"/>
              </a:xfrm>
              <a:custGeom>
                <a:avLst/>
                <a:gdLst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8290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  <a:gd name="connsiteX0" fmla="*/ 0 w 3829050"/>
                  <a:gd name="connsiteY0" fmla="*/ 0 h 419100"/>
                  <a:gd name="connsiteX1" fmla="*/ 3829050 w 3829050"/>
                  <a:gd name="connsiteY1" fmla="*/ 0 h 419100"/>
                  <a:gd name="connsiteX2" fmla="*/ 3486150 w 3829050"/>
                  <a:gd name="connsiteY2" fmla="*/ 419100 h 419100"/>
                  <a:gd name="connsiteX3" fmla="*/ 0 w 3829050"/>
                  <a:gd name="connsiteY3" fmla="*/ 419100 h 419100"/>
                  <a:gd name="connsiteX4" fmla="*/ 0 w 382905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050" h="419100">
                    <a:moveTo>
                      <a:pt x="0" y="0"/>
                    </a:moveTo>
                    <a:lnTo>
                      <a:pt x="3829050" y="0"/>
                    </a:lnTo>
                    <a:lnTo>
                      <a:pt x="3486150" y="419100"/>
                    </a:lnTo>
                    <a:lnTo>
                      <a:pt x="0" y="419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62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038" y="357598"/>
                <a:ext cx="2086626" cy="369282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KELAS I </a:t>
                </a:r>
                <a:r>
                  <a:rPr lang="en-US" sz="1846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FASE </a:t>
                </a:r>
                <a:r>
                  <a:rPr lang="en-US" sz="1846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MT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4581366" y="361649"/>
              <a:ext cx="1630543" cy="420224"/>
              <a:chOff x="5216591" y="335851"/>
              <a:chExt cx="1630543" cy="420224"/>
            </a:xfrm>
          </p:grpSpPr>
          <p:sp>
            <p:nvSpPr>
              <p:cNvPr id="38" name="Flowchart: Delay 37"/>
              <p:cNvSpPr/>
              <p:nvPr/>
            </p:nvSpPr>
            <p:spPr>
              <a:xfrm rot="10800000">
                <a:off x="5216591" y="335851"/>
                <a:ext cx="1630543" cy="420224"/>
              </a:xfrm>
              <a:prstGeom prst="flowChartDelay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48F5C44-443C-4639-AFA7-DF1194FF819B}"/>
                  </a:ext>
                </a:extLst>
              </p:cNvPr>
              <p:cNvSpPr/>
              <p:nvPr/>
            </p:nvSpPr>
            <p:spPr>
              <a:xfrm>
                <a:off x="5373943" y="391902"/>
                <a:ext cx="1446452" cy="300674"/>
              </a:xfrm>
              <a:prstGeom prst="rect">
                <a:avLst/>
              </a:prstGeom>
              <a:noFill/>
            </p:spPr>
            <p:txBody>
              <a:bodyPr wrap="none" lIns="84406" tIns="42203" rIns="84406" bIns="42203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latin typeface="Arial MT"/>
                    <a:cs typeface="Arial" panose="020B0604020202020204" pitchFamily="34" charset="0"/>
                  </a:rPr>
                  <a:t>BUD.A.SUL.1.5</a:t>
                </a:r>
                <a:endParaRPr lang="en-US" sz="1400" b="1" dirty="0">
                  <a:solidFill>
                    <a:schemeClr val="bg1"/>
                  </a:solidFill>
                  <a:latin typeface="Arial M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35131" y="6010461"/>
            <a:ext cx="4534693" cy="1013971"/>
            <a:chOff x="289459" y="5066685"/>
            <a:chExt cx="4752283" cy="1013971"/>
          </a:xfrm>
        </p:grpSpPr>
        <p:pic>
          <p:nvPicPr>
            <p:cNvPr id="1026" name="Picture 2" descr="https://tse2.mm.bing.net/th?id=OIP.QAjYf45LwO6Xz570nAsQowHaEz&amp;pid=Api&amp;P=0&amp;w=260&amp;h=16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459" y="5066685"/>
              <a:ext cx="1340143" cy="871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Google Shape;441;p23"/>
            <p:cNvGrpSpPr/>
            <p:nvPr/>
          </p:nvGrpSpPr>
          <p:grpSpPr>
            <a:xfrm>
              <a:off x="1715439" y="5173341"/>
              <a:ext cx="3326303" cy="907315"/>
              <a:chOff x="5663190" y="2239599"/>
              <a:chExt cx="1870200" cy="1047743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52" name="Google Shape;442;p23"/>
              <p:cNvSpPr/>
              <p:nvPr/>
            </p:nvSpPr>
            <p:spPr>
              <a:xfrm>
                <a:off x="5663190" y="2239599"/>
                <a:ext cx="1870200" cy="714150"/>
              </a:xfrm>
              <a:prstGeom prst="roundRect">
                <a:avLst>
                  <a:gd name="adj" fmla="val 675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182875" tIns="91425" rIns="18287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b="1" dirty="0" smtClean="0">
                    <a:solidFill>
                      <a:schemeClr val="accent2">
                        <a:lumMod val="50000"/>
                      </a:schemeClr>
                    </a:solidFill>
                    <a:latin typeface="Roboto"/>
                    <a:ea typeface="Roboto"/>
                    <a:cs typeface="Roboto"/>
                    <a:sym typeface="Roboto"/>
                  </a:rPr>
                  <a:t>Jenis Asesmen</a:t>
                </a:r>
                <a:endParaRPr sz="24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53" name="Google Shape;444;p23"/>
              <p:cNvSpPr/>
              <p:nvPr/>
            </p:nvSpPr>
            <p:spPr>
              <a:xfrm rot="10800000">
                <a:off x="6385470" y="2985439"/>
                <a:ext cx="260558" cy="301903"/>
              </a:xfrm>
              <a:prstGeom prst="triangle">
                <a:avLst>
                  <a:gd name="adj" fmla="val 57906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53;p17"/>
          <p:cNvGrpSpPr/>
          <p:nvPr/>
        </p:nvGrpSpPr>
        <p:grpSpPr>
          <a:xfrm>
            <a:off x="639039" y="2277179"/>
            <a:ext cx="2948378" cy="1073465"/>
            <a:chOff x="1258163" y="1712947"/>
            <a:chExt cx="2635535" cy="1073465"/>
          </a:xfrm>
        </p:grpSpPr>
        <p:sp>
          <p:nvSpPr>
            <p:cNvPr id="55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Individu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9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160;p17"/>
          <p:cNvGrpSpPr/>
          <p:nvPr/>
        </p:nvGrpSpPr>
        <p:grpSpPr>
          <a:xfrm>
            <a:off x="2253093" y="3273196"/>
            <a:ext cx="2993211" cy="1073448"/>
            <a:chOff x="2559375" y="2708964"/>
            <a:chExt cx="2627713" cy="1073448"/>
          </a:xfrm>
        </p:grpSpPr>
        <p:sp>
          <p:nvSpPr>
            <p:cNvPr id="64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2;p17"/>
            <p:cNvSpPr txBox="1"/>
            <p:nvPr/>
          </p:nvSpPr>
          <p:spPr>
            <a:xfrm>
              <a:off x="3372588" y="2939266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Kelompok (&gt; 2 orang)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163;p17"/>
            <p:cNvSpPr txBox="1"/>
            <p:nvPr/>
          </p:nvSpPr>
          <p:spPr>
            <a:xfrm>
              <a:off x="2841193" y="2992216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7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68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oogle Shape;153;p17"/>
          <p:cNvGrpSpPr/>
          <p:nvPr/>
        </p:nvGrpSpPr>
        <p:grpSpPr>
          <a:xfrm>
            <a:off x="639038" y="4285651"/>
            <a:ext cx="2948378" cy="1073465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71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" sz="12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dirty="0" smtClea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Keduanya</a:t>
              </a: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84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85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" name="Google Shape;516;p25"/>
          <p:cNvGrpSpPr/>
          <p:nvPr/>
        </p:nvGrpSpPr>
        <p:grpSpPr>
          <a:xfrm>
            <a:off x="2989439" y="673548"/>
            <a:ext cx="2109467" cy="1886140"/>
            <a:chOff x="5927513" y="1326163"/>
            <a:chExt cx="1441575" cy="1755900"/>
          </a:xfrm>
        </p:grpSpPr>
        <p:sp>
          <p:nvSpPr>
            <p:cNvPr id="88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avLst/>
              <a:gdLst/>
              <a:ahLst/>
              <a:cxnLst/>
              <a:rect l="l" t="t" r="r" b="b"/>
              <a:pathLst>
                <a:path w="57663" h="70236" extrusionOk="0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18;p25"/>
            <p:cNvSpPr/>
            <p:nvPr/>
          </p:nvSpPr>
          <p:spPr>
            <a:xfrm>
              <a:off x="6019842" y="1427008"/>
              <a:ext cx="1262278" cy="1244207"/>
            </a:xfrm>
            <a:custGeom>
              <a:avLst/>
              <a:gdLst/>
              <a:ahLst/>
              <a:cxnLst/>
              <a:rect l="l" t="t" r="r" b="b"/>
              <a:pathLst>
                <a:path w="39161" h="39148" extrusionOk="0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Asesmen</a:t>
              </a:r>
              <a:endParaRPr sz="2400" b="1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2" name="Google Shape;386;p22"/>
          <p:cNvGrpSpPr/>
          <p:nvPr/>
        </p:nvGrpSpPr>
        <p:grpSpPr>
          <a:xfrm>
            <a:off x="791337" y="7358121"/>
            <a:ext cx="4306126" cy="683721"/>
            <a:chOff x="4086475" y="1059513"/>
            <a:chExt cx="4306126" cy="683721"/>
          </a:xfrm>
        </p:grpSpPr>
        <p:sp>
          <p:nvSpPr>
            <p:cNvPr id="93" name="Google Shape;387;p22"/>
            <p:cNvSpPr/>
            <p:nvPr/>
          </p:nvSpPr>
          <p:spPr>
            <a:xfrm>
              <a:off x="4758125" y="1392288"/>
              <a:ext cx="237275" cy="14600"/>
            </a:xfrm>
            <a:custGeom>
              <a:avLst/>
              <a:gdLst/>
              <a:ahLst/>
              <a:cxnLst/>
              <a:rect l="l" t="t" r="r" b="b"/>
              <a:pathLst>
                <a:path w="9491" h="584" extrusionOk="0">
                  <a:moveTo>
                    <a:pt x="1" y="0"/>
                  </a:moveTo>
                  <a:lnTo>
                    <a:pt x="1" y="584"/>
                  </a:lnTo>
                  <a:lnTo>
                    <a:pt x="9490" y="584"/>
                  </a:lnTo>
                  <a:lnTo>
                    <a:pt x="9490" y="0"/>
                  </a:lnTo>
                  <a:close/>
                </a:path>
              </a:pathLst>
            </a:custGeom>
            <a:solidFill>
              <a:srgbClr val="FCDF2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88;p22"/>
            <p:cNvSpPr/>
            <p:nvPr/>
          </p:nvSpPr>
          <p:spPr>
            <a:xfrm>
              <a:off x="4757825" y="1361013"/>
              <a:ext cx="310800" cy="80400"/>
            </a:xfrm>
            <a:custGeom>
              <a:avLst/>
              <a:gdLst/>
              <a:ahLst/>
              <a:cxnLst/>
              <a:rect l="l" t="t" r="r" b="b"/>
              <a:pathLst>
                <a:path w="12432" h="3216" extrusionOk="0">
                  <a:moveTo>
                    <a:pt x="10824" y="596"/>
                  </a:moveTo>
                  <a:cubicBezTo>
                    <a:pt x="11383" y="596"/>
                    <a:pt x="11848" y="1049"/>
                    <a:pt x="11848" y="1620"/>
                  </a:cubicBezTo>
                  <a:cubicBezTo>
                    <a:pt x="11848" y="2180"/>
                    <a:pt x="11383" y="2632"/>
                    <a:pt x="10824" y="2632"/>
                  </a:cubicBezTo>
                  <a:cubicBezTo>
                    <a:pt x="10252" y="2632"/>
                    <a:pt x="9800" y="2180"/>
                    <a:pt x="9800" y="1620"/>
                  </a:cubicBezTo>
                  <a:cubicBezTo>
                    <a:pt x="9800" y="1049"/>
                    <a:pt x="10252" y="596"/>
                    <a:pt x="10824" y="596"/>
                  </a:cubicBezTo>
                  <a:close/>
                  <a:moveTo>
                    <a:pt x="10824" y="1"/>
                  </a:moveTo>
                  <a:cubicBezTo>
                    <a:pt x="10145" y="1"/>
                    <a:pt x="9562" y="406"/>
                    <a:pt x="9335" y="1001"/>
                  </a:cubicBezTo>
                  <a:lnTo>
                    <a:pt x="1" y="1001"/>
                  </a:lnTo>
                  <a:lnTo>
                    <a:pt x="1" y="2037"/>
                  </a:lnTo>
                  <a:lnTo>
                    <a:pt x="9276" y="2037"/>
                  </a:lnTo>
                  <a:cubicBezTo>
                    <a:pt x="9478" y="2787"/>
                    <a:pt x="10086" y="3216"/>
                    <a:pt x="10824" y="3216"/>
                  </a:cubicBezTo>
                  <a:cubicBezTo>
                    <a:pt x="11705" y="3216"/>
                    <a:pt x="12431" y="2489"/>
                    <a:pt x="12431" y="1608"/>
                  </a:cubicBezTo>
                  <a:cubicBezTo>
                    <a:pt x="12431" y="715"/>
                    <a:pt x="11705" y="1"/>
                    <a:pt x="1082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89;p22"/>
            <p:cNvSpPr/>
            <p:nvPr/>
          </p:nvSpPr>
          <p:spPr>
            <a:xfrm>
              <a:off x="5200150" y="1098188"/>
              <a:ext cx="3192451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lnTo>
                    <a:pt x="1" y="23194"/>
                  </a:lnTo>
                  <a:cubicBezTo>
                    <a:pt x="1" y="23778"/>
                    <a:pt x="477" y="24254"/>
                    <a:pt x="1060" y="24254"/>
                  </a:cubicBezTo>
                  <a:lnTo>
                    <a:pt x="53757" y="24254"/>
                  </a:lnTo>
                  <a:cubicBezTo>
                    <a:pt x="54341" y="24254"/>
                    <a:pt x="54817" y="23778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1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Performa (bercerita)</a:t>
              </a:r>
              <a:endParaRPr sz="1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393;p22"/>
            <p:cNvSpPr/>
            <p:nvPr/>
          </p:nvSpPr>
          <p:spPr>
            <a:xfrm>
              <a:off x="4086475" y="1059513"/>
              <a:ext cx="683721" cy="683721"/>
            </a:xfrm>
            <a:custGeom>
              <a:avLst/>
              <a:gdLst/>
              <a:ahLst/>
              <a:cxnLst/>
              <a:rect l="l" t="t" r="r" b="b"/>
              <a:pathLst>
                <a:path w="23944" h="23944" extrusionOk="0">
                  <a:moveTo>
                    <a:pt x="11978" y="1"/>
                  </a:moveTo>
                  <a:cubicBezTo>
                    <a:pt x="5370" y="1"/>
                    <a:pt x="0" y="5370"/>
                    <a:pt x="0" y="11978"/>
                  </a:cubicBezTo>
                  <a:cubicBezTo>
                    <a:pt x="0" y="18574"/>
                    <a:pt x="5370" y="23944"/>
                    <a:pt x="11978" y="23944"/>
                  </a:cubicBezTo>
                  <a:cubicBezTo>
                    <a:pt x="18574" y="23944"/>
                    <a:pt x="23944" y="18574"/>
                    <a:pt x="23944" y="11978"/>
                  </a:cubicBezTo>
                  <a:lnTo>
                    <a:pt x="22860" y="11978"/>
                  </a:lnTo>
                  <a:cubicBezTo>
                    <a:pt x="22860" y="17979"/>
                    <a:pt x="17979" y="22861"/>
                    <a:pt x="11978" y="22861"/>
                  </a:cubicBezTo>
                  <a:cubicBezTo>
                    <a:pt x="5977" y="22861"/>
                    <a:pt x="1084" y="17979"/>
                    <a:pt x="1084" y="11978"/>
                  </a:cubicBezTo>
                  <a:cubicBezTo>
                    <a:pt x="1084" y="5966"/>
                    <a:pt x="5977" y="1084"/>
                    <a:pt x="11978" y="1084"/>
                  </a:cubicBezTo>
                  <a:lnTo>
                    <a:pt x="11978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94;p22"/>
            <p:cNvSpPr/>
            <p:nvPr/>
          </p:nvSpPr>
          <p:spPr>
            <a:xfrm>
              <a:off x="4428468" y="1059513"/>
              <a:ext cx="341718" cy="342060"/>
            </a:xfrm>
            <a:custGeom>
              <a:avLst/>
              <a:gdLst/>
              <a:ahLst/>
              <a:cxnLst/>
              <a:rect l="l" t="t" r="r" b="b"/>
              <a:pathLst>
                <a:path w="11967" h="11979" extrusionOk="0">
                  <a:moveTo>
                    <a:pt x="1" y="1"/>
                  </a:moveTo>
                  <a:lnTo>
                    <a:pt x="1" y="1084"/>
                  </a:lnTo>
                  <a:cubicBezTo>
                    <a:pt x="6002" y="1084"/>
                    <a:pt x="10883" y="5966"/>
                    <a:pt x="10883" y="11978"/>
                  </a:cubicBezTo>
                  <a:lnTo>
                    <a:pt x="11967" y="11978"/>
                  </a:lnTo>
                  <a:cubicBezTo>
                    <a:pt x="11967" y="5370"/>
                    <a:pt x="6597" y="1"/>
                    <a:pt x="1" y="1"/>
                  </a:cubicBezTo>
                  <a:close/>
                </a:path>
              </a:pathLst>
            </a:custGeom>
            <a:solidFill>
              <a:srgbClr val="FCBD24"/>
            </a:solidFill>
            <a:ln w="19050" cap="flat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397;p22"/>
          <p:cNvGrpSpPr/>
          <p:nvPr/>
        </p:nvGrpSpPr>
        <p:grpSpPr>
          <a:xfrm>
            <a:off x="782583" y="8168633"/>
            <a:ext cx="4299691" cy="683721"/>
            <a:chOff x="4634313" y="1870025"/>
            <a:chExt cx="4299691" cy="683721"/>
          </a:xfrm>
        </p:grpSpPr>
        <p:sp>
          <p:nvSpPr>
            <p:cNvPr id="104" name="Google Shape;398;p22"/>
            <p:cNvSpPr/>
            <p:nvPr/>
          </p:nvSpPr>
          <p:spPr>
            <a:xfrm>
              <a:off x="5305375" y="2171838"/>
              <a:ext cx="310775" cy="80400"/>
            </a:xfrm>
            <a:custGeom>
              <a:avLst/>
              <a:gdLst/>
              <a:ahLst/>
              <a:cxnLst/>
              <a:rect l="l" t="t" r="r" b="b"/>
              <a:pathLst>
                <a:path w="12431" h="3216" extrusionOk="0">
                  <a:moveTo>
                    <a:pt x="10836" y="584"/>
                  </a:moveTo>
                  <a:cubicBezTo>
                    <a:pt x="11395" y="584"/>
                    <a:pt x="11848" y="1036"/>
                    <a:pt x="11848" y="1596"/>
                  </a:cubicBezTo>
                  <a:cubicBezTo>
                    <a:pt x="11848" y="2167"/>
                    <a:pt x="11395" y="2620"/>
                    <a:pt x="10836" y="2620"/>
                  </a:cubicBezTo>
                  <a:cubicBezTo>
                    <a:pt x="10264" y="2620"/>
                    <a:pt x="9812" y="2167"/>
                    <a:pt x="9812" y="1596"/>
                  </a:cubicBezTo>
                  <a:cubicBezTo>
                    <a:pt x="9812" y="1036"/>
                    <a:pt x="10264" y="584"/>
                    <a:pt x="10836" y="584"/>
                  </a:cubicBezTo>
                  <a:close/>
                  <a:moveTo>
                    <a:pt x="10836" y="1"/>
                  </a:moveTo>
                  <a:cubicBezTo>
                    <a:pt x="10157" y="1"/>
                    <a:pt x="9574" y="417"/>
                    <a:pt x="9335" y="1013"/>
                  </a:cubicBezTo>
                  <a:lnTo>
                    <a:pt x="1" y="1013"/>
                  </a:lnTo>
                  <a:lnTo>
                    <a:pt x="1" y="2048"/>
                  </a:lnTo>
                  <a:lnTo>
                    <a:pt x="9288" y="2048"/>
                  </a:lnTo>
                  <a:cubicBezTo>
                    <a:pt x="9478" y="2644"/>
                    <a:pt x="10097" y="3215"/>
                    <a:pt x="10836" y="3215"/>
                  </a:cubicBezTo>
                  <a:cubicBezTo>
                    <a:pt x="11717" y="3215"/>
                    <a:pt x="12431" y="2489"/>
                    <a:pt x="12431" y="1608"/>
                  </a:cubicBezTo>
                  <a:cubicBezTo>
                    <a:pt x="12431" y="715"/>
                    <a:pt x="11717" y="1"/>
                    <a:pt x="1083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99;p22"/>
            <p:cNvSpPr/>
            <p:nvPr/>
          </p:nvSpPr>
          <p:spPr>
            <a:xfrm>
              <a:off x="4634313" y="1870025"/>
              <a:ext cx="341689" cy="683721"/>
            </a:xfrm>
            <a:custGeom>
              <a:avLst/>
              <a:gdLst/>
              <a:ahLst/>
              <a:cxnLst/>
              <a:rect l="l" t="t" r="r" b="b"/>
              <a:pathLst>
                <a:path w="11966" h="23944" extrusionOk="0">
                  <a:moveTo>
                    <a:pt x="11966" y="0"/>
                  </a:moveTo>
                  <a:cubicBezTo>
                    <a:pt x="5370" y="0"/>
                    <a:pt x="0" y="5370"/>
                    <a:pt x="0" y="11966"/>
                  </a:cubicBezTo>
                  <a:cubicBezTo>
                    <a:pt x="0" y="18574"/>
                    <a:pt x="5370" y="23944"/>
                    <a:pt x="11966" y="23944"/>
                  </a:cubicBezTo>
                  <a:lnTo>
                    <a:pt x="11966" y="22860"/>
                  </a:lnTo>
                  <a:cubicBezTo>
                    <a:pt x="5965" y="22860"/>
                    <a:pt x="1084" y="17979"/>
                    <a:pt x="1084" y="11966"/>
                  </a:cubicBezTo>
                  <a:cubicBezTo>
                    <a:pt x="1084" y="5965"/>
                    <a:pt x="5965" y="1084"/>
                    <a:pt x="11966" y="1084"/>
                  </a:cubicBezTo>
                  <a:lnTo>
                    <a:pt x="11966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00;p22"/>
            <p:cNvSpPr/>
            <p:nvPr/>
          </p:nvSpPr>
          <p:spPr>
            <a:xfrm>
              <a:off x="4975975" y="1870025"/>
              <a:ext cx="342060" cy="683721"/>
            </a:xfrm>
            <a:custGeom>
              <a:avLst/>
              <a:gdLst/>
              <a:ahLst/>
              <a:cxnLst/>
              <a:rect l="l" t="t" r="r" b="b"/>
              <a:pathLst>
                <a:path w="11979" h="23944" extrusionOk="0">
                  <a:moveTo>
                    <a:pt x="1" y="0"/>
                  </a:moveTo>
                  <a:lnTo>
                    <a:pt x="1" y="1084"/>
                  </a:lnTo>
                  <a:cubicBezTo>
                    <a:pt x="6014" y="1084"/>
                    <a:pt x="10895" y="5965"/>
                    <a:pt x="10895" y="11966"/>
                  </a:cubicBezTo>
                  <a:cubicBezTo>
                    <a:pt x="10895" y="17979"/>
                    <a:pt x="6014" y="22860"/>
                    <a:pt x="1" y="22860"/>
                  </a:cubicBezTo>
                  <a:lnTo>
                    <a:pt x="1" y="23944"/>
                  </a:lnTo>
                  <a:cubicBezTo>
                    <a:pt x="6609" y="23944"/>
                    <a:pt x="11979" y="18574"/>
                    <a:pt x="11979" y="11966"/>
                  </a:cubicBezTo>
                  <a:cubicBezTo>
                    <a:pt x="11979" y="5370"/>
                    <a:pt x="6609" y="0"/>
                    <a:pt x="1" y="0"/>
                  </a:cubicBezTo>
                  <a:close/>
                </a:path>
              </a:pathLst>
            </a:custGeom>
            <a:solidFill>
              <a:srgbClr val="69E78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01;p22"/>
            <p:cNvSpPr/>
            <p:nvPr/>
          </p:nvSpPr>
          <p:spPr>
            <a:xfrm>
              <a:off x="5747550" y="1914663"/>
              <a:ext cx="3186454" cy="606350"/>
            </a:xfrm>
            <a:custGeom>
              <a:avLst/>
              <a:gdLst/>
              <a:ahLst/>
              <a:cxnLst/>
              <a:rect l="l" t="t" r="r" b="b"/>
              <a:pathLst>
                <a:path w="54817" h="24254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lnTo>
                    <a:pt x="0" y="23194"/>
                  </a:lnTo>
                  <a:cubicBezTo>
                    <a:pt x="0" y="23777"/>
                    <a:pt x="476" y="24254"/>
                    <a:pt x="1060" y="24254"/>
                  </a:cubicBezTo>
                  <a:lnTo>
                    <a:pt x="53757" y="24254"/>
                  </a:lnTo>
                  <a:cubicBezTo>
                    <a:pt x="54340" y="24254"/>
                    <a:pt x="54817" y="23777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0" y="1"/>
                    <a:pt x="53757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b="1" dirty="0" smtClean="0">
                  <a:solidFill>
                    <a:schemeClr val="accent6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Terulis (tes objektif, esai)</a:t>
              </a:r>
              <a:endParaRPr sz="1400" b="1" dirty="0">
                <a:solidFill>
                  <a:schemeClr val="accent6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03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82" y="4433898"/>
            <a:ext cx="512569" cy="53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196" y="7310497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https://cdn.pixabay.com/photo/2014/04/02/10/19/check-303494_1280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73" y="8105888"/>
            <a:ext cx="455986" cy="47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1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577855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36198" y="2774958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 err="1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</a:t>
            </a:r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7953" y="3653856"/>
            <a:ext cx="41817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Toleransi Beragama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8 JP (8 x 35 Menit) = 2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313877" y="204385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737517" y="421372"/>
            <a:ext cx="1262427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BUD.A.SUL.1.5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pic>
        <p:nvPicPr>
          <p:cNvPr id="17" name="Picture 1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018" y="2675910"/>
            <a:ext cx="1971870" cy="200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23" name="Rectangle 22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4" name="Picture 23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158519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3382242"/>
              <a:chOff x="3091646" y="966003"/>
              <a:chExt cx="1456750" cy="338224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999191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681926" y="4195845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531056" cy="3288112"/>
              <a:chOff x="1573603" y="1581732"/>
              <a:chExt cx="1531056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639159" y="3051443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solidFill>
                      <a:srgbClr val="FFFFFF"/>
                    </a:solidFill>
                    <a:latin typeface="Arial MT"/>
                    <a:ea typeface="Roboto"/>
                    <a:cs typeface="Roboto"/>
                    <a:sym typeface="Roboto"/>
                  </a:rPr>
                  <a:t>Ada 6 agama di Indonesia, yaitu Islam, Kristen, Katolik, Hindu, Buddha, dan Khonghucu. Ada juga aliran Kepercayaan Terhadap Tuhan YME.</a:t>
                </a:r>
                <a:endParaRPr sz="1200" dirty="0">
                  <a:solidFill>
                    <a:srgbClr val="FFFFFF"/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solidFill>
                      <a:srgbClr val="FFFFFF"/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b="1" dirty="0">
                  <a:solidFill>
                    <a:srgbClr val="FFFFFF"/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57146" y="1572480"/>
              <a:ext cx="1497273" cy="3392757"/>
              <a:chOff x="4557146" y="1572480"/>
              <a:chExt cx="1497273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57146" y="3523663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dapat </a:t>
                </a: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mengenal </a:t>
                </a:r>
                <a:r>
                  <a:rPr lang="en" sz="1000" dirty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enam agama dan kepercayaan terhadap terhadap Tuhan YME.</a:t>
                </a:r>
              </a:p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Peserta dapat menerima enam agama dan kepercayaan terhadap terhadap Tuhan YME.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Roboto"/>
                    <a:cs typeface="Roboto"/>
                    <a:sym typeface="Roboto"/>
                  </a:rPr>
                  <a:t>Beserta didik dapat menyimpulkan makna toleransi beragama.</a:t>
                </a:r>
                <a:endParaRPr sz="10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b="1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Mengapa perlu meneladan Bodhisattva?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Bagaimana caranya?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43505" y="5275166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Mengapa agama berbeda-beda?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Sikap apa yang harus kita lakukan terhadap perbedaan agama?</a:t>
            </a:r>
          </a:p>
          <a:p>
            <a:pPr lvl="0"/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b="1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9" name="Picture 38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0" y="4142292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8" y="415232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48" y="341876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30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/>
          <p:cNvGrpSpPr/>
          <p:nvPr/>
        </p:nvGrpSpPr>
        <p:grpSpPr>
          <a:xfrm>
            <a:off x="2275901" y="570399"/>
            <a:ext cx="2946265" cy="2477336"/>
            <a:chOff x="1098961" y="324427"/>
            <a:chExt cx="2812481" cy="1979049"/>
          </a:xfrm>
        </p:grpSpPr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DCC19AFE-7225-4B81-89A2-47C22B35F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9438" y="324427"/>
              <a:ext cx="1001321" cy="899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Google Shape;915;p34"/>
            <p:cNvGrpSpPr/>
            <p:nvPr/>
          </p:nvGrpSpPr>
          <p:grpSpPr>
            <a:xfrm>
              <a:off x="1098961" y="655281"/>
              <a:ext cx="2812481" cy="1648195"/>
              <a:chOff x="1479938" y="2159038"/>
              <a:chExt cx="1738050" cy="1330225"/>
            </a:xfrm>
          </p:grpSpPr>
          <p:grpSp>
            <p:nvGrpSpPr>
              <p:cNvPr id="61" name="Google Shape;918;p34"/>
              <p:cNvGrpSpPr/>
              <p:nvPr/>
            </p:nvGrpSpPr>
            <p:grpSpPr>
              <a:xfrm>
                <a:off x="1479938" y="2159038"/>
                <a:ext cx="1738050" cy="1330225"/>
                <a:chOff x="1597088" y="2088450"/>
                <a:chExt cx="1738050" cy="1330225"/>
              </a:xfrm>
            </p:grpSpPr>
            <p:sp>
              <p:nvSpPr>
                <p:cNvPr id="69" name="Google Shape;919;p34"/>
                <p:cNvSpPr/>
                <p:nvPr/>
              </p:nvSpPr>
              <p:spPr>
                <a:xfrm>
                  <a:off x="2968088" y="2088450"/>
                  <a:ext cx="367050" cy="1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2" h="5049" fill="none" extrusionOk="0">
                      <a:moveTo>
                        <a:pt x="14681" y="0"/>
                      </a:moveTo>
                      <a:lnTo>
                        <a:pt x="5037" y="0"/>
                      </a:lnTo>
                      <a:cubicBezTo>
                        <a:pt x="2251" y="0"/>
                        <a:pt x="1" y="2262"/>
                        <a:pt x="1" y="5048"/>
                      </a:cubicBez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920;p34"/>
                <p:cNvSpPr/>
                <p:nvPr/>
              </p:nvSpPr>
              <p:spPr>
                <a:xfrm>
                  <a:off x="1597088" y="2214650"/>
                  <a:ext cx="1371025" cy="120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41" h="48161" fill="none" extrusionOk="0">
                      <a:moveTo>
                        <a:pt x="13872" y="1905"/>
                      </a:moveTo>
                      <a:lnTo>
                        <a:pt x="5037" y="1905"/>
                      </a:lnTo>
                      <a:cubicBezTo>
                        <a:pt x="2251" y="1905"/>
                        <a:pt x="1" y="4167"/>
                        <a:pt x="1" y="6954"/>
                      </a:cubicBezTo>
                      <a:lnTo>
                        <a:pt x="1" y="34671"/>
                      </a:lnTo>
                      <a:cubicBezTo>
                        <a:pt x="1" y="37457"/>
                        <a:pt x="2251" y="39719"/>
                        <a:pt x="5037" y="39719"/>
                      </a:cubicBezTo>
                      <a:lnTo>
                        <a:pt x="20372" y="39719"/>
                      </a:lnTo>
                      <a:cubicBezTo>
                        <a:pt x="21015" y="39719"/>
                        <a:pt x="21634" y="40029"/>
                        <a:pt x="22015" y="40553"/>
                      </a:cubicBezTo>
                      <a:lnTo>
                        <a:pt x="25766" y="47054"/>
                      </a:lnTo>
                      <a:cubicBezTo>
                        <a:pt x="26587" y="48161"/>
                        <a:pt x="28254" y="48161"/>
                        <a:pt x="29064" y="47054"/>
                      </a:cubicBezTo>
                      <a:lnTo>
                        <a:pt x="32814" y="40553"/>
                      </a:lnTo>
                      <a:cubicBezTo>
                        <a:pt x="33207" y="40029"/>
                        <a:pt x="33815" y="39719"/>
                        <a:pt x="34469" y="39719"/>
                      </a:cubicBezTo>
                      <a:lnTo>
                        <a:pt x="49793" y="39719"/>
                      </a:lnTo>
                      <a:cubicBezTo>
                        <a:pt x="52579" y="39719"/>
                        <a:pt x="54841" y="37457"/>
                        <a:pt x="54841" y="34671"/>
                      </a:cubicBezTo>
                      <a:lnTo>
                        <a:pt x="54841" y="0"/>
                      </a:lnTo>
                    </a:path>
                  </a:pathLst>
                </a:custGeom>
                <a:solidFill>
                  <a:schemeClr val="accent1"/>
                </a:solidFill>
                <a:ln w="40775" cap="flat" cmpd="sng">
                  <a:solidFill>
                    <a:schemeClr val="accent1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3" name="Google Shape;927;p34"/>
              <p:cNvSpPr txBox="1"/>
              <p:nvPr/>
            </p:nvSpPr>
            <p:spPr>
              <a:xfrm>
                <a:off x="1479950" y="2710013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0070C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Persiapan Pembelajaran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 dirty="0" smtClean="0">
                    <a:solidFill>
                      <a:srgbClr val="00B0F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(Pendahuluan: 10 menit)</a:t>
                </a:r>
                <a:endParaRPr sz="1200" b="1" dirty="0">
                  <a:solidFill>
                    <a:srgbClr val="00B0F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155659" y="3167461"/>
            <a:ext cx="4655403" cy="4892652"/>
            <a:chOff x="1175207" y="2521417"/>
            <a:chExt cx="4655403" cy="4892652"/>
          </a:xfrm>
        </p:grpSpPr>
        <p:grpSp>
          <p:nvGrpSpPr>
            <p:cNvPr id="3" name="Group 2"/>
            <p:cNvGrpSpPr/>
            <p:nvPr/>
          </p:nvGrpSpPr>
          <p:grpSpPr>
            <a:xfrm>
              <a:off x="1175207" y="2521417"/>
              <a:ext cx="4637552" cy="4892652"/>
              <a:chOff x="1193059" y="2521439"/>
              <a:chExt cx="4637552" cy="489265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193059" y="2521439"/>
                <a:ext cx="4619700" cy="3871588"/>
                <a:chOff x="1155916" y="2651403"/>
                <a:chExt cx="4619700" cy="3871588"/>
              </a:xfrm>
            </p:grpSpPr>
            <p:grpSp>
              <p:nvGrpSpPr>
                <p:cNvPr id="34" name="Google Shape;831;p32"/>
                <p:cNvGrpSpPr/>
                <p:nvPr/>
              </p:nvGrpSpPr>
              <p:grpSpPr>
                <a:xfrm>
                  <a:off x="1155916" y="2651403"/>
                  <a:ext cx="4619700" cy="909321"/>
                  <a:chOff x="4926650" y="699925"/>
                  <a:chExt cx="3285850" cy="806675"/>
                </a:xfrm>
              </p:grpSpPr>
              <p:sp>
                <p:nvSpPr>
                  <p:cNvPr id="35" name="Google Shape;832;p32"/>
                  <p:cNvSpPr/>
                  <p:nvPr/>
                </p:nvSpPr>
                <p:spPr>
                  <a:xfrm>
                    <a:off x="5329975" y="699925"/>
                    <a:ext cx="288252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67" extrusionOk="0">
                        <a:moveTo>
                          <a:pt x="32278" y="1"/>
                        </a:moveTo>
                        <a:cubicBezTo>
                          <a:pt x="23361" y="1"/>
                          <a:pt x="16133" y="7216"/>
                          <a:pt x="16133" y="16133"/>
                        </a:cubicBezTo>
                        <a:cubicBezTo>
                          <a:pt x="16133" y="25039"/>
                          <a:pt x="8918" y="32266"/>
                          <a:pt x="1" y="32266"/>
                        </a:cubicBezTo>
                        <a:lnTo>
                          <a:pt x="99108" y="32266"/>
                        </a:lnTo>
                        <a:cubicBezTo>
                          <a:pt x="103561" y="32266"/>
                          <a:pt x="107609" y="30469"/>
                          <a:pt x="110526" y="27540"/>
                        </a:cubicBezTo>
                        <a:cubicBezTo>
                          <a:pt x="113491" y="24575"/>
                          <a:pt x="115301" y="20467"/>
                          <a:pt x="115253" y="15931"/>
                        </a:cubicBezTo>
                        <a:cubicBezTo>
                          <a:pt x="115134" y="7025"/>
                          <a:pt x="107597" y="1"/>
                          <a:pt x="98691" y="1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0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200" dirty="0" smtClean="0">
                        <a:latin typeface="Arial MT"/>
                      </a:rPr>
                      <a:t>Melakukan pengecekan kesiapan </a:t>
                    </a:r>
                    <a:r>
                      <a:rPr lang="en-US" sz="1200" dirty="0" smtClean="0">
                        <a:latin typeface="Arial MT"/>
                      </a:rPr>
                      <a:t>peserta didik </a:t>
                    </a:r>
                    <a:r>
                      <a:rPr lang="id-ID" sz="1200" dirty="0" smtClean="0">
                        <a:latin typeface="Arial MT"/>
                      </a:rPr>
                      <a:t>untuk penggun</a:t>
                    </a:r>
                    <a:r>
                      <a:rPr lang="en-US" sz="1200" dirty="0" smtClean="0">
                        <a:latin typeface="Arial MT"/>
                      </a:rPr>
                      <a:t>a</a:t>
                    </a:r>
                    <a:r>
                      <a:rPr lang="id-ID" sz="1200" dirty="0" smtClean="0">
                        <a:latin typeface="Arial MT"/>
                      </a:rPr>
                      <a:t>an aplikasi WAG,  google clasrooom</a:t>
                    </a:r>
                    <a:r>
                      <a:rPr lang="en-US" sz="1200" dirty="0" smtClean="0">
                        <a:latin typeface="Arial MT"/>
                      </a:rPr>
                      <a:t>,</a:t>
                    </a:r>
                    <a:r>
                      <a:rPr lang="id-ID" sz="1200" dirty="0" smtClean="0">
                        <a:latin typeface="Arial MT"/>
                      </a:rPr>
                      <a:t> </a:t>
                    </a:r>
                    <a:r>
                      <a:rPr lang="en-US" sz="1200" dirty="0" smtClean="0">
                        <a:latin typeface="Arial MT"/>
                      </a:rPr>
                      <a:t>atau</a:t>
                    </a:r>
                    <a:r>
                      <a:rPr lang="id-ID" sz="1200" dirty="0" smtClean="0">
                        <a:latin typeface="Arial MT"/>
                      </a:rPr>
                      <a:t> lainnya.</a:t>
                    </a:r>
                    <a:endParaRPr lang="en-US" sz="1200" dirty="0">
                      <a:latin typeface="Arial MT"/>
                    </a:endParaRPr>
                  </a:p>
                </p:txBody>
              </p:sp>
              <p:sp>
                <p:nvSpPr>
                  <p:cNvPr id="38" name="Google Shape;835;p32"/>
                  <p:cNvSpPr/>
                  <p:nvPr/>
                </p:nvSpPr>
                <p:spPr>
                  <a:xfrm>
                    <a:off x="4926650" y="699925"/>
                    <a:ext cx="806675" cy="80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67" extrusionOk="0">
                        <a:moveTo>
                          <a:pt x="16134" y="1"/>
                        </a:moveTo>
                        <a:cubicBezTo>
                          <a:pt x="7216" y="1"/>
                          <a:pt x="1" y="7216"/>
                          <a:pt x="1" y="16133"/>
                        </a:cubicBezTo>
                        <a:cubicBezTo>
                          <a:pt x="1" y="25039"/>
                          <a:pt x="7216" y="32266"/>
                          <a:pt x="16134" y="32266"/>
                        </a:cubicBezTo>
                        <a:cubicBezTo>
                          <a:pt x="25051" y="32266"/>
                          <a:pt x="32266" y="25039"/>
                          <a:pt x="32266" y="16133"/>
                        </a:cubicBezTo>
                        <a:cubicBezTo>
                          <a:pt x="32266" y="7216"/>
                          <a:pt x="25051" y="1"/>
                          <a:pt x="16134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836;p32"/>
                  <p:cNvSpPr/>
                  <p:nvPr/>
                </p:nvSpPr>
                <p:spPr>
                  <a:xfrm>
                    <a:off x="5034700" y="807975"/>
                    <a:ext cx="590575" cy="590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23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811"/>
                        </a:cubicBezTo>
                        <a:cubicBezTo>
                          <a:pt x="1" y="18336"/>
                          <a:pt x="5287" y="23622"/>
                          <a:pt x="11812" y="23622"/>
                        </a:cubicBezTo>
                        <a:cubicBezTo>
                          <a:pt x="18336" y="23622"/>
                          <a:pt x="23623" y="18336"/>
                          <a:pt x="23623" y="11811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 dirty="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01</a:t>
                    </a:r>
                    <a:endParaRPr sz="2500" dirty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grpSp>
              <p:nvGrpSpPr>
                <p:cNvPr id="46" name="Google Shape;843;p32"/>
                <p:cNvGrpSpPr/>
                <p:nvPr/>
              </p:nvGrpSpPr>
              <p:grpSpPr>
                <a:xfrm>
                  <a:off x="1155916" y="4751664"/>
                  <a:ext cx="4619700" cy="785060"/>
                  <a:chOff x="4926650" y="2665347"/>
                  <a:chExt cx="3285850" cy="806978"/>
                </a:xfrm>
              </p:grpSpPr>
              <p:sp>
                <p:nvSpPr>
                  <p:cNvPr id="47" name="Google Shape;844;p32"/>
                  <p:cNvSpPr/>
                  <p:nvPr/>
                </p:nvSpPr>
                <p:spPr>
                  <a:xfrm>
                    <a:off x="5329975" y="2665347"/>
                    <a:ext cx="288252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1" h="32279" extrusionOk="0">
                        <a:moveTo>
                          <a:pt x="32278" y="0"/>
                        </a:moveTo>
                        <a:cubicBezTo>
                          <a:pt x="23361" y="0"/>
                          <a:pt x="16133" y="7227"/>
                          <a:pt x="16133" y="16145"/>
                        </a:cubicBezTo>
                        <a:cubicBezTo>
                          <a:pt x="16133" y="25051"/>
                          <a:pt x="8918" y="32278"/>
                          <a:pt x="1" y="32278"/>
                        </a:cubicBezTo>
                        <a:lnTo>
                          <a:pt x="99108" y="32278"/>
                        </a:lnTo>
                        <a:cubicBezTo>
                          <a:pt x="103561" y="32278"/>
                          <a:pt x="107609" y="30468"/>
                          <a:pt x="110526" y="27551"/>
                        </a:cubicBezTo>
                        <a:cubicBezTo>
                          <a:pt x="113491" y="24587"/>
                          <a:pt x="115301" y="20467"/>
                          <a:pt x="115253" y="15931"/>
                        </a:cubicBezTo>
                        <a:cubicBezTo>
                          <a:pt x="115134" y="7037"/>
                          <a:pt x="107597" y="0"/>
                          <a:pt x="98691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731500" tIns="91425" rIns="274300" bIns="91425" anchor="ctr" anchorCtr="0">
                    <a:noAutofit/>
                  </a:bodyPr>
                  <a:lstStyle/>
                  <a:p>
                    <a:pPr marL="85725" lvl="1" defTabSz="622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</a:pPr>
                    <a:r>
                      <a:rPr lang="id-ID" sz="1300" dirty="0" smtClean="0">
                        <a:solidFill>
                          <a:schemeClr val="bg1"/>
                        </a:solidFill>
                        <a:latin typeface="Arial MT"/>
                      </a:rPr>
                      <a:t>Memeriksa </a:t>
                    </a:r>
                    <a:r>
                      <a:rPr lang="id-ID" sz="1300" dirty="0">
                        <a:solidFill>
                          <a:schemeClr val="bg1"/>
                        </a:solidFill>
                        <a:latin typeface="Arial MT"/>
                      </a:rPr>
                      <a:t>kehadiran peserta didik sebagai sikap disiplin dalam pembiasaan.</a:t>
                    </a:r>
                    <a:endParaRPr lang="en-US" sz="1300" dirty="0">
                      <a:solidFill>
                        <a:schemeClr val="bg1"/>
                      </a:solidFill>
                      <a:latin typeface="Arial MT"/>
                    </a:endParaRPr>
                  </a:p>
                </p:txBody>
              </p:sp>
              <p:sp>
                <p:nvSpPr>
                  <p:cNvPr id="50" name="Google Shape;847;p32"/>
                  <p:cNvSpPr/>
                  <p:nvPr/>
                </p:nvSpPr>
                <p:spPr>
                  <a:xfrm>
                    <a:off x="4926650" y="2665350"/>
                    <a:ext cx="806675" cy="80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67" h="32279" extrusionOk="0">
                        <a:moveTo>
                          <a:pt x="16134" y="0"/>
                        </a:moveTo>
                        <a:cubicBezTo>
                          <a:pt x="7216" y="0"/>
                          <a:pt x="1" y="7227"/>
                          <a:pt x="1" y="16133"/>
                        </a:cubicBezTo>
                        <a:cubicBezTo>
                          <a:pt x="1" y="25051"/>
                          <a:pt x="7216" y="32278"/>
                          <a:pt x="16134" y="32278"/>
                        </a:cubicBezTo>
                        <a:cubicBezTo>
                          <a:pt x="25051" y="32278"/>
                          <a:pt x="32266" y="25051"/>
                          <a:pt x="32266" y="16133"/>
                        </a:cubicBezTo>
                        <a:cubicBezTo>
                          <a:pt x="32266" y="7227"/>
                          <a:pt x="25051" y="0"/>
                          <a:pt x="16134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Google Shape;848;p32"/>
                  <p:cNvSpPr/>
                  <p:nvPr/>
                </p:nvSpPr>
                <p:spPr>
                  <a:xfrm>
                    <a:off x="5034700" y="2773696"/>
                    <a:ext cx="590575" cy="59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23" h="23611" extrusionOk="0">
                        <a:moveTo>
                          <a:pt x="11812" y="0"/>
                        </a:moveTo>
                        <a:cubicBezTo>
                          <a:pt x="5287" y="0"/>
                          <a:pt x="1" y="5287"/>
                          <a:pt x="1" y="11799"/>
                        </a:cubicBezTo>
                        <a:cubicBezTo>
                          <a:pt x="1" y="18324"/>
                          <a:pt x="5287" y="23610"/>
                          <a:pt x="11812" y="23610"/>
                        </a:cubicBezTo>
                        <a:cubicBezTo>
                          <a:pt x="18336" y="23610"/>
                          <a:pt x="23623" y="18324"/>
                          <a:pt x="23623" y="11799"/>
                        </a:cubicBezTo>
                        <a:cubicBezTo>
                          <a:pt x="23623" y="5287"/>
                          <a:pt x="18336" y="0"/>
                          <a:pt x="11812" y="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2500">
                        <a:solidFill>
                          <a:srgbClr val="FFFFFF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rPr>
                      <a:t>03</a:t>
                    </a:r>
                    <a:endParaRPr sz="250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endParaRPr>
                  </a:p>
                </p:txBody>
              </p:sp>
            </p:grpSp>
            <p:sp>
              <p:nvSpPr>
                <p:cNvPr id="56" name="Google Shape;853;p32"/>
                <p:cNvSpPr/>
                <p:nvPr/>
              </p:nvSpPr>
              <p:spPr>
                <a:xfrm>
                  <a:off x="4547387" y="5918658"/>
                  <a:ext cx="1134135" cy="604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67" h="32279" extrusionOk="0">
                      <a:moveTo>
                        <a:pt x="16134" y="0"/>
                      </a:moveTo>
                      <a:cubicBezTo>
                        <a:pt x="7228" y="0"/>
                        <a:pt x="1" y="7227"/>
                        <a:pt x="1" y="16133"/>
                      </a:cubicBezTo>
                      <a:cubicBezTo>
                        <a:pt x="1" y="25051"/>
                        <a:pt x="7228" y="32278"/>
                        <a:pt x="16134" y="32278"/>
                      </a:cubicBezTo>
                      <a:cubicBezTo>
                        <a:pt x="25052" y="32278"/>
                        <a:pt x="32267" y="25051"/>
                        <a:pt x="32267" y="16133"/>
                      </a:cubicBezTo>
                      <a:cubicBezTo>
                        <a:pt x="32267" y="7227"/>
                        <a:pt x="25052" y="0"/>
                        <a:pt x="161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7" name="Google Shape;843;p32"/>
              <p:cNvGrpSpPr/>
              <p:nvPr/>
            </p:nvGrpSpPr>
            <p:grpSpPr>
              <a:xfrm>
                <a:off x="1210911" y="6607560"/>
                <a:ext cx="4619700" cy="806531"/>
                <a:chOff x="4926650" y="2665347"/>
                <a:chExt cx="3285850" cy="806978"/>
              </a:xfrm>
            </p:grpSpPr>
            <p:sp>
              <p:nvSpPr>
                <p:cNvPr id="84" name="Google Shape;844;p32"/>
                <p:cNvSpPr/>
                <p:nvPr/>
              </p:nvSpPr>
              <p:spPr>
                <a:xfrm>
                  <a:off x="5329975" y="2665347"/>
                  <a:ext cx="2882525" cy="8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301" h="32279" extrusionOk="0">
                      <a:moveTo>
                        <a:pt x="32278" y="0"/>
                      </a:moveTo>
                      <a:cubicBezTo>
                        <a:pt x="23361" y="0"/>
                        <a:pt x="16133" y="7227"/>
                        <a:pt x="16133" y="16145"/>
                      </a:cubicBezTo>
                      <a:cubicBezTo>
                        <a:pt x="16133" y="25051"/>
                        <a:pt x="8918" y="32278"/>
                        <a:pt x="1" y="32278"/>
                      </a:cubicBezTo>
                      <a:lnTo>
                        <a:pt x="99108" y="32278"/>
                      </a:lnTo>
                      <a:cubicBezTo>
                        <a:pt x="103561" y="32278"/>
                        <a:pt x="107609" y="30468"/>
                        <a:pt x="110526" y="27551"/>
                      </a:cubicBezTo>
                      <a:cubicBezTo>
                        <a:pt x="113491" y="24587"/>
                        <a:pt x="115301" y="20467"/>
                        <a:pt x="115253" y="15931"/>
                      </a:cubicBezTo>
                      <a:cubicBezTo>
                        <a:pt x="115134" y="7037"/>
                        <a:pt x="107597" y="0"/>
                        <a:pt x="98691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731500" tIns="91425" rIns="274300" bIns="91425" anchor="ctr" anchorCtr="0">
                  <a:noAutofit/>
                </a:bodyPr>
                <a:lstStyle/>
                <a:p>
                  <a:pPr marL="85725" lvl="1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</a:pPr>
                  <a:r>
                    <a:rPr lang="en-US" sz="1200" dirty="0" smtClean="0">
                      <a:solidFill>
                        <a:schemeClr val="bg1"/>
                      </a:solidFill>
                      <a:latin typeface="Arial MT"/>
                    </a:rPr>
                    <a:t>Guru menyampaikan tujuan pembelajaran yang akan dicapai dalam pembelajaran ini.</a:t>
                  </a:r>
                  <a:endParaRPr lang="en-US" sz="1200" dirty="0">
                    <a:solidFill>
                      <a:schemeClr val="bg1"/>
                    </a:solidFill>
                    <a:latin typeface="Arial MT"/>
                  </a:endParaRPr>
                </a:p>
              </p:txBody>
            </p:sp>
            <p:sp>
              <p:nvSpPr>
                <p:cNvPr id="87" name="Google Shape;847;p32"/>
                <p:cNvSpPr/>
                <p:nvPr/>
              </p:nvSpPr>
              <p:spPr>
                <a:xfrm>
                  <a:off x="4926650" y="2665350"/>
                  <a:ext cx="806675" cy="8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67" h="32279" extrusionOk="0">
                      <a:moveTo>
                        <a:pt x="16134" y="0"/>
                      </a:moveTo>
                      <a:cubicBezTo>
                        <a:pt x="7216" y="0"/>
                        <a:pt x="1" y="7227"/>
                        <a:pt x="1" y="16133"/>
                      </a:cubicBezTo>
                      <a:cubicBezTo>
                        <a:pt x="1" y="25051"/>
                        <a:pt x="7216" y="32278"/>
                        <a:pt x="16134" y="32278"/>
                      </a:cubicBezTo>
                      <a:cubicBezTo>
                        <a:pt x="25051" y="32278"/>
                        <a:pt x="32266" y="25051"/>
                        <a:pt x="32266" y="16133"/>
                      </a:cubicBezTo>
                      <a:cubicBezTo>
                        <a:pt x="32266" y="7227"/>
                        <a:pt x="25051" y="0"/>
                        <a:pt x="161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48;p32"/>
                <p:cNvSpPr/>
                <p:nvPr/>
              </p:nvSpPr>
              <p:spPr>
                <a:xfrm>
                  <a:off x="5034700" y="2773699"/>
                  <a:ext cx="590575" cy="59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23" h="23611" extrusionOk="0">
                      <a:moveTo>
                        <a:pt x="11812" y="0"/>
                      </a:moveTo>
                      <a:cubicBezTo>
                        <a:pt x="5287" y="0"/>
                        <a:pt x="1" y="5287"/>
                        <a:pt x="1" y="11799"/>
                      </a:cubicBezTo>
                      <a:cubicBezTo>
                        <a:pt x="1" y="18324"/>
                        <a:pt x="5287" y="23610"/>
                        <a:pt x="11812" y="23610"/>
                      </a:cubicBezTo>
                      <a:cubicBezTo>
                        <a:pt x="18336" y="23610"/>
                        <a:pt x="23623" y="18324"/>
                        <a:pt x="23623" y="11799"/>
                      </a:cubicBezTo>
                      <a:cubicBezTo>
                        <a:pt x="23623" y="5287"/>
                        <a:pt x="18336" y="0"/>
                        <a:pt x="11812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500" dirty="0" smtClean="0">
                      <a:solidFill>
                        <a:srgbClr val="FFFFFF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05</a:t>
                  </a:r>
                  <a:endParaRPr sz="25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</p:grpSp>
        </p:grpSp>
        <p:sp>
          <p:nvSpPr>
            <p:cNvPr id="59" name="Google Shape;844;p32"/>
            <p:cNvSpPr/>
            <p:nvPr/>
          </p:nvSpPr>
          <p:spPr>
            <a:xfrm>
              <a:off x="1777960" y="3640360"/>
              <a:ext cx="4052650" cy="785057"/>
            </a:xfrm>
            <a:custGeom>
              <a:avLst/>
              <a:gdLst/>
              <a:ahLst/>
              <a:cxnLst/>
              <a:rect l="l" t="t" r="r" b="b"/>
              <a:pathLst>
                <a:path w="115301" h="32279" extrusionOk="0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731500" tIns="91425" rIns="274300" bIns="91425" anchor="ctr" anchorCtr="0">
              <a:noAutofit/>
            </a:bodyPr>
            <a:lstStyle/>
            <a:p>
              <a:pPr marL="857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d-ID" sz="1300" dirty="0" smtClean="0">
                  <a:solidFill>
                    <a:schemeClr val="bg1"/>
                  </a:solidFill>
                  <a:latin typeface="Arial MT"/>
                </a:rPr>
                <a:t>.</a:t>
              </a:r>
              <a:endParaRPr lang="en-US" sz="13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64" name="Google Shape;848;p32"/>
            <p:cNvSpPr/>
            <p:nvPr/>
          </p:nvSpPr>
          <p:spPr>
            <a:xfrm>
              <a:off x="1362822" y="3745767"/>
              <a:ext cx="830312" cy="574243"/>
            </a:xfrm>
            <a:custGeom>
              <a:avLst/>
              <a:gdLst/>
              <a:ahLst/>
              <a:cxnLst/>
              <a:rect l="l" t="t" r="r" b="b"/>
              <a:pathLst>
                <a:path w="23623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5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5" name="Google Shape;844;p32"/>
            <p:cNvSpPr/>
            <p:nvPr/>
          </p:nvSpPr>
          <p:spPr>
            <a:xfrm>
              <a:off x="1777960" y="5585510"/>
              <a:ext cx="3922853" cy="785057"/>
            </a:xfrm>
            <a:custGeom>
              <a:avLst/>
              <a:gdLst/>
              <a:ahLst/>
              <a:cxnLst/>
              <a:rect l="l" t="t" r="r" b="b"/>
              <a:pathLst>
                <a:path w="115301" h="32279" extrusionOk="0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731500" tIns="91425" rIns="274300" bIns="91425" anchor="ctr" anchorCtr="0">
              <a:noAutofit/>
            </a:bodyPr>
            <a:lstStyle/>
            <a:p>
              <a:pPr marL="857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300" dirty="0" smtClean="0">
                  <a:solidFill>
                    <a:schemeClr val="bg1"/>
                  </a:solidFill>
                  <a:latin typeface="Arial MT"/>
                </a:rPr>
                <a:t>Guru melakukan apersepsi dan memotivasi peserta didik dalam pembelajaran agar merangsang semangat belajar.</a:t>
              </a:r>
              <a:endParaRPr lang="en-US" sz="1300" dirty="0">
                <a:solidFill>
                  <a:schemeClr val="bg1"/>
                </a:solidFill>
                <a:latin typeface="Arial MT"/>
              </a:endParaRPr>
            </a:p>
          </p:txBody>
        </p:sp>
        <p:sp>
          <p:nvSpPr>
            <p:cNvPr id="73" name="Google Shape;848;p32"/>
            <p:cNvSpPr/>
            <p:nvPr/>
          </p:nvSpPr>
          <p:spPr>
            <a:xfrm>
              <a:off x="1344971" y="5690918"/>
              <a:ext cx="830312" cy="574243"/>
            </a:xfrm>
            <a:custGeom>
              <a:avLst/>
              <a:gdLst/>
              <a:ahLst/>
              <a:cxnLst/>
              <a:rect l="l" t="t" r="r" b="b"/>
              <a:pathLst>
                <a:path w="23623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5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452795" y="4317611"/>
            <a:ext cx="3429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</a:rPr>
              <a:t>Guru memberikan apersepsi kepada </a:t>
            </a:r>
            <a:r>
              <a:rPr lang="en-US" sz="1300" dirty="0" smtClean="0">
                <a:solidFill>
                  <a:schemeClr val="bg1"/>
                </a:solidFill>
              </a:rPr>
              <a:t>dengan </a:t>
            </a:r>
            <a:r>
              <a:rPr lang="en-US" sz="1300" dirty="0">
                <a:solidFill>
                  <a:schemeClr val="bg1"/>
                </a:solidFill>
              </a:rPr>
              <a:t>mengajukan pertanyaan: "Mengapa kita </a:t>
            </a:r>
            <a:r>
              <a:rPr lang="en-US" sz="1300" dirty="0" smtClean="0">
                <a:solidFill>
                  <a:schemeClr val="bg1"/>
                </a:solidFill>
              </a:rPr>
              <a:t>memerlukan </a:t>
            </a:r>
            <a:r>
              <a:rPr lang="en-US" sz="1300" dirty="0">
                <a:solidFill>
                  <a:schemeClr val="bg1"/>
                </a:solidFill>
              </a:rPr>
              <a:t>teman?"</a:t>
            </a:r>
          </a:p>
        </p:txBody>
      </p:sp>
    </p:spTree>
    <p:extLst>
      <p:ext uri="{BB962C8B-B14F-4D97-AF65-F5344CB8AC3E}">
        <p14:creationId xmlns:p14="http://schemas.microsoft.com/office/powerpoint/2010/main" val="298924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62889" y="3594620"/>
            <a:ext cx="881772" cy="881772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8" name="Rectangle 7"/>
          <p:cNvSpPr/>
          <p:nvPr/>
        </p:nvSpPr>
        <p:spPr>
          <a:xfrm>
            <a:off x="1021374" y="3846201"/>
            <a:ext cx="595257" cy="423784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algn="ctr"/>
            <a:r>
              <a:rPr lang="en-US" sz="1100" b="1" dirty="0" smtClean="0">
                <a:ln w="0"/>
                <a:solidFill>
                  <a:schemeClr val="bg1"/>
                </a:solidFill>
                <a:latin typeface="Arial MT"/>
                <a:ea typeface="Segoe UI Black" panose="020B0A02040204020203" pitchFamily="34" charset="0"/>
                <a:cs typeface="Segoe UI Black" panose="020B0A02040204020203" pitchFamily="34" charset="0"/>
              </a:rPr>
              <a:t>90 </a:t>
            </a:r>
          </a:p>
          <a:p>
            <a:pPr algn="ctr"/>
            <a:r>
              <a:rPr lang="en-US" sz="1100" b="1" dirty="0" smtClean="0">
                <a:ln w="0"/>
                <a:solidFill>
                  <a:schemeClr val="bg1"/>
                </a:solidFill>
                <a:latin typeface="Arial MT"/>
                <a:ea typeface="Segoe UI Black" panose="020B0A02040204020203" pitchFamily="34" charset="0"/>
                <a:cs typeface="Segoe UI Black" panose="020B0A02040204020203" pitchFamily="34" charset="0"/>
              </a:rPr>
              <a:t>Menit</a:t>
            </a:r>
            <a:endParaRPr lang="en-US" sz="1100" b="1" dirty="0">
              <a:ln w="0"/>
              <a:solidFill>
                <a:schemeClr val="bg1"/>
              </a:solidFill>
              <a:latin typeface="Arial MT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39172" y="3594620"/>
            <a:ext cx="3206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Kegiatan 1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Toleransi Beragama</a:t>
            </a:r>
          </a:p>
        </p:txBody>
      </p:sp>
      <p:sp>
        <p:nvSpPr>
          <p:cNvPr id="20" name="Right Triangle 8"/>
          <p:cNvSpPr/>
          <p:nvPr/>
        </p:nvSpPr>
        <p:spPr>
          <a:xfrm rot="13513542">
            <a:off x="1692993" y="3844580"/>
            <a:ext cx="420027" cy="420861"/>
          </a:xfrm>
          <a:custGeom>
            <a:avLst/>
            <a:gdLst>
              <a:gd name="connsiteX0" fmla="*/ 0 w 454237"/>
              <a:gd name="connsiteY0" fmla="*/ 454237 h 454237"/>
              <a:gd name="connsiteX1" fmla="*/ 0 w 454237"/>
              <a:gd name="connsiteY1" fmla="*/ 0 h 454237"/>
              <a:gd name="connsiteX2" fmla="*/ 454237 w 454237"/>
              <a:gd name="connsiteY2" fmla="*/ 454237 h 454237"/>
              <a:gd name="connsiteX3" fmla="*/ 0 w 454237"/>
              <a:gd name="connsiteY3" fmla="*/ 454237 h 454237"/>
              <a:gd name="connsiteX0" fmla="*/ 0 w 606769"/>
              <a:gd name="connsiteY0" fmla="*/ 607976 h 607976"/>
              <a:gd name="connsiteX1" fmla="*/ 152532 w 606769"/>
              <a:gd name="connsiteY1" fmla="*/ 0 h 607976"/>
              <a:gd name="connsiteX2" fmla="*/ 606769 w 606769"/>
              <a:gd name="connsiteY2" fmla="*/ 454237 h 607976"/>
              <a:gd name="connsiteX3" fmla="*/ 0 w 606769"/>
              <a:gd name="connsiteY3" fmla="*/ 607976 h 60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6769" h="607976">
                <a:moveTo>
                  <a:pt x="0" y="607976"/>
                </a:moveTo>
                <a:lnTo>
                  <a:pt x="152532" y="0"/>
                </a:lnTo>
                <a:lnTo>
                  <a:pt x="606769" y="454237"/>
                </a:lnTo>
                <a:lnTo>
                  <a:pt x="0" y="60797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64300" y="5323993"/>
            <a:ext cx="689834" cy="596589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id-ID" sz="3323" dirty="0">
                <a:ln w="0"/>
                <a:solidFill>
                  <a:schemeClr val="bg1"/>
                </a:solidFill>
                <a:latin typeface="Barlow ExtraBold" panose="00000900000000000000" pitchFamily="2" charset="0"/>
                <a:ea typeface="Segoe UI Black" panose="020B0A02040204020203" pitchFamily="34" charset="0"/>
                <a:cs typeface="Segoe UI Black" panose="020B0A02040204020203" pitchFamily="34" charset="0"/>
              </a:rPr>
              <a:t>04</a:t>
            </a:r>
            <a:endParaRPr lang="en-US" sz="3323" dirty="0">
              <a:ln w="0"/>
              <a:solidFill>
                <a:schemeClr val="bg1"/>
              </a:solidFill>
              <a:latin typeface="Barlow ExtraBold" panose="00000900000000000000" pitchFamily="2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00103" y="1084862"/>
            <a:ext cx="3718549" cy="2334255"/>
            <a:chOff x="1400103" y="1084862"/>
            <a:chExt cx="3544793" cy="2334255"/>
          </a:xfrm>
        </p:grpSpPr>
        <p:grpSp>
          <p:nvGrpSpPr>
            <p:cNvPr id="15" name="Google Shape;943;p34"/>
            <p:cNvGrpSpPr/>
            <p:nvPr/>
          </p:nvGrpSpPr>
          <p:grpSpPr>
            <a:xfrm>
              <a:off x="1400103" y="1771917"/>
              <a:ext cx="3544793" cy="1647200"/>
              <a:chOff x="4577079" y="2285238"/>
              <a:chExt cx="1382986" cy="1204025"/>
            </a:xfrm>
          </p:grpSpPr>
          <p:sp>
            <p:nvSpPr>
              <p:cNvPr id="33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rgbClr val="C00000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955;p34"/>
              <p:cNvSpPr txBox="1"/>
              <p:nvPr/>
            </p:nvSpPr>
            <p:spPr>
              <a:xfrm>
                <a:off x="4589065" y="2684771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Kegiatan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Pembelajaran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dirty="0" smtClean="0">
                    <a:solidFill>
                      <a:srgbClr val="C00000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(Inti)</a:t>
                </a:r>
                <a:endParaRPr b="1" dirty="0">
                  <a:solidFill>
                    <a:srgbClr val="C00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pic>
          <p:nvPicPr>
            <p:cNvPr id="2050" name="Picture 2" descr="https://tse4.mm.bing.net/th?id=OIP.e29v3K5COtFRfU0dLl_W4gHaFY&amp;pid=Api&amp;P=0&amp;w=280&amp;h=2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108" y="1084862"/>
              <a:ext cx="1469385" cy="1070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oogle Shape;153;p17"/>
          <p:cNvGrpSpPr/>
          <p:nvPr/>
        </p:nvGrpSpPr>
        <p:grpSpPr>
          <a:xfrm>
            <a:off x="1284684" y="5283674"/>
            <a:ext cx="4570227" cy="869314"/>
            <a:chOff x="1258163" y="1712947"/>
            <a:chExt cx="2635535" cy="1073465"/>
          </a:xfrm>
        </p:grpSpPr>
        <p:sp>
          <p:nvSpPr>
            <p:cNvPr id="48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55;p17"/>
            <p:cNvSpPr txBox="1"/>
            <p:nvPr/>
          </p:nvSpPr>
          <p:spPr>
            <a:xfrm>
              <a:off x="1277953" y="2161782"/>
              <a:ext cx="2314273" cy="316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 </a:t>
              </a:r>
              <a:r>
                <a:rPr lang="en-US" sz="125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Guru meminta peserta didik </a:t>
              </a:r>
              <a:r>
                <a:rPr lang="en-US" sz="125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mempresentasikan </a:t>
              </a:r>
              <a:r>
                <a:rPr lang="en-US" sz="125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daftar nama-nama enam agama dan kepercayaan beserta </a:t>
              </a:r>
              <a:r>
                <a:rPr lang="en-US" sz="1250" dirty="0" smtClean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tempat </a:t>
              </a:r>
              <a:r>
                <a:rPr lang="en-US" sz="125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ibadah masing-masing</a:t>
              </a:r>
              <a:r>
                <a:rPr lang="en-US" sz="1300" dirty="0">
                  <a:solidFill>
                    <a:schemeClr val="bg1"/>
                  </a:solidFill>
                  <a:latin typeface="Arial MT"/>
                  <a:ea typeface="Roboto"/>
                  <a:cs typeface="Roboto"/>
                  <a:sym typeface="Roboto"/>
                </a:rPr>
                <a:t>.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0" name="Google Shape;156;p17"/>
            <p:cNvSpPr txBox="1"/>
            <p:nvPr/>
          </p:nvSpPr>
          <p:spPr>
            <a:xfrm>
              <a:off x="3460367" y="1927556"/>
              <a:ext cx="235154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1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52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" name="Google Shape;160;p17"/>
          <p:cNvGrpSpPr/>
          <p:nvPr/>
        </p:nvGrpSpPr>
        <p:grpSpPr>
          <a:xfrm>
            <a:off x="1021376" y="6061023"/>
            <a:ext cx="4539667" cy="869300"/>
            <a:chOff x="2559375" y="2708964"/>
            <a:chExt cx="2627713" cy="1073448"/>
          </a:xfrm>
        </p:grpSpPr>
        <p:sp>
          <p:nvSpPr>
            <p:cNvPr id="55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3;p17"/>
            <p:cNvSpPr txBox="1"/>
            <p:nvPr/>
          </p:nvSpPr>
          <p:spPr>
            <a:xfrm>
              <a:off x="2789328" y="2932903"/>
              <a:ext cx="216557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59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" name="Google Shape;153;p17"/>
          <p:cNvGrpSpPr/>
          <p:nvPr/>
        </p:nvGrpSpPr>
        <p:grpSpPr>
          <a:xfrm>
            <a:off x="1284686" y="6844887"/>
            <a:ext cx="4570225" cy="869314"/>
            <a:chOff x="1258163" y="1712947"/>
            <a:chExt cx="2635535" cy="1073465"/>
          </a:xfrm>
          <a:solidFill>
            <a:schemeClr val="accent5">
              <a:lumMod val="50000"/>
            </a:schemeClr>
          </a:solidFill>
        </p:grpSpPr>
        <p:sp>
          <p:nvSpPr>
            <p:cNvPr id="62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56;p17"/>
            <p:cNvSpPr txBox="1"/>
            <p:nvPr/>
          </p:nvSpPr>
          <p:spPr>
            <a:xfrm>
              <a:off x="3396050" y="1996204"/>
              <a:ext cx="208018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5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  <a:grpFill/>
          </p:grpSpPr>
          <p:sp>
            <p:nvSpPr>
              <p:cNvPr id="66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avLst/>
                <a:gdLst/>
                <a:ahLst/>
                <a:cxnLst/>
                <a:rect l="l" t="t" r="r" b="b"/>
                <a:pathLst>
                  <a:path w="44066" h="22017" fill="none" extrusionOk="0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002060"/>
              </a:solidFill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0" name="Google Shape;160;p17"/>
          <p:cNvGrpSpPr/>
          <p:nvPr/>
        </p:nvGrpSpPr>
        <p:grpSpPr>
          <a:xfrm>
            <a:off x="1021375" y="7638599"/>
            <a:ext cx="4539669" cy="869300"/>
            <a:chOff x="2559375" y="2708964"/>
            <a:chExt cx="2627713" cy="1073448"/>
          </a:xfrm>
        </p:grpSpPr>
        <p:sp>
          <p:nvSpPr>
            <p:cNvPr id="121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63;p17"/>
            <p:cNvSpPr txBox="1"/>
            <p:nvPr/>
          </p:nvSpPr>
          <p:spPr>
            <a:xfrm>
              <a:off x="2841193" y="2992216"/>
              <a:ext cx="220958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24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125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8575" cap="rnd" cmpd="sng">
                <a:solidFill>
                  <a:schemeClr val="accent3">
                    <a:lumMod val="75000"/>
                  </a:schemeClr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7" name="Google Shape;160;p17"/>
          <p:cNvGrpSpPr/>
          <p:nvPr/>
        </p:nvGrpSpPr>
        <p:grpSpPr>
          <a:xfrm>
            <a:off x="1023731" y="4504438"/>
            <a:ext cx="4537313" cy="869300"/>
            <a:chOff x="2559375" y="2708964"/>
            <a:chExt cx="2627713" cy="1073448"/>
          </a:xfrm>
          <a:solidFill>
            <a:schemeClr val="accent1">
              <a:lumMod val="75000"/>
            </a:schemeClr>
          </a:solidFill>
        </p:grpSpPr>
        <p:sp>
          <p:nvSpPr>
            <p:cNvPr id="128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62;p17"/>
            <p:cNvSpPr txBox="1"/>
            <p:nvPr/>
          </p:nvSpPr>
          <p:spPr>
            <a:xfrm>
              <a:off x="3084752" y="3058875"/>
              <a:ext cx="1987553" cy="535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250" dirty="0" smtClean="0">
                  <a:latin typeface="Arial MT"/>
                  <a:ea typeface="Roboto"/>
                  <a:cs typeface="Roboto"/>
                  <a:sym typeface="Roboto"/>
                </a:rPr>
                <a:t>Guru meminta peserta membuat daftar nama-nama enam agama dan kepercayaan beserta temapt ibadah masing-masing.</a:t>
              </a:r>
              <a:endParaRPr lang="en-US" sz="1250" dirty="0">
                <a:latin typeface="Arial MT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63;p17"/>
            <p:cNvSpPr txBox="1"/>
            <p:nvPr/>
          </p:nvSpPr>
          <p:spPr>
            <a:xfrm>
              <a:off x="2841193" y="2992216"/>
              <a:ext cx="215451" cy="429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24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31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  <a:grpFill/>
          </p:grpSpPr>
          <p:sp>
            <p:nvSpPr>
              <p:cNvPr id="132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5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1882373" y="7767363"/>
            <a:ext cx="34804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mengajak peserta </a:t>
            </a:r>
            <a:r>
              <a:rPr lang="en-US" sz="13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didik </a:t>
            </a:r>
            <a:r>
              <a:rPr lang="en-US" sz="13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melaksanakan  semangat belajat Bodhisattva Siddharta.</a:t>
            </a:r>
            <a:endParaRPr lang="en-US" sz="1300" dirty="0">
              <a:solidFill>
                <a:schemeClr val="bg1"/>
              </a:solidFill>
              <a:latin typeface="Arial MT"/>
              <a:ea typeface="Roboto"/>
              <a:cs typeface="Roboto"/>
              <a:sym typeface="Robot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3539" y="6926699"/>
            <a:ext cx="33555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meminta peserta didik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menunjukkan sikap nyata dalam toleransi beragama.</a:t>
            </a:r>
            <a:endParaRPr lang="en-US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155;p17"/>
          <p:cNvSpPr txBox="1"/>
          <p:nvPr/>
        </p:nvSpPr>
        <p:spPr>
          <a:xfrm>
            <a:off x="1903006" y="6307082"/>
            <a:ext cx="3295507" cy="25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Guru </a:t>
            </a:r>
            <a:r>
              <a:rPr lang="en-US" sz="1200" dirty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meminta peserta didik memberikan contoh </a:t>
            </a:r>
            <a:r>
              <a:rPr lang="en-US" sz="1200" dirty="0" smtClean="0">
                <a:solidFill>
                  <a:schemeClr val="bg1"/>
                </a:solidFill>
                <a:latin typeface="Arial MT"/>
                <a:ea typeface="Roboto"/>
                <a:cs typeface="Roboto"/>
                <a:sym typeface="Roboto"/>
              </a:rPr>
              <a:t>sikap tolersansi beragama.</a:t>
            </a:r>
            <a:endParaRPr sz="13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512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6523" y="0"/>
            <a:ext cx="6858000" cy="7069258"/>
            <a:chOff x="6523" y="0"/>
            <a:chExt cx="6858000" cy="7069258"/>
          </a:xfrm>
        </p:grpSpPr>
        <p:grpSp>
          <p:nvGrpSpPr>
            <p:cNvPr id="12" name="Group 11"/>
            <p:cNvGrpSpPr/>
            <p:nvPr/>
          </p:nvGrpSpPr>
          <p:grpSpPr>
            <a:xfrm>
              <a:off x="6523" y="0"/>
              <a:ext cx="6858000" cy="7069258"/>
              <a:chOff x="0" y="0"/>
              <a:chExt cx="6858000" cy="7069258"/>
            </a:xfrm>
          </p:grpSpPr>
          <p:sp>
            <p:nvSpPr>
              <p:cNvPr id="7" name="Rectangle 2">
                <a:extLst>
                  <a:ext uri="{FF2B5EF4-FFF2-40B4-BE49-F238E27FC236}">
                    <a16:creationId xmlns:a16="http://schemas.microsoft.com/office/drawing/2014/main" id="{D7E7F34F-CAFD-433A-9BB8-9987857BF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6858000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795814" y="759168"/>
                <a:ext cx="24864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Indahnya Perbedaan</a:t>
                </a:r>
                <a:endParaRPr lang="en-US" sz="20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795813" y="1349712"/>
                <a:ext cx="22981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Arial MT"/>
                  </a:rPr>
                  <a:t>Amati gambar berikut.</a:t>
                </a:r>
                <a:endParaRPr lang="en-US" sz="1400" dirty="0">
                  <a:latin typeface="Arial MT"/>
                </a:endParaRPr>
              </a:p>
            </p:txBody>
          </p:sp>
          <p:sp>
            <p:nvSpPr>
              <p:cNvPr id="19" name="Google Shape;955;p34"/>
              <p:cNvSpPr txBox="1"/>
              <p:nvPr/>
            </p:nvSpPr>
            <p:spPr>
              <a:xfrm>
                <a:off x="2504761" y="6552001"/>
                <a:ext cx="3415094" cy="517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 dirty="0">
                  <a:solidFill>
                    <a:srgbClr val="C00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611849" y="2379249"/>
                <a:ext cx="2949385" cy="1955793"/>
                <a:chOff x="795813" y="1859570"/>
                <a:chExt cx="2949385" cy="1955793"/>
              </a:xfrm>
            </p:grpSpPr>
            <p:pic>
              <p:nvPicPr>
                <p:cNvPr id="11" name="Picture 10" descr="https://assets.pikiran-rakyat.com/crop/0x0:0x0/x/photo/2021/02/13/3899382649.jpg"/>
                <p:cNvPicPr/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813" y="1859570"/>
                  <a:ext cx="2949385" cy="17229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8" name="Rounded Rectangle 7"/>
                <p:cNvSpPr/>
                <p:nvPr/>
              </p:nvSpPr>
              <p:spPr>
                <a:xfrm>
                  <a:off x="979711" y="2567188"/>
                  <a:ext cx="299677" cy="218218"/>
                </a:xfrm>
                <a:prstGeom prst="roundRect">
                  <a:avLst/>
                </a:prstGeom>
                <a:solidFill>
                  <a:srgbClr val="C00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bg1"/>
                      </a:solidFill>
                    </a:rPr>
                    <a:t>1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079172" y="2520226"/>
                  <a:ext cx="299677" cy="218218"/>
                </a:xfrm>
                <a:prstGeom prst="roundRect">
                  <a:avLst/>
                </a:prstGeom>
                <a:solidFill>
                  <a:srgbClr val="C00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bg1"/>
                      </a:solidFill>
                    </a:rPr>
                    <a:t>2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3129323" y="3597145"/>
                  <a:ext cx="299677" cy="218218"/>
                </a:xfrm>
                <a:prstGeom prst="roundRect">
                  <a:avLst/>
                </a:prstGeom>
                <a:solidFill>
                  <a:srgbClr val="C00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bg1"/>
                      </a:solidFill>
                    </a:rPr>
                    <a:t>6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" name="Rounded Rectangle 16"/>
                <p:cNvSpPr/>
                <p:nvPr/>
              </p:nvSpPr>
              <p:spPr>
                <a:xfrm>
                  <a:off x="2039427" y="3566410"/>
                  <a:ext cx="299677" cy="218218"/>
                </a:xfrm>
                <a:prstGeom prst="roundRect">
                  <a:avLst/>
                </a:prstGeom>
                <a:solidFill>
                  <a:srgbClr val="C00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bg1"/>
                      </a:solidFill>
                    </a:rPr>
                    <a:t>5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" name="Rounded Rectangle 19"/>
                <p:cNvSpPr/>
                <p:nvPr/>
              </p:nvSpPr>
              <p:spPr>
                <a:xfrm>
                  <a:off x="979711" y="3566384"/>
                  <a:ext cx="299677" cy="216869"/>
                </a:xfrm>
                <a:prstGeom prst="roundRect">
                  <a:avLst/>
                </a:prstGeom>
                <a:solidFill>
                  <a:srgbClr val="C00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bg1"/>
                      </a:solidFill>
                    </a:rPr>
                    <a:t>4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1" name="Rounded Rectangle 20"/>
                <p:cNvSpPr/>
                <p:nvPr/>
              </p:nvSpPr>
              <p:spPr>
                <a:xfrm>
                  <a:off x="3093976" y="2520226"/>
                  <a:ext cx="299677" cy="226090"/>
                </a:xfrm>
                <a:prstGeom prst="roundRect">
                  <a:avLst/>
                </a:prstGeom>
                <a:solidFill>
                  <a:srgbClr val="C00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bg1"/>
                      </a:solidFill>
                    </a:rPr>
                    <a:t>3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0" name="Line Callout 2 9"/>
              <p:cNvSpPr/>
              <p:nvPr/>
            </p:nvSpPr>
            <p:spPr>
              <a:xfrm>
                <a:off x="1006608" y="2070361"/>
                <a:ext cx="938286" cy="232816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482153"/>
                  <a:gd name="adj6" fmla="val 82726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Kristen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Line Callout 2 23"/>
              <p:cNvSpPr/>
              <p:nvPr/>
            </p:nvSpPr>
            <p:spPr>
              <a:xfrm>
                <a:off x="3476216" y="2072354"/>
                <a:ext cx="938286" cy="232816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465651"/>
                  <a:gd name="adj6" fmla="val 5897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Khonghucu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Line Callout 2 24"/>
              <p:cNvSpPr/>
              <p:nvPr/>
            </p:nvSpPr>
            <p:spPr>
              <a:xfrm>
                <a:off x="2216854" y="2070077"/>
                <a:ext cx="938286" cy="232816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482153"/>
                  <a:gd name="adj6" fmla="val 82726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Islam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Line Callout 2 25"/>
              <p:cNvSpPr/>
              <p:nvPr/>
            </p:nvSpPr>
            <p:spPr>
              <a:xfrm>
                <a:off x="920058" y="4685262"/>
                <a:ext cx="938286" cy="232816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-204346"/>
                  <a:gd name="adj6" fmla="val 98286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Katolik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Line Callout 2 26"/>
              <p:cNvSpPr/>
              <p:nvPr/>
            </p:nvSpPr>
            <p:spPr>
              <a:xfrm>
                <a:off x="2204237" y="4685262"/>
                <a:ext cx="938286" cy="232816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-217548"/>
                  <a:gd name="adj6" fmla="val 72899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Hindu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Line Callout 2 27"/>
              <p:cNvSpPr/>
              <p:nvPr/>
            </p:nvSpPr>
            <p:spPr>
              <a:xfrm>
                <a:off x="3446725" y="4659935"/>
                <a:ext cx="1111569" cy="232816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-191145"/>
                  <a:gd name="adj6" fmla="val 52194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Buddha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210760" y="4292617"/>
              <a:ext cx="16021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/>
                <a:t>Sumber: Buku Tematik Kelas 4, Tema 7 Subtema 1</a:t>
              </a:r>
              <a:endParaRPr lang="en-US" sz="800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38651" y="6122996"/>
            <a:ext cx="4308826" cy="2800767"/>
            <a:chOff x="938650" y="5813856"/>
            <a:chExt cx="4308826" cy="2800767"/>
          </a:xfrm>
        </p:grpSpPr>
        <p:sp>
          <p:nvSpPr>
            <p:cNvPr id="6" name="Rectangle 5"/>
            <p:cNvSpPr/>
            <p:nvPr/>
          </p:nvSpPr>
          <p:spPr>
            <a:xfrm>
              <a:off x="1021658" y="8284633"/>
              <a:ext cx="398032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8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38650" y="5813856"/>
              <a:ext cx="4308826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Indonesia Beragam Agama</a:t>
              </a:r>
            </a:p>
            <a:p>
              <a:pPr algn="ctr"/>
              <a:r>
                <a:rPr lang="en-US" sz="1000" dirty="0" smtClean="0">
                  <a:latin typeface="Arial MT"/>
                </a:rPr>
                <a:t>(Kak Yudi Racil)</a:t>
              </a:r>
            </a:p>
            <a:p>
              <a:endParaRPr lang="en-US" sz="1400" dirty="0">
                <a:latin typeface="Arial MT"/>
              </a:endParaRPr>
            </a:p>
            <a:p>
              <a:r>
                <a:rPr lang="en-US" sz="1200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Indonesia negara Pancasila</a:t>
              </a:r>
            </a:p>
            <a:p>
              <a:r>
                <a:rPr lang="en-US" sz="1200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Indonesia ada beragam agama</a:t>
              </a:r>
            </a:p>
            <a:p>
              <a:r>
                <a:rPr lang="en-US" sz="1200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Ayo kawan menghargai sesama</a:t>
              </a:r>
            </a:p>
            <a:p>
              <a:r>
                <a:rPr lang="en-US" sz="1200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Menghormati tempat ibadahnya  2x </a:t>
              </a:r>
              <a:r>
                <a:rPr lang="en-US" sz="1000" i="1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(kembali ke bait 1)</a:t>
              </a:r>
            </a:p>
            <a:p>
              <a:r>
                <a:rPr lang="en-US" sz="1200" dirty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	</a:t>
              </a:r>
              <a:endParaRPr lang="en-US" sz="1200" dirty="0" smtClean="0">
                <a:solidFill>
                  <a:schemeClr val="accent6">
                    <a:lumMod val="50000"/>
                  </a:schemeClr>
                </a:solidFill>
                <a:latin typeface="Arial MT"/>
              </a:endParaRPr>
            </a:p>
            <a:p>
              <a:r>
                <a:rPr lang="en-US" sz="1200" dirty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	</a:t>
              </a:r>
              <a:r>
                <a:rPr lang="en-US" sz="1200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Islam doa di Mesjid</a:t>
              </a:r>
            </a:p>
            <a:p>
              <a:r>
                <a:rPr lang="en-US" sz="1200" dirty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	</a:t>
              </a:r>
              <a:r>
                <a:rPr lang="en-US" sz="1200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Kristen Katolik doa di Gereja</a:t>
              </a:r>
            </a:p>
            <a:p>
              <a:r>
                <a:rPr lang="en-US" sz="1200" dirty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	</a:t>
              </a:r>
              <a:r>
                <a:rPr lang="en-US" sz="1200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Umat Hindu doa di Pura</a:t>
              </a:r>
            </a:p>
            <a:p>
              <a:r>
                <a:rPr lang="en-US" sz="1200" dirty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	</a:t>
              </a:r>
              <a:r>
                <a:rPr lang="en-US" sz="1200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Umat Buddha doa di vihara</a:t>
              </a:r>
            </a:p>
            <a:p>
              <a:r>
                <a:rPr lang="en-US" sz="1200" dirty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	</a:t>
              </a:r>
              <a:r>
                <a:rPr lang="en-US" sz="1200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Kita semua menghormatinya 2x </a:t>
              </a:r>
              <a:r>
                <a:rPr lang="en-US" sz="1000" i="1" dirty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(kembali ke bait </a:t>
              </a:r>
              <a:r>
                <a:rPr lang="en-US" sz="1000" i="1" dirty="0" smtClean="0">
                  <a:solidFill>
                    <a:schemeClr val="accent6">
                      <a:lumMod val="50000"/>
                    </a:schemeClr>
                  </a:solidFill>
                  <a:latin typeface="Arial MT"/>
                </a:rPr>
                <a:t> 2)</a:t>
              </a:r>
              <a:endParaRPr lang="en-US" sz="1000" i="1" dirty="0">
                <a:solidFill>
                  <a:schemeClr val="accent6">
                    <a:lumMod val="50000"/>
                  </a:schemeClr>
                </a:solidFill>
                <a:latin typeface="Arial MT"/>
              </a:endParaRPr>
            </a:p>
            <a:p>
              <a:endParaRPr lang="en-US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802336" y="5278737"/>
            <a:ext cx="46456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Guru membimbing menyanyi lagu Indonesia Beragam Agama dengan link youtub: </a:t>
            </a:r>
            <a:r>
              <a:rPr lang="en-US" sz="1000" dirty="0" smtClean="0"/>
              <a:t>https</a:t>
            </a:r>
            <a:r>
              <a:rPr lang="en-US" sz="1000" dirty="0"/>
              <a:t>://www.youtube.com/watch?v=5Gmr7LItFi0&amp;ab_channel=KakYudiRacil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8453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29395" y="1067294"/>
            <a:ext cx="536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Ayo, tuliskan nama-nama kitab suci enam agama pada tabel berikut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77569" y="644540"/>
            <a:ext cx="3274132" cy="422754"/>
            <a:chOff x="627813" y="430720"/>
            <a:chExt cx="3274132" cy="42275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33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716004"/>
              </p:ext>
            </p:extLst>
          </p:nvPr>
        </p:nvGraphicFramePr>
        <p:xfrm>
          <a:off x="777569" y="1537589"/>
          <a:ext cx="5086464" cy="2080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924">
                  <a:extLst>
                    <a:ext uri="{9D8B030D-6E8A-4147-A177-3AD203B41FA5}">
                      <a16:colId xmlns:a16="http://schemas.microsoft.com/office/drawing/2014/main" val="1037102297"/>
                    </a:ext>
                  </a:extLst>
                </a:gridCol>
                <a:gridCol w="1576024">
                  <a:extLst>
                    <a:ext uri="{9D8B030D-6E8A-4147-A177-3AD203B41FA5}">
                      <a16:colId xmlns:a16="http://schemas.microsoft.com/office/drawing/2014/main" val="2936601281"/>
                    </a:ext>
                  </a:extLst>
                </a:gridCol>
                <a:gridCol w="2989516">
                  <a:extLst>
                    <a:ext uri="{9D8B030D-6E8A-4147-A177-3AD203B41FA5}">
                      <a16:colId xmlns:a16="http://schemas.microsoft.com/office/drawing/2014/main" val="853949216"/>
                    </a:ext>
                  </a:extLst>
                </a:gridCol>
              </a:tblGrid>
              <a:tr h="2747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Agama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Nama Kitab Suci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925595"/>
                  </a:ext>
                </a:extLst>
              </a:tr>
              <a:tr h="2747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906247"/>
                  </a:ext>
                </a:extLst>
              </a:tr>
              <a:tr h="2747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99064"/>
                  </a:ext>
                </a:extLst>
              </a:tr>
              <a:tr h="2747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207492"/>
                  </a:ext>
                </a:extLst>
              </a:tr>
              <a:tr h="2747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316644"/>
                  </a:ext>
                </a:extLst>
              </a:tr>
              <a:tr h="2747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06275"/>
                  </a:ext>
                </a:extLst>
              </a:tr>
              <a:tr h="2747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50052"/>
                  </a:ext>
                </a:extLst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614725" y="3938776"/>
            <a:ext cx="5366694" cy="4152511"/>
            <a:chOff x="741836" y="692619"/>
            <a:chExt cx="5366694" cy="415251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904680" y="1729817"/>
              <a:ext cx="2024439" cy="2539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3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300" dirty="0" smtClean="0">
                  <a:latin typeface="Arial MT"/>
                </a:rPr>
                <a:t>Guru </a:t>
              </a:r>
              <a:r>
                <a:rPr lang="en-US" sz="1300" dirty="0">
                  <a:latin typeface="Arial MT"/>
                </a:rPr>
                <a:t>mengajak peserta didik </a:t>
              </a:r>
              <a:r>
                <a:rPr lang="en-US" sz="1300" dirty="0" smtClean="0">
                  <a:latin typeface="Arial MT"/>
                </a:rPr>
                <a:t>merefleksikan pembelajaran yang baru diselesaikan, misalnya:</a:t>
              </a:r>
              <a:endParaRPr lang="en-US" sz="13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300" dirty="0">
                  <a:latin typeface="Arial MT"/>
                </a:rPr>
                <a:t>Manfaat apa yang kamu dapatkan dari pelajaran ini? </a:t>
              </a:r>
              <a:endParaRPr lang="en-US" sz="13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300" dirty="0" smtClean="0">
                  <a:latin typeface="Arial MT"/>
                </a:rPr>
                <a:t>Bagaimana </a:t>
              </a:r>
              <a:r>
                <a:rPr lang="en-US" sz="13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98197" y="1824210"/>
              <a:ext cx="2006657" cy="2693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300" dirty="0" smtClean="0">
                  <a:latin typeface="Arial MT"/>
                </a:rPr>
                <a:t>Adakah </a:t>
              </a:r>
              <a:r>
                <a:rPr lang="en-US" sz="1300" dirty="0">
                  <a:latin typeface="Arial MT"/>
                </a:rPr>
                <a:t>kesulitan atau kendala yang dihadapi oleh </a:t>
              </a:r>
              <a:r>
                <a:rPr lang="en-US" sz="1300" dirty="0" smtClean="0">
                  <a:latin typeface="Arial MT"/>
                </a:rPr>
                <a:t>peserta didik </a:t>
              </a:r>
              <a:r>
                <a:rPr lang="en-US" sz="1300" dirty="0">
                  <a:latin typeface="Arial MT"/>
                </a:rPr>
                <a:t>sehingga </a:t>
              </a:r>
              <a:r>
                <a:rPr lang="en-US" sz="1300" dirty="0" smtClean="0">
                  <a:latin typeface="Arial MT"/>
                </a:rPr>
                <a:t>tujuan pembelajaran </a:t>
              </a:r>
              <a:r>
                <a:rPr lang="en-US" sz="1300" dirty="0">
                  <a:latin typeface="Arial MT"/>
                </a:rPr>
                <a:t>tidak </a:t>
              </a:r>
              <a:r>
                <a:rPr lang="en-US" sz="1300" dirty="0" smtClean="0">
                  <a:latin typeface="Arial MT"/>
                </a:rPr>
                <a:t>tercapai</a:t>
              </a:r>
              <a:r>
                <a:rPr lang="en-US" sz="1300" dirty="0">
                  <a:latin typeface="Arial MT"/>
                </a:rPr>
                <a:t>? </a:t>
              </a:r>
              <a:endParaRPr lang="en-US" sz="13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300" dirty="0" smtClean="0">
                  <a:latin typeface="Arial MT"/>
                </a:rPr>
                <a:t>Jika ada, apa </a:t>
              </a:r>
              <a:r>
                <a:rPr lang="en-US" sz="1300" dirty="0">
                  <a:latin typeface="Arial MT"/>
                </a:rPr>
                <a:t>yang akan dilakukan guru untuk membantu atau mengatasi </a:t>
              </a:r>
              <a:r>
                <a:rPr lang="en-US" sz="1300" dirty="0" smtClean="0">
                  <a:latin typeface="Arial MT"/>
                </a:rPr>
                <a:t>kesulitan peserta didik </a:t>
              </a:r>
              <a:r>
                <a:rPr lang="en-US" sz="1300" dirty="0">
                  <a:latin typeface="Arial MT"/>
                </a:rPr>
                <a:t>tersebut? </a:t>
              </a:r>
              <a:endParaRPr lang="en-US" sz="1300" dirty="0" smtClean="0">
                <a:latin typeface="Arial MT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741836" y="692619"/>
              <a:ext cx="5366694" cy="4152511"/>
              <a:chOff x="741836" y="692619"/>
              <a:chExt cx="5366694" cy="4152511"/>
            </a:xfrm>
          </p:grpSpPr>
          <p:grpSp>
            <p:nvGrpSpPr>
              <p:cNvPr id="19" name="Google Shape;1136;p38"/>
              <p:cNvGrpSpPr/>
              <p:nvPr/>
            </p:nvGrpSpPr>
            <p:grpSpPr>
              <a:xfrm>
                <a:off x="741836" y="692619"/>
                <a:ext cx="2578699" cy="4152509"/>
                <a:chOff x="3053686" y="1392018"/>
                <a:chExt cx="1414728" cy="2481985"/>
              </a:xfrm>
              <a:solidFill>
                <a:srgbClr val="FF0000"/>
              </a:solidFill>
            </p:grpSpPr>
            <p:grpSp>
              <p:nvGrpSpPr>
                <p:cNvPr id="26" name="Google Shape;1138;p38"/>
                <p:cNvGrpSpPr/>
                <p:nvPr/>
              </p:nvGrpSpPr>
              <p:grpSpPr>
                <a:xfrm>
                  <a:off x="3053686" y="1392018"/>
                  <a:ext cx="1350328" cy="2481985"/>
                  <a:chOff x="3053686" y="1392018"/>
                  <a:chExt cx="1350328" cy="2481985"/>
                </a:xfrm>
                <a:grpFill/>
              </p:grpSpPr>
              <p:sp>
                <p:nvSpPr>
                  <p:cNvPr id="28" name="Google Shape;1139;p38"/>
                  <p:cNvSpPr/>
                  <p:nvPr/>
                </p:nvSpPr>
                <p:spPr>
                  <a:xfrm>
                    <a:off x="3053686" y="1392018"/>
                    <a:ext cx="1292435" cy="24819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7" name="Google Shape;1143;p38"/>
                <p:cNvSpPr/>
                <p:nvPr/>
              </p:nvSpPr>
              <p:spPr>
                <a:xfrm>
                  <a:off x="4339613" y="2255285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0" name="Google Shape;1136;p38"/>
              <p:cNvGrpSpPr/>
              <p:nvPr/>
            </p:nvGrpSpPr>
            <p:grpSpPr>
              <a:xfrm>
                <a:off x="3494683" y="692623"/>
                <a:ext cx="2613847" cy="4152507"/>
                <a:chOff x="2925137" y="1392020"/>
                <a:chExt cx="1434011" cy="2481984"/>
              </a:xfrm>
              <a:solidFill>
                <a:srgbClr val="FF0000"/>
              </a:solidFill>
            </p:grpSpPr>
            <p:grpSp>
              <p:nvGrpSpPr>
                <p:cNvPr id="22" name="Google Shape;1138;p38"/>
                <p:cNvGrpSpPr/>
                <p:nvPr/>
              </p:nvGrpSpPr>
              <p:grpSpPr>
                <a:xfrm>
                  <a:off x="2925137" y="1392020"/>
                  <a:ext cx="1384641" cy="2481984"/>
                  <a:chOff x="2925137" y="1392020"/>
                  <a:chExt cx="1384641" cy="2481984"/>
                </a:xfrm>
                <a:grpFill/>
              </p:grpSpPr>
              <p:sp>
                <p:nvSpPr>
                  <p:cNvPr id="24" name="Google Shape;1139;p38"/>
                  <p:cNvSpPr/>
                  <p:nvPr/>
                </p:nvSpPr>
                <p:spPr>
                  <a:xfrm>
                    <a:off x="2925137" y="1392020"/>
                    <a:ext cx="1335273" cy="24819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" name="Google Shape;1140;p38"/>
                  <p:cNvSpPr/>
                  <p:nvPr/>
                </p:nvSpPr>
                <p:spPr>
                  <a:xfrm>
                    <a:off x="4200512" y="2063462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3" name="Google Shape;1143;p38"/>
                <p:cNvSpPr/>
                <p:nvPr/>
              </p:nvSpPr>
              <p:spPr>
                <a:xfrm>
                  <a:off x="4230347" y="2255285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98197" y="1444532"/>
                <a:ext cx="1733300" cy="285285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3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3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1221409" y="908826"/>
              <a:ext cx="1398438" cy="66052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Penutup</a:t>
              </a:r>
            </a:p>
            <a:p>
              <a:pPr algn="ctr"/>
              <a:r>
                <a:rPr lang="en-US" sz="1200" b="1" dirty="0" smtClean="0">
                  <a:solidFill>
                    <a:schemeClr val="bg1"/>
                  </a:solidFill>
                </a:rPr>
                <a:t>(10 Menit)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668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 flipH="1">
            <a:off x="-1" y="2533983"/>
            <a:ext cx="4868367" cy="2290906"/>
          </a:xfrm>
          <a:custGeom>
            <a:avLst/>
            <a:gdLst>
              <a:gd name="connsiteX0" fmla="*/ 784335 w 2851930"/>
              <a:gd name="connsiteY0" fmla="*/ 0 h 3137336"/>
              <a:gd name="connsiteX1" fmla="*/ 2851930 w 2851930"/>
              <a:gd name="connsiteY1" fmla="*/ 0 h 3137336"/>
              <a:gd name="connsiteX2" fmla="*/ 2851930 w 2851930"/>
              <a:gd name="connsiteY2" fmla="*/ 3137336 h 3137336"/>
              <a:gd name="connsiteX3" fmla="*/ 784335 w 2851930"/>
              <a:gd name="connsiteY3" fmla="*/ 3137336 h 3137336"/>
              <a:gd name="connsiteX4" fmla="*/ 0 w 2851930"/>
              <a:gd name="connsiteY4" fmla="*/ 1568668 h 3137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930" h="3137336">
                <a:moveTo>
                  <a:pt x="784335" y="0"/>
                </a:moveTo>
                <a:lnTo>
                  <a:pt x="2851930" y="0"/>
                </a:lnTo>
                <a:lnTo>
                  <a:pt x="2851930" y="3137336"/>
                </a:lnTo>
                <a:lnTo>
                  <a:pt x="784335" y="3137336"/>
                </a:lnTo>
                <a:lnTo>
                  <a:pt x="0" y="156866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sp>
        <p:nvSpPr>
          <p:cNvPr id="38" name="Rectangle 37"/>
          <p:cNvSpPr/>
          <p:nvPr/>
        </p:nvSpPr>
        <p:spPr>
          <a:xfrm>
            <a:off x="-43977" y="2620108"/>
            <a:ext cx="6858000" cy="6523892"/>
          </a:xfrm>
          <a:prstGeom prst="rect">
            <a:avLst/>
          </a:prstGeom>
          <a:gradFill flip="none" rotWithShape="1">
            <a:gsLst>
              <a:gs pos="0">
                <a:srgbClr val="7030A0">
                  <a:alpha val="0"/>
                </a:srgbClr>
              </a:gs>
              <a:gs pos="56000">
                <a:srgbClr val="00206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pSp>
        <p:nvGrpSpPr>
          <p:cNvPr id="2" name="Group 1"/>
          <p:cNvGrpSpPr/>
          <p:nvPr/>
        </p:nvGrpSpPr>
        <p:grpSpPr>
          <a:xfrm>
            <a:off x="266212" y="3882452"/>
            <a:ext cx="6421027" cy="5253514"/>
            <a:chOff x="266212" y="4081988"/>
            <a:chExt cx="6328019" cy="5053978"/>
          </a:xfrm>
        </p:grpSpPr>
        <p:sp>
          <p:nvSpPr>
            <p:cNvPr id="39" name="Diagonal Stripe 38"/>
            <p:cNvSpPr/>
            <p:nvPr/>
          </p:nvSpPr>
          <p:spPr>
            <a:xfrm flipH="1" flipV="1">
              <a:off x="1542584" y="4081988"/>
              <a:ext cx="5051647" cy="5051647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6" name="Diagonal Stripe 45"/>
            <p:cNvSpPr/>
            <p:nvPr/>
          </p:nvSpPr>
          <p:spPr>
            <a:xfrm flipH="1" flipV="1">
              <a:off x="4184940" y="7378778"/>
              <a:ext cx="1748493" cy="1748493"/>
            </a:xfrm>
            <a:prstGeom prst="diagStrip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  <p:sp>
          <p:nvSpPr>
            <p:cNvPr id="47" name="Diagonal Stripe 46"/>
            <p:cNvSpPr/>
            <p:nvPr/>
          </p:nvSpPr>
          <p:spPr>
            <a:xfrm flipH="1" flipV="1">
              <a:off x="266212" y="5680110"/>
              <a:ext cx="3455856" cy="3455856"/>
            </a:xfrm>
            <a:prstGeom prst="diagStripe">
              <a:avLst>
                <a:gd name="adj" fmla="val 7002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8000"/>
                  </a:schemeClr>
                </a:gs>
                <a:gs pos="100000">
                  <a:schemeClr val="bg1">
                    <a:alpha val="23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40318" y="2817855"/>
            <a:ext cx="2840679" cy="82389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Kegiatan </a:t>
            </a:r>
            <a:r>
              <a:rPr lang="en-US" sz="4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en-US" sz="4800" b="1" dirty="0">
              <a:ln w="0"/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3348" y="3621865"/>
            <a:ext cx="38088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Toleransi Buddha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 JP (4 x 35 Menit) = 1 x Pertemuan</a:t>
            </a:r>
            <a:endParaRPr lang="en-US" sz="1400" b="1" dirty="0">
              <a:solidFill>
                <a:schemeClr val="bg1"/>
              </a:solidFill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Diagonal Stripe 39"/>
          <p:cNvSpPr/>
          <p:nvPr/>
        </p:nvSpPr>
        <p:spPr>
          <a:xfrm>
            <a:off x="510132" y="212191"/>
            <a:ext cx="3848099" cy="3848099"/>
          </a:xfrm>
          <a:prstGeom prst="diagStrip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bg1">
                  <a:alpha val="8000"/>
                </a:schemeClr>
              </a:gs>
              <a:gs pos="100000">
                <a:schemeClr val="bg1">
                  <a:alpha val="23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9C9D6-D6FF-4BC7-977E-01B78261C46C}"/>
              </a:ext>
            </a:extLst>
          </p:cNvPr>
          <p:cNvSpPr/>
          <p:nvPr/>
        </p:nvSpPr>
        <p:spPr>
          <a:xfrm>
            <a:off x="4979347" y="406733"/>
            <a:ext cx="1262427" cy="300674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BUD.A.SUL.1.7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265466-4227-439E-8B5D-B331CA51FCBD}"/>
              </a:ext>
            </a:extLst>
          </p:cNvPr>
          <p:cNvGrpSpPr/>
          <p:nvPr/>
        </p:nvGrpSpPr>
        <p:grpSpPr>
          <a:xfrm>
            <a:off x="0" y="343949"/>
            <a:ext cx="2700670" cy="378097"/>
            <a:chOff x="342599" y="343949"/>
            <a:chExt cx="2495194" cy="378097"/>
          </a:xfrm>
          <a:solidFill>
            <a:schemeClr val="accent2">
              <a:lumMod val="50000"/>
            </a:schemeClr>
          </a:solidFill>
        </p:grpSpPr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064A23C5-05CF-4823-BCC5-118A6B43D1A5}"/>
                </a:ext>
              </a:extLst>
            </p:cNvPr>
            <p:cNvSpPr/>
            <p:nvPr/>
          </p:nvSpPr>
          <p:spPr>
            <a:xfrm>
              <a:off x="342599" y="343949"/>
              <a:ext cx="2495194" cy="378097"/>
            </a:xfrm>
            <a:custGeom>
              <a:avLst/>
              <a:gdLst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8290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  <a:gd name="connsiteX0" fmla="*/ 0 w 3829050"/>
                <a:gd name="connsiteY0" fmla="*/ 0 h 419100"/>
                <a:gd name="connsiteX1" fmla="*/ 3829050 w 3829050"/>
                <a:gd name="connsiteY1" fmla="*/ 0 h 419100"/>
                <a:gd name="connsiteX2" fmla="*/ 3486150 w 3829050"/>
                <a:gd name="connsiteY2" fmla="*/ 419100 h 419100"/>
                <a:gd name="connsiteX3" fmla="*/ 0 w 3829050"/>
                <a:gd name="connsiteY3" fmla="*/ 419100 h 419100"/>
                <a:gd name="connsiteX4" fmla="*/ 0 w 3829050"/>
                <a:gd name="connsiteY4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0" h="419100">
                  <a:moveTo>
                    <a:pt x="0" y="0"/>
                  </a:moveTo>
                  <a:lnTo>
                    <a:pt x="3829050" y="0"/>
                  </a:lnTo>
                  <a:lnTo>
                    <a:pt x="34861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62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D96DF4-293C-4CA4-8C9C-EA5A4570CD19}"/>
                </a:ext>
              </a:extLst>
            </p:cNvPr>
            <p:cNvSpPr/>
            <p:nvPr/>
          </p:nvSpPr>
          <p:spPr>
            <a:xfrm>
              <a:off x="342599" y="352764"/>
              <a:ext cx="2214032" cy="369282"/>
            </a:xfrm>
            <a:prstGeom prst="rect">
              <a:avLst/>
            </a:prstGeom>
            <a:grpFill/>
          </p:spPr>
          <p:txBody>
            <a:bodyPr wrap="none" lIns="84406" tIns="42203" rIns="84406" bIns="42203">
              <a:spAutoFit/>
            </a:bodyPr>
            <a:lstStyle/>
            <a:p>
              <a:pPr algn="ctr"/>
              <a:r>
                <a:rPr lang="en-US" sz="1846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Rounded MT Bold" panose="020F0704030504030204" pitchFamily="34" charset="0"/>
                  <a:cs typeface="Arial" panose="020B0604020202020204" pitchFamily="34" charset="0"/>
                </a:rPr>
                <a:t>KELAS I _ FASE 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48969" y="8134588"/>
            <a:ext cx="6863486" cy="1008560"/>
            <a:chOff x="-48969" y="8134588"/>
            <a:chExt cx="6863486" cy="1008560"/>
          </a:xfrm>
        </p:grpSpPr>
        <p:sp>
          <p:nvSpPr>
            <p:cNvPr id="18" name="Rectangle 17"/>
            <p:cNvSpPr/>
            <p:nvPr/>
          </p:nvSpPr>
          <p:spPr>
            <a:xfrm>
              <a:off x="1464694" y="8134588"/>
              <a:ext cx="534982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84406" tIns="42203" rIns="84406" bIns="42203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Kementerian </a:t>
              </a:r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Pendidikan, Kebudayaan, Riset, dan Teknologi</a:t>
              </a:r>
              <a:endParaRPr lang="en-US" sz="1500" dirty="0">
                <a:ln w="0"/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Badan Penelitian dan Pengembangan dan Perbukuan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Asesmen dan Pembelajaran  </a:t>
              </a:r>
            </a:p>
            <a:p>
              <a:r>
                <a:rPr lang="en-US" sz="1500" dirty="0" smtClean="0">
                  <a:ln w="0"/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2021</a:t>
              </a:r>
              <a:endParaRPr lang="en-US" sz="1500" dirty="0">
                <a:ln w="0"/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3" name="Picture 22" descr="http://3.bp.blogspot.com/-2mRi5l6ECmY/VvtG90ryp3I/AAAAAAAAD1s/b7gZEquhhe4wXqFkxYls0zGkgSAnFB5ng/s1600/Tut%2BWuri%2BHandayani%2Bvector%2B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969" y="8134588"/>
              <a:ext cx="1513663" cy="10085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xtLst/>
          </p:spPr>
        </p:pic>
      </p:grpSp>
    </p:spTree>
    <p:extLst>
      <p:ext uri="{BB962C8B-B14F-4D97-AF65-F5344CB8AC3E}">
        <p14:creationId xmlns:p14="http://schemas.microsoft.com/office/powerpoint/2010/main" val="27478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40927" y="3334120"/>
            <a:ext cx="5170205" cy="4805982"/>
            <a:chOff x="1558802" y="966003"/>
            <a:chExt cx="4495617" cy="3999234"/>
          </a:xfrm>
        </p:grpSpPr>
        <p:grpSp>
          <p:nvGrpSpPr>
            <p:cNvPr id="20" name="Google Shape;541;p26"/>
            <p:cNvGrpSpPr/>
            <p:nvPr/>
          </p:nvGrpSpPr>
          <p:grpSpPr>
            <a:xfrm>
              <a:off x="3091646" y="966003"/>
              <a:ext cx="1456750" cy="3382242"/>
              <a:chOff x="3091646" y="966003"/>
              <a:chExt cx="1456750" cy="3382242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5" name="Google Shape;542;p26"/>
              <p:cNvSpPr/>
              <p:nvPr/>
            </p:nvSpPr>
            <p:spPr>
              <a:xfrm>
                <a:off x="3091646" y="1271344"/>
                <a:ext cx="1456750" cy="2999191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1" y="0"/>
                    </a:moveTo>
                    <a:lnTo>
                      <a:pt x="1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                                </a:t>
                </a:r>
                <a:endParaRPr dirty="0"/>
              </a:p>
            </p:txBody>
          </p:sp>
          <p:sp>
            <p:nvSpPr>
              <p:cNvPr id="46" name="Google Shape;543;p26"/>
              <p:cNvSpPr/>
              <p:nvPr/>
            </p:nvSpPr>
            <p:spPr>
              <a:xfrm>
                <a:off x="3451624" y="966003"/>
                <a:ext cx="725400" cy="674316"/>
              </a:xfrm>
              <a:custGeom>
                <a:avLst/>
                <a:gdLst/>
                <a:ahLst/>
                <a:cxnLst/>
                <a:rect l="l" t="t" r="r" b="b"/>
                <a:pathLst>
                  <a:path w="29016" h="32089" extrusionOk="0">
                    <a:moveTo>
                      <a:pt x="14508" y="1"/>
                    </a:moveTo>
                    <a:cubicBezTo>
                      <a:pt x="13708" y="1"/>
                      <a:pt x="12907" y="209"/>
                      <a:pt x="12192" y="626"/>
                    </a:cubicBezTo>
                    <a:lnTo>
                      <a:pt x="2310" y="6329"/>
                    </a:lnTo>
                    <a:cubicBezTo>
                      <a:pt x="882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2" y="24938"/>
                      <a:pt x="2310" y="25760"/>
                    </a:cubicBezTo>
                    <a:lnTo>
                      <a:pt x="12192" y="31463"/>
                    </a:lnTo>
                    <a:cubicBezTo>
                      <a:pt x="12907" y="31880"/>
                      <a:pt x="13708" y="32088"/>
                      <a:pt x="14508" y="32088"/>
                    </a:cubicBezTo>
                    <a:cubicBezTo>
                      <a:pt x="15309" y="32088"/>
                      <a:pt x="16110" y="31880"/>
                      <a:pt x="16824" y="31463"/>
                    </a:cubicBezTo>
                    <a:lnTo>
                      <a:pt x="26706" y="25760"/>
                    </a:lnTo>
                    <a:cubicBezTo>
                      <a:pt x="28135" y="24938"/>
                      <a:pt x="29016" y="23403"/>
                      <a:pt x="29016" y="21748"/>
                    </a:cubicBezTo>
                    <a:lnTo>
                      <a:pt x="29016" y="10341"/>
                    </a:lnTo>
                    <a:cubicBezTo>
                      <a:pt x="29016" y="8686"/>
                      <a:pt x="28135" y="7151"/>
                      <a:pt x="26706" y="6329"/>
                    </a:cubicBezTo>
                    <a:lnTo>
                      <a:pt x="16824" y="626"/>
                    </a:lnTo>
                    <a:cubicBezTo>
                      <a:pt x="16110" y="209"/>
                      <a:pt x="15309" y="1"/>
                      <a:pt x="14508" y="1"/>
                    </a:cubicBezTo>
                    <a:close/>
                  </a:path>
                </a:pathLst>
              </a:custGeom>
              <a:grpFill/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 smtClean="0"/>
                  <a:t>         </a:t>
                </a:r>
                <a:endParaRPr dirty="0"/>
              </a:p>
            </p:txBody>
          </p:sp>
          <p:sp>
            <p:nvSpPr>
              <p:cNvPr id="53" name="Google Shape;547;p26"/>
              <p:cNvSpPr/>
              <p:nvPr/>
            </p:nvSpPr>
            <p:spPr>
              <a:xfrm>
                <a:off x="3792401" y="1646863"/>
                <a:ext cx="207269" cy="139167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0" name="Google Shape;550;p26"/>
              <p:cNvSpPr/>
              <p:nvPr/>
            </p:nvSpPr>
            <p:spPr>
              <a:xfrm>
                <a:off x="3681926" y="4195845"/>
                <a:ext cx="152400" cy="152400"/>
              </a:xfrm>
              <a:prstGeom prst="ellipse">
                <a:avLst/>
              </a:prstGeom>
              <a:grpFill/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561;p26"/>
            <p:cNvGrpSpPr/>
            <p:nvPr/>
          </p:nvGrpSpPr>
          <p:grpSpPr>
            <a:xfrm>
              <a:off x="1558802" y="1581732"/>
              <a:ext cx="1496322" cy="3288112"/>
              <a:chOff x="1573603" y="1581732"/>
              <a:chExt cx="1496322" cy="3288112"/>
            </a:xfrm>
          </p:grpSpPr>
          <p:sp>
            <p:nvSpPr>
              <p:cNvPr id="37" name="Google Shape;562;p26"/>
              <p:cNvSpPr/>
              <p:nvPr/>
            </p:nvSpPr>
            <p:spPr>
              <a:xfrm>
                <a:off x="1604550" y="1848613"/>
                <a:ext cx="1465375" cy="2964223"/>
              </a:xfrm>
              <a:custGeom>
                <a:avLst/>
                <a:gdLst/>
                <a:ahLst/>
                <a:cxnLst/>
                <a:rect l="l" t="t" r="r" b="b"/>
                <a:pathLst>
                  <a:path w="58615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615" y="94952"/>
                    </a:lnTo>
                    <a:lnTo>
                      <a:pt x="5861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63;p26"/>
              <p:cNvSpPr/>
              <p:nvPr/>
            </p:nvSpPr>
            <p:spPr>
              <a:xfrm>
                <a:off x="1960238" y="1581732"/>
                <a:ext cx="725700" cy="635855"/>
              </a:xfrm>
              <a:custGeom>
                <a:avLst/>
                <a:gdLst/>
                <a:ahLst/>
                <a:cxnLst/>
                <a:rect l="l" t="t" r="r" b="b"/>
                <a:pathLst>
                  <a:path w="29028" h="32089" extrusionOk="0">
                    <a:moveTo>
                      <a:pt x="14514" y="1"/>
                    </a:moveTo>
                    <a:cubicBezTo>
                      <a:pt x="13713" y="1"/>
                      <a:pt x="12913" y="209"/>
                      <a:pt x="12192" y="626"/>
                    </a:cubicBezTo>
                    <a:lnTo>
                      <a:pt x="2322" y="6329"/>
                    </a:lnTo>
                    <a:cubicBezTo>
                      <a:pt x="881" y="7151"/>
                      <a:pt x="0" y="8686"/>
                      <a:pt x="0" y="10341"/>
                    </a:cubicBezTo>
                    <a:lnTo>
                      <a:pt x="0" y="21748"/>
                    </a:lnTo>
                    <a:cubicBezTo>
                      <a:pt x="0" y="23403"/>
                      <a:pt x="881" y="24938"/>
                      <a:pt x="2322" y="25760"/>
                    </a:cubicBezTo>
                    <a:lnTo>
                      <a:pt x="12192" y="31463"/>
                    </a:lnTo>
                    <a:cubicBezTo>
                      <a:pt x="12913" y="31880"/>
                      <a:pt x="13713" y="32088"/>
                      <a:pt x="14514" y="32088"/>
                    </a:cubicBezTo>
                    <a:cubicBezTo>
                      <a:pt x="15315" y="32088"/>
                      <a:pt x="16115" y="31880"/>
                      <a:pt x="16836" y="31463"/>
                    </a:cubicBezTo>
                    <a:lnTo>
                      <a:pt x="26706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6" y="6329"/>
                    </a:cubicBezTo>
                    <a:lnTo>
                      <a:pt x="16836" y="626"/>
                    </a:lnTo>
                    <a:cubicBezTo>
                      <a:pt x="16115" y="209"/>
                      <a:pt x="15315" y="1"/>
                      <a:pt x="145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67;p26"/>
              <p:cNvSpPr txBox="1"/>
              <p:nvPr/>
            </p:nvSpPr>
            <p:spPr>
              <a:xfrm>
                <a:off x="1592637" y="2848621"/>
                <a:ext cx="1465500" cy="1193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dirty="0" smtClean="0">
                    <a:latin typeface="Arial MT"/>
                    <a:ea typeface="Roboto"/>
                    <a:cs typeface="Roboto"/>
                    <a:sym typeface="Roboto"/>
                  </a:rPr>
                  <a:t>Guru Agung Buddha telah meletakkan fondasi yang kuat mengajarkan toleransi beragama kepada Upali.  </a:t>
                </a:r>
                <a:endParaRPr sz="1200" dirty="0"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1" name="Google Shape;568;p26"/>
              <p:cNvSpPr txBox="1"/>
              <p:nvPr/>
            </p:nvSpPr>
            <p:spPr>
              <a:xfrm>
                <a:off x="1573603" y="2308075"/>
                <a:ext cx="14655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Pemahaman Bermakna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569;p26"/>
              <p:cNvSpPr/>
              <p:nvPr/>
            </p:nvSpPr>
            <p:spPr>
              <a:xfrm>
                <a:off x="2230153" y="4717444"/>
                <a:ext cx="152400" cy="152400"/>
              </a:xfrm>
              <a:prstGeom prst="ellipse">
                <a:avLst/>
              </a:prstGeom>
              <a:solidFill>
                <a:srgbClr val="5EB2FC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570;p26"/>
            <p:cNvGrpSpPr/>
            <p:nvPr/>
          </p:nvGrpSpPr>
          <p:grpSpPr>
            <a:xfrm>
              <a:off x="4557146" y="1572480"/>
              <a:ext cx="1497273" cy="3392757"/>
              <a:chOff x="4557146" y="1572480"/>
              <a:chExt cx="1497273" cy="3392757"/>
            </a:xfrm>
          </p:grpSpPr>
          <p:sp>
            <p:nvSpPr>
              <p:cNvPr id="26" name="Google Shape;571;p26"/>
              <p:cNvSpPr/>
              <p:nvPr/>
            </p:nvSpPr>
            <p:spPr>
              <a:xfrm>
                <a:off x="4585756" y="1848613"/>
                <a:ext cx="1456750" cy="3040424"/>
              </a:xfrm>
              <a:custGeom>
                <a:avLst/>
                <a:gdLst/>
                <a:ahLst/>
                <a:cxnLst/>
                <a:rect l="l" t="t" r="r" b="b"/>
                <a:pathLst>
                  <a:path w="58270" h="94953" extrusionOk="0">
                    <a:moveTo>
                      <a:pt x="0" y="0"/>
                    </a:moveTo>
                    <a:lnTo>
                      <a:pt x="0" y="94952"/>
                    </a:lnTo>
                    <a:lnTo>
                      <a:pt x="58270" y="94952"/>
                    </a:lnTo>
                    <a:lnTo>
                      <a:pt x="58270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72;p26"/>
              <p:cNvSpPr/>
              <p:nvPr/>
            </p:nvSpPr>
            <p:spPr>
              <a:xfrm>
                <a:off x="4955538" y="1572480"/>
                <a:ext cx="725725" cy="645106"/>
              </a:xfrm>
              <a:custGeom>
                <a:avLst/>
                <a:gdLst/>
                <a:ahLst/>
                <a:cxnLst/>
                <a:rect l="l" t="t" r="r" b="b"/>
                <a:pathLst>
                  <a:path w="29029" h="32089" extrusionOk="0">
                    <a:moveTo>
                      <a:pt x="14515" y="1"/>
                    </a:moveTo>
                    <a:cubicBezTo>
                      <a:pt x="13714" y="1"/>
                      <a:pt x="12913" y="209"/>
                      <a:pt x="12193" y="626"/>
                    </a:cubicBezTo>
                    <a:lnTo>
                      <a:pt x="2323" y="6329"/>
                    </a:lnTo>
                    <a:cubicBezTo>
                      <a:pt x="882" y="7151"/>
                      <a:pt x="1" y="8686"/>
                      <a:pt x="1" y="10341"/>
                    </a:cubicBezTo>
                    <a:lnTo>
                      <a:pt x="1" y="21748"/>
                    </a:lnTo>
                    <a:cubicBezTo>
                      <a:pt x="1" y="23403"/>
                      <a:pt x="882" y="24938"/>
                      <a:pt x="2323" y="25760"/>
                    </a:cubicBezTo>
                    <a:lnTo>
                      <a:pt x="12193" y="31463"/>
                    </a:lnTo>
                    <a:cubicBezTo>
                      <a:pt x="12913" y="31880"/>
                      <a:pt x="13714" y="32088"/>
                      <a:pt x="14515" y="32088"/>
                    </a:cubicBezTo>
                    <a:cubicBezTo>
                      <a:pt x="15315" y="32088"/>
                      <a:pt x="16116" y="31880"/>
                      <a:pt x="16836" y="31463"/>
                    </a:cubicBezTo>
                    <a:lnTo>
                      <a:pt x="26707" y="25760"/>
                    </a:lnTo>
                    <a:cubicBezTo>
                      <a:pt x="28147" y="24938"/>
                      <a:pt x="29028" y="23403"/>
                      <a:pt x="29028" y="21748"/>
                    </a:cubicBezTo>
                    <a:lnTo>
                      <a:pt x="29028" y="10341"/>
                    </a:lnTo>
                    <a:cubicBezTo>
                      <a:pt x="29028" y="8686"/>
                      <a:pt x="28147" y="7151"/>
                      <a:pt x="26707" y="6329"/>
                    </a:cubicBezTo>
                    <a:lnTo>
                      <a:pt x="16836" y="626"/>
                    </a:lnTo>
                    <a:cubicBezTo>
                      <a:pt x="16116" y="209"/>
                      <a:pt x="15315" y="1"/>
                      <a:pt x="1451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 w="37200" cap="flat" cmpd="sng">
                <a:solidFill>
                  <a:srgbClr val="FFFFFF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79;p26"/>
              <p:cNvSpPr txBox="1"/>
              <p:nvPr/>
            </p:nvSpPr>
            <p:spPr>
              <a:xfrm>
                <a:off x="4557146" y="3523663"/>
                <a:ext cx="1456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dapat menjelaskan ajaran toleransi Buddha.</a:t>
                </a:r>
              </a:p>
              <a:p>
                <a:pPr marL="171450" lvl="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memberikan contoh nyata ajaran toleransi beragama.</a:t>
                </a:r>
                <a:endParaRPr lang="en" sz="1000" dirty="0">
                  <a:latin typeface="Arial MT"/>
                  <a:ea typeface="Roboto"/>
                  <a:cs typeface="Roboto"/>
                  <a:sym typeface="Roboto"/>
                </a:endParaRP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dapat meneladan Buddha dalam praktik toleransi beragama.</a:t>
                </a:r>
              </a:p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" sz="1000" dirty="0" smtClean="0">
                    <a:latin typeface="Arial MT"/>
                    <a:ea typeface="Roboto"/>
                    <a:cs typeface="Roboto"/>
                    <a:sym typeface="Roboto"/>
                  </a:rPr>
                  <a:t>Peserta didik dapat menunjukkan sikap menghormati agama lain.</a:t>
                </a:r>
                <a:endParaRPr sz="1000" dirty="0">
                  <a:latin typeface="Arial MT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580;p26"/>
              <p:cNvSpPr txBox="1"/>
              <p:nvPr/>
            </p:nvSpPr>
            <p:spPr>
              <a:xfrm>
                <a:off x="4597619" y="2336105"/>
                <a:ext cx="14568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 smtClean="0"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Indikator Keberhasilan</a:t>
                </a:r>
                <a:endParaRPr sz="1400" b="1" dirty="0"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581;p26"/>
              <p:cNvSpPr/>
              <p:nvPr/>
            </p:nvSpPr>
            <p:spPr>
              <a:xfrm>
                <a:off x="5249819" y="4812837"/>
                <a:ext cx="152400" cy="152400"/>
              </a:xfrm>
              <a:prstGeom prst="ellipse">
                <a:avLst/>
              </a:prstGeom>
              <a:solidFill>
                <a:srgbClr val="FCBD24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6393" y="932506"/>
            <a:ext cx="4349512" cy="1908609"/>
            <a:chOff x="1121625" y="568533"/>
            <a:chExt cx="4349512" cy="2938764"/>
          </a:xfrm>
        </p:grpSpPr>
        <p:grpSp>
          <p:nvGrpSpPr>
            <p:cNvPr id="43" name="Google Shape;943;p34"/>
            <p:cNvGrpSpPr/>
            <p:nvPr/>
          </p:nvGrpSpPr>
          <p:grpSpPr>
            <a:xfrm>
              <a:off x="1121625" y="1536734"/>
              <a:ext cx="4349512" cy="1970563"/>
              <a:chOff x="4577079" y="2285238"/>
              <a:chExt cx="1395515" cy="1204025"/>
            </a:xfrm>
          </p:grpSpPr>
          <p:sp>
            <p:nvSpPr>
              <p:cNvPr id="60" name="Google Shape;948;p34"/>
              <p:cNvSpPr/>
              <p:nvPr/>
            </p:nvSpPr>
            <p:spPr>
              <a:xfrm>
                <a:off x="4577079" y="2285238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w="40775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55;p34"/>
              <p:cNvSpPr txBox="1"/>
              <p:nvPr/>
            </p:nvSpPr>
            <p:spPr>
              <a:xfrm>
                <a:off x="4601594" y="2695569"/>
                <a:ext cx="1371000" cy="40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Bagimana toleransi agama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dirty="0" smtClean="0">
                    <a:solidFill>
                      <a:schemeClr val="accent2">
                        <a:lumMod val="50000"/>
                      </a:schemeClr>
                    </a:solidFill>
                    <a:latin typeface="Arial MT"/>
                    <a:ea typeface="Fira Sans Extra Condensed Medium"/>
                    <a:cs typeface="Fira Sans Extra Condensed Medium"/>
                    <a:sym typeface="Fira Sans Extra Condensed Medium"/>
                  </a:rPr>
                  <a:t>yang diajarkan Buddha?  </a:t>
                </a:r>
                <a:endParaRPr sz="1600" dirty="0">
                  <a:solidFill>
                    <a:schemeClr val="accent2">
                      <a:lumMod val="50000"/>
                    </a:schemeClr>
                  </a:solidFill>
                  <a:latin typeface="Arial MT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61" name="Google Shape;153;p17"/>
            <p:cNvGrpSpPr/>
            <p:nvPr/>
          </p:nvGrpSpPr>
          <p:grpSpPr>
            <a:xfrm>
              <a:off x="1806702" y="568533"/>
              <a:ext cx="2875388" cy="1503078"/>
              <a:chOff x="1258165" y="1350508"/>
              <a:chExt cx="2570290" cy="150307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62" name="Google Shape;154;p17"/>
              <p:cNvSpPr/>
              <p:nvPr/>
            </p:nvSpPr>
            <p:spPr>
              <a:xfrm rot="16200000">
                <a:off x="1973842" y="843930"/>
                <a:ext cx="1043945" cy="247530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5;p17"/>
              <p:cNvSpPr txBox="1"/>
              <p:nvPr/>
            </p:nvSpPr>
            <p:spPr>
              <a:xfrm>
                <a:off x="1400164" y="1813829"/>
                <a:ext cx="1685100" cy="53549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Pertanyaan </a:t>
                </a: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Fira Sans Extra Condensed Medium"/>
                    <a:ea typeface="Roboto"/>
                    <a:cs typeface="Roboto"/>
                    <a:sym typeface="Fira Sans Extra Condensed Medium"/>
                  </a:rPr>
                  <a:t>Kunci</a:t>
                </a:r>
                <a:endParaRPr sz="2000" b="1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64" name="Google Shape;156;p17"/>
              <p:cNvSpPr txBox="1"/>
              <p:nvPr/>
            </p:nvSpPr>
            <p:spPr>
              <a:xfrm>
                <a:off x="3127068" y="1996203"/>
                <a:ext cx="477000" cy="4296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grpSp>
            <p:nvGrpSpPr>
              <p:cNvPr id="65" name="Google Shape;157;p17"/>
              <p:cNvGrpSpPr/>
              <p:nvPr/>
            </p:nvGrpSpPr>
            <p:grpSpPr>
              <a:xfrm>
                <a:off x="3262250" y="1350508"/>
                <a:ext cx="566205" cy="1503078"/>
                <a:chOff x="3262250" y="1350508"/>
                <a:chExt cx="566205" cy="1503078"/>
              </a:xfrm>
              <a:grpFill/>
            </p:grpSpPr>
            <p:sp>
              <p:nvSpPr>
                <p:cNvPr id="66" name="Google Shape;158;p17"/>
                <p:cNvSpPr/>
                <p:nvPr/>
              </p:nvSpPr>
              <p:spPr>
                <a:xfrm rot="16200000">
                  <a:off x="2894301" y="1852258"/>
                  <a:ext cx="1435904" cy="432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6" h="22017" fill="none" extrusionOk="0">
                      <a:moveTo>
                        <a:pt x="44066" y="1"/>
                      </a:moveTo>
                      <a:cubicBezTo>
                        <a:pt x="44066" y="12176"/>
                        <a:pt x="34192" y="22016"/>
                        <a:pt x="22017" y="22016"/>
                      </a:cubicBezTo>
                      <a:cubicBezTo>
                        <a:pt x="9875" y="22016"/>
                        <a:pt x="1" y="12176"/>
                        <a:pt x="1" y="1"/>
                      </a:cubicBezTo>
                    </a:path>
                  </a:pathLst>
                </a:custGeom>
                <a:grpFill/>
                <a:ln w="28575" cap="rnd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59;p17"/>
                <p:cNvSpPr/>
                <p:nvPr/>
              </p:nvSpPr>
              <p:spPr>
                <a:xfrm rot="16200000">
                  <a:off x="3251750" y="2709287"/>
                  <a:ext cx="154799" cy="1338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028" name="Picture 4" descr="https://img2.pngdownload.id/20180605/lth/kisspng-question-mark-computer-icons-question-icon-5b17479a85f325.4912709915282523145487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991" y="1031853"/>
              <a:ext cx="499383" cy="679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Google Shape;567;p26"/>
          <p:cNvSpPr txBox="1"/>
          <p:nvPr/>
        </p:nvSpPr>
        <p:spPr>
          <a:xfrm>
            <a:off x="2468623" y="5764449"/>
            <a:ext cx="1685405" cy="70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Bagaimana ajaran toleransi Buddha?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US" sz="1200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Apa bukti nyata Buddha mengajarkan toleransi?</a:t>
            </a:r>
          </a:p>
          <a:p>
            <a:pPr lvl="0"/>
            <a:endParaRPr lang="en-US" sz="1200" dirty="0">
              <a:solidFill>
                <a:srgbClr val="FF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/>
            <a:endParaRPr lang="en-US" sz="1200" dirty="0">
              <a:solidFill>
                <a:srgbClr val="C00000"/>
              </a:solidFill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9" name="Google Shape;568;p26"/>
          <p:cNvSpPr txBox="1"/>
          <p:nvPr/>
        </p:nvSpPr>
        <p:spPr>
          <a:xfrm>
            <a:off x="2356537" y="4383256"/>
            <a:ext cx="1685405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smtClean="0">
                <a:latin typeface="Arial MT"/>
                <a:ea typeface="Fira Sans Extra Condensed Medium"/>
                <a:cs typeface="Fira Sans Extra Condensed Medium"/>
                <a:sym typeface="Fira Sans Extra Condensed Medium"/>
              </a:rPr>
              <a:t>Pertanyaan Pemantik</a:t>
            </a:r>
            <a:endParaRPr sz="1400" b="1" dirty="0">
              <a:latin typeface="Arial MT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9" name="Picture 38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0" y="4142292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8" y="415232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Gambar terkait">
            <a:extLst>
              <a:ext uri="{FF2B5EF4-FFF2-40B4-BE49-F238E27FC236}">
                <a16:creationId xmlns:a16="http://schemas.microsoft.com/office/drawing/2014/main" id="{E4EFC4E5-C42A-4DE6-BBD2-67115BB2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48" y="3418767"/>
            <a:ext cx="605164" cy="6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17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58637" y="548915"/>
            <a:ext cx="3437381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rgbClr val="002060"/>
                </a:solidFill>
                <a:latin typeface="Arial MT"/>
                <a:ea typeface="Tahoma" panose="020B0604030504040204" pitchFamily="34" charset="0"/>
                <a:cs typeface="Tahoma" panose="020B0604030504040204" pitchFamily="34" charset="0"/>
              </a:rPr>
              <a:t>Langkah-Langkah Pembelajaran</a:t>
            </a:r>
            <a:endParaRPr lang="en-US" sz="1662" dirty="0">
              <a:ln w="0"/>
              <a:solidFill>
                <a:srgbClr val="002060"/>
              </a:solidFill>
              <a:latin typeface="Arial MT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8" name="Google Shape;1107;p38"/>
          <p:cNvGrpSpPr/>
          <p:nvPr/>
        </p:nvGrpSpPr>
        <p:grpSpPr>
          <a:xfrm>
            <a:off x="710431" y="1213347"/>
            <a:ext cx="5093461" cy="6244728"/>
            <a:chOff x="1178187" y="1391791"/>
            <a:chExt cx="3167761" cy="3058846"/>
          </a:xfrm>
        </p:grpSpPr>
        <p:grpSp>
          <p:nvGrpSpPr>
            <p:cNvPr id="11" name="Google Shape;1109;p38"/>
            <p:cNvGrpSpPr/>
            <p:nvPr/>
          </p:nvGrpSpPr>
          <p:grpSpPr>
            <a:xfrm>
              <a:off x="1178187" y="1391791"/>
              <a:ext cx="1715777" cy="3058846"/>
              <a:chOff x="1178187" y="1391791"/>
              <a:chExt cx="1715777" cy="3058846"/>
            </a:xfrm>
          </p:grpSpPr>
          <p:sp>
            <p:nvSpPr>
              <p:cNvPr id="24" name="Google Shape;1110;p38"/>
              <p:cNvSpPr/>
              <p:nvPr/>
            </p:nvSpPr>
            <p:spPr>
              <a:xfrm>
                <a:off x="1178187" y="1391791"/>
                <a:ext cx="16845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111;p38"/>
              <p:cNvSpPr/>
              <p:nvPr/>
            </p:nvSpPr>
            <p:spPr>
              <a:xfrm>
                <a:off x="2784698" y="206844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1114;p38"/>
            <p:cNvSpPr/>
            <p:nvPr/>
          </p:nvSpPr>
          <p:spPr>
            <a:xfrm>
              <a:off x="2756276" y="2503187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6;p38"/>
            <p:cNvSpPr txBox="1"/>
            <p:nvPr/>
          </p:nvSpPr>
          <p:spPr>
            <a:xfrm>
              <a:off x="3026954" y="2921214"/>
              <a:ext cx="1318994" cy="7643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71450" lvl="0" indent="-171450">
                <a:buFont typeface="Wingdings" panose="05000000000000000000" pitchFamily="2" charset="2"/>
                <a:buChar char="ü"/>
              </a:pPr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Guru meminta peserta </a:t>
              </a:r>
              <a:r>
                <a:rPr lang="en-US" sz="1300" dirty="0">
                  <a:latin typeface="Arial MT"/>
                  <a:ea typeface="Roboto"/>
                  <a:cs typeface="Roboto"/>
                  <a:sym typeface="Roboto"/>
                </a:rPr>
                <a:t>didik </a:t>
              </a:r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menjelaskan </a:t>
              </a:r>
              <a:r>
                <a:rPr lang="en-US" sz="1300" dirty="0">
                  <a:latin typeface="Arial MT"/>
                  <a:ea typeface="Roboto"/>
                  <a:cs typeface="Roboto"/>
                  <a:sym typeface="Roboto"/>
                </a:rPr>
                <a:t>ajaran toleransi Buddha.</a:t>
              </a:r>
            </a:p>
            <a:p>
              <a:pPr marL="171450" lvl="0" indent="-171450">
                <a:buFont typeface="Wingdings" panose="05000000000000000000" pitchFamily="2" charset="2"/>
                <a:buChar char="ü"/>
              </a:pPr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Guru memandu peserta </a:t>
              </a:r>
              <a:r>
                <a:rPr lang="en-US" sz="1300" dirty="0">
                  <a:latin typeface="Arial MT"/>
                  <a:ea typeface="Roboto"/>
                  <a:cs typeface="Roboto"/>
                  <a:sym typeface="Roboto"/>
                </a:rPr>
                <a:t>didik memberikan contoh nyata ajaran toleransi beragama.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Guru mengajak peserta </a:t>
              </a:r>
              <a:r>
                <a:rPr lang="en-US" sz="1300" dirty="0">
                  <a:latin typeface="Arial MT"/>
                  <a:ea typeface="Roboto"/>
                  <a:cs typeface="Roboto"/>
                  <a:sym typeface="Roboto"/>
                </a:rPr>
                <a:t>didik </a:t>
              </a:r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meneladan </a:t>
              </a:r>
              <a:r>
                <a:rPr lang="en-US" sz="1300" dirty="0">
                  <a:latin typeface="Arial MT"/>
                  <a:ea typeface="Roboto"/>
                  <a:cs typeface="Roboto"/>
                  <a:sym typeface="Roboto"/>
                </a:rPr>
                <a:t>Buddha dalam praktik toleransi beragama.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Guru membantu peserta </a:t>
              </a:r>
              <a:r>
                <a:rPr lang="en-US" sz="1300" dirty="0">
                  <a:latin typeface="Arial MT"/>
                  <a:ea typeface="Roboto"/>
                  <a:cs typeface="Roboto"/>
                  <a:sym typeface="Roboto"/>
                </a:rPr>
                <a:t>didik </a:t>
              </a:r>
              <a:r>
                <a:rPr lang="en-US" sz="1300" dirty="0" smtClean="0">
                  <a:latin typeface="Arial MT"/>
                  <a:ea typeface="Roboto"/>
                  <a:cs typeface="Roboto"/>
                  <a:sym typeface="Roboto"/>
                </a:rPr>
                <a:t>menunjukkan </a:t>
              </a:r>
              <a:r>
                <a:rPr lang="en-US" sz="1300" dirty="0">
                  <a:latin typeface="Arial MT"/>
                  <a:ea typeface="Roboto"/>
                  <a:cs typeface="Roboto"/>
                  <a:sym typeface="Roboto"/>
                </a:rPr>
                <a:t>sikap menghormati agama lain.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endParaRPr lang="en-US" sz="1400" dirty="0">
                <a:solidFill>
                  <a:srgbClr val="FF0000"/>
                </a:solidFill>
              </a:endParaRPr>
            </a:p>
            <a:p>
              <a:pPr lvl="0"/>
              <a:endParaRPr lang="en-US" sz="1300" dirty="0">
                <a:latin typeface="Arial MT"/>
              </a:endParaRPr>
            </a:p>
          </p:txBody>
        </p:sp>
      </p:grpSp>
      <p:grpSp>
        <p:nvGrpSpPr>
          <p:cNvPr id="26" name="Google Shape;1136;p38"/>
          <p:cNvGrpSpPr/>
          <p:nvPr/>
        </p:nvGrpSpPr>
        <p:grpSpPr>
          <a:xfrm>
            <a:off x="3505201" y="1213347"/>
            <a:ext cx="2712465" cy="6244728"/>
            <a:chOff x="2925137" y="1392018"/>
            <a:chExt cx="1488115" cy="3058846"/>
          </a:xfrm>
          <a:solidFill>
            <a:srgbClr val="FF0000"/>
          </a:solidFill>
        </p:grpSpPr>
        <p:grpSp>
          <p:nvGrpSpPr>
            <p:cNvPr id="28" name="Google Shape;1138;p38"/>
            <p:cNvGrpSpPr/>
            <p:nvPr/>
          </p:nvGrpSpPr>
          <p:grpSpPr>
            <a:xfrm>
              <a:off x="2925137" y="1392018"/>
              <a:ext cx="1478878" cy="3058846"/>
              <a:chOff x="2925137" y="1392018"/>
              <a:chExt cx="1478878" cy="3058846"/>
            </a:xfrm>
            <a:grpFill/>
          </p:grpSpPr>
          <p:sp>
            <p:nvSpPr>
              <p:cNvPr id="42" name="Google Shape;1139;p38"/>
              <p:cNvSpPr/>
              <p:nvPr/>
            </p:nvSpPr>
            <p:spPr>
              <a:xfrm>
                <a:off x="2925137" y="1392018"/>
                <a:ext cx="1433924" cy="3058846"/>
              </a:xfrm>
              <a:custGeom>
                <a:avLst/>
                <a:gdLst/>
                <a:ahLst/>
                <a:cxnLst/>
                <a:rect l="l" t="t" r="r" b="b"/>
                <a:pathLst>
                  <a:path w="98214" h="209510" extrusionOk="0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140;p38"/>
              <p:cNvSpPr/>
              <p:nvPr/>
            </p:nvSpPr>
            <p:spPr>
              <a:xfrm>
                <a:off x="4294748" y="2068378"/>
                <a:ext cx="109266" cy="109281"/>
              </a:xfrm>
              <a:custGeom>
                <a:avLst/>
                <a:gdLst/>
                <a:ahLst/>
                <a:cxnLst/>
                <a:rect l="l" t="t" r="r" b="b"/>
                <a:pathLst>
                  <a:path w="7484" h="7485" extrusionOk="0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" name="Google Shape;1143;p38"/>
            <p:cNvSpPr/>
            <p:nvPr/>
          </p:nvSpPr>
          <p:spPr>
            <a:xfrm>
              <a:off x="4284451" y="2513970"/>
              <a:ext cx="128801" cy="228388"/>
            </a:xfrm>
            <a:custGeom>
              <a:avLst/>
              <a:gdLst/>
              <a:ahLst/>
              <a:cxnLst/>
              <a:rect l="l" t="t" r="r" b="b"/>
              <a:pathLst>
                <a:path w="8822" h="15643" extrusionOk="0">
                  <a:moveTo>
                    <a:pt x="919" y="1"/>
                  </a:moveTo>
                  <a:cubicBezTo>
                    <a:pt x="705" y="1"/>
                    <a:pt x="491" y="82"/>
                    <a:pt x="328" y="246"/>
                  </a:cubicBezTo>
                  <a:cubicBezTo>
                    <a:pt x="1" y="572"/>
                    <a:pt x="1" y="1101"/>
                    <a:pt x="328" y="1427"/>
                  </a:cubicBezTo>
                  <a:lnTo>
                    <a:pt x="6723" y="7822"/>
                  </a:lnTo>
                  <a:lnTo>
                    <a:pt x="328" y="14217"/>
                  </a:lnTo>
                  <a:cubicBezTo>
                    <a:pt x="89" y="14456"/>
                    <a:pt x="17" y="14816"/>
                    <a:pt x="146" y="15128"/>
                  </a:cubicBezTo>
                  <a:cubicBezTo>
                    <a:pt x="276" y="15440"/>
                    <a:pt x="581" y="15643"/>
                    <a:pt x="919" y="15643"/>
                  </a:cubicBezTo>
                  <a:cubicBezTo>
                    <a:pt x="1140" y="15643"/>
                    <a:pt x="1353" y="15555"/>
                    <a:pt x="1510" y="15398"/>
                  </a:cubicBezTo>
                  <a:lnTo>
                    <a:pt x="8495" y="8413"/>
                  </a:lnTo>
                  <a:cubicBezTo>
                    <a:pt x="8821" y="8087"/>
                    <a:pt x="8821" y="7557"/>
                    <a:pt x="8495" y="7232"/>
                  </a:cubicBezTo>
                  <a:lnTo>
                    <a:pt x="1510" y="246"/>
                  </a:lnTo>
                  <a:cubicBezTo>
                    <a:pt x="1347" y="82"/>
                    <a:pt x="1133" y="1"/>
                    <a:pt x="91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>
              <a:solidFill>
                <a:schemeClr val="accent2">
                  <a:lumMod val="7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1116;p38"/>
          <p:cNvSpPr txBox="1"/>
          <p:nvPr/>
        </p:nvSpPr>
        <p:spPr>
          <a:xfrm>
            <a:off x="852881" y="3948557"/>
            <a:ext cx="2308753" cy="156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80975" indent="-180975">
              <a:buFont typeface="Wingdings" panose="05000000000000000000" pitchFamily="2" charset="2"/>
              <a:buChar char="ü"/>
            </a:pPr>
            <a:r>
              <a:rPr lang="en-US" sz="1300" dirty="0">
                <a:latin typeface="Arial MT"/>
              </a:rPr>
              <a:t>Mengucap salam,</a:t>
            </a:r>
            <a:r>
              <a:rPr lang="id-ID" sz="1300" dirty="0">
                <a:latin typeface="Arial MT"/>
              </a:rPr>
              <a:t> berdoa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dan hening sejenak bersama-sama.</a:t>
            </a:r>
            <a:endParaRPr lang="en-US" sz="13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 smtClean="0">
                <a:latin typeface="Arial MT"/>
              </a:rPr>
              <a:t>Melakukan </a:t>
            </a:r>
            <a:r>
              <a:rPr lang="id-ID" sz="1300" dirty="0">
                <a:latin typeface="Arial MT"/>
              </a:rPr>
              <a:t>pengecekan kesiapan </a:t>
            </a:r>
            <a:r>
              <a:rPr lang="en-US" sz="1300" dirty="0">
                <a:latin typeface="Arial MT"/>
              </a:rPr>
              <a:t>peserta didik </a:t>
            </a:r>
            <a:r>
              <a:rPr lang="id-ID" sz="1300" dirty="0">
                <a:latin typeface="Arial MT"/>
              </a:rPr>
              <a:t>untuk penggun</a:t>
            </a:r>
            <a:r>
              <a:rPr lang="en-US" sz="1300" dirty="0">
                <a:latin typeface="Arial MT"/>
              </a:rPr>
              <a:t>a</a:t>
            </a:r>
            <a:r>
              <a:rPr lang="id-ID" sz="1300" dirty="0">
                <a:latin typeface="Arial MT"/>
              </a:rPr>
              <a:t>an aplikasi WAG,  google clasrooom</a:t>
            </a:r>
            <a:r>
              <a:rPr lang="en-US" sz="1300" dirty="0">
                <a:latin typeface="Arial MT"/>
              </a:rPr>
              <a:t>,</a:t>
            </a:r>
            <a:r>
              <a:rPr lang="id-ID" sz="1300" dirty="0">
                <a:latin typeface="Arial MT"/>
              </a:rPr>
              <a:t> </a:t>
            </a:r>
            <a:r>
              <a:rPr lang="en-US" sz="1300" dirty="0">
                <a:latin typeface="Arial MT"/>
              </a:rPr>
              <a:t>atau</a:t>
            </a:r>
            <a:r>
              <a:rPr lang="id-ID" sz="1300" dirty="0">
                <a:latin typeface="Arial MT"/>
              </a:rPr>
              <a:t> lainnya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 smtClean="0">
                <a:latin typeface="Arial MT"/>
              </a:rPr>
              <a:t>Melakukan refleksi pembelajaran.</a:t>
            </a:r>
            <a:endParaRPr lang="en-US" sz="1300" dirty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id-ID" sz="1300" dirty="0" smtClean="0">
                <a:latin typeface="Arial MT"/>
              </a:rPr>
              <a:t>Memeriksa </a:t>
            </a:r>
            <a:r>
              <a:rPr lang="id-ID" sz="1300" dirty="0">
                <a:latin typeface="Arial MT"/>
              </a:rPr>
              <a:t>kehadiran peserta didik sebagai sikap disiplin dalam pembiasaan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 smtClean="0">
              <a:latin typeface="Arial MT"/>
            </a:endParaRPr>
          </a:p>
          <a:p>
            <a:pPr marL="180975" lvl="0" indent="-180975">
              <a:buFont typeface="Wingdings" panose="05000000000000000000" pitchFamily="2" charset="2"/>
              <a:buChar char="ü"/>
            </a:pPr>
            <a:r>
              <a:rPr lang="en-US" sz="1300" dirty="0" smtClean="0">
                <a:latin typeface="Arial MT"/>
              </a:rPr>
              <a:t>Menyampaikan tujuan pembelajaran</a:t>
            </a:r>
            <a:r>
              <a:rPr lang="id-ID" sz="1300" dirty="0" smtClean="0">
                <a:latin typeface="Arial MT"/>
              </a:rPr>
              <a:t>.</a:t>
            </a:r>
            <a:endParaRPr lang="en-US" sz="1300" dirty="0">
              <a:latin typeface="Arial M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83074" y="2366197"/>
            <a:ext cx="22198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Arial MT"/>
              </a:rPr>
              <a:t>Dalam pembelajaran ini merupakan perp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aduan </a:t>
            </a:r>
            <a:r>
              <a:rPr lang="en-US" sz="1300" dirty="0">
                <a:latin typeface="Arial MT"/>
                <a:cs typeface="Arial" panose="020B0604020202020204" pitchFamily="34" charset="0"/>
              </a:rPr>
              <a:t>antara tatap muka dan PJJ (</a:t>
            </a:r>
            <a:r>
              <a:rPr lang="en-US" sz="1300" i="1" dirty="0">
                <a:latin typeface="Arial MT"/>
                <a:cs typeface="Arial" panose="020B0604020202020204" pitchFamily="34" charset="0"/>
              </a:rPr>
              <a:t>blended learning</a:t>
            </a:r>
            <a:r>
              <a:rPr lang="en-US" sz="1300" dirty="0" smtClean="0">
                <a:latin typeface="Arial MT"/>
                <a:cs typeface="Arial" panose="020B0604020202020204" pitchFamily="34" charset="0"/>
              </a:rPr>
              <a:t>).</a:t>
            </a:r>
            <a:endParaRPr lang="en-US" sz="1400" dirty="0"/>
          </a:p>
        </p:txBody>
      </p:sp>
      <p:sp>
        <p:nvSpPr>
          <p:cNvPr id="3" name="Oval 2"/>
          <p:cNvSpPr/>
          <p:nvPr/>
        </p:nvSpPr>
        <p:spPr>
          <a:xfrm>
            <a:off x="1077531" y="1620131"/>
            <a:ext cx="2046669" cy="74606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Pendahuluan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(10 Menit)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3920337" y="1620131"/>
            <a:ext cx="1783415" cy="746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Rounded MT Bold"/>
              </a:rPr>
              <a:t>Inti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 Rounded MT Bold"/>
              </a:rPr>
              <a:t>(90 Menit)</a:t>
            </a:r>
            <a:endParaRPr lang="en-US" sz="1200" b="1" dirty="0">
              <a:solidFill>
                <a:schemeClr val="bg1"/>
              </a:solidFill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80359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664074" y="809061"/>
            <a:ext cx="3463029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</a:t>
            </a:r>
            <a:r>
              <a:rPr lang="en-US" sz="1662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Upali Menjadi Siswa Buddha</a:t>
            </a:r>
            <a:endParaRPr lang="en-US" sz="1662" dirty="0">
              <a:ln w="0"/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98064" y="1383126"/>
            <a:ext cx="2218553" cy="1475645"/>
            <a:chOff x="1925344" y="1529022"/>
            <a:chExt cx="2091273" cy="1329749"/>
          </a:xfrm>
        </p:grpSpPr>
        <p:pic>
          <p:nvPicPr>
            <p:cNvPr id="7" name="Picture 71" descr="D:\Pictures\010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344" y="1529022"/>
              <a:ext cx="2091273" cy="109891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046157" y="2627939"/>
              <a:ext cx="197046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Sumber: Dokumen KKGAB DKI Jakarta</a:t>
              </a:r>
              <a:endParaRPr lang="en-US" sz="900" dirty="0"/>
            </a:p>
          </p:txBody>
        </p:sp>
      </p:grpSp>
      <p:sp>
        <p:nvSpPr>
          <p:cNvPr id="10" name="TextBox 9"/>
          <p:cNvSpPr txBox="1"/>
          <p:nvPr/>
        </p:nvSpPr>
        <p:spPr>
          <a:xfrm flipH="1">
            <a:off x="1306285" y="2944937"/>
            <a:ext cx="33809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MT"/>
              </a:rPr>
              <a:t>Upali  ingin pindah agama.</a:t>
            </a:r>
          </a:p>
          <a:p>
            <a:r>
              <a:rPr lang="en-US" sz="1200" dirty="0" smtClean="0">
                <a:latin typeface="Arial MT"/>
              </a:rPr>
              <a:t>Ia memohon kepada Buddha </a:t>
            </a:r>
          </a:p>
          <a:p>
            <a:r>
              <a:rPr lang="en-US" sz="1200" dirty="0" smtClean="0">
                <a:latin typeface="Arial MT"/>
              </a:rPr>
              <a:t>untuk menjadi siswaNya.</a:t>
            </a:r>
          </a:p>
          <a:p>
            <a:r>
              <a:rPr lang="en-US" sz="1200" dirty="0" smtClean="0">
                <a:latin typeface="Arial MT"/>
              </a:rPr>
              <a:t>Permohonan perta ditolak oleh Buddha.</a:t>
            </a:r>
          </a:p>
          <a:p>
            <a:r>
              <a:rPr lang="en-US" sz="1200" dirty="0" smtClean="0">
                <a:latin typeface="Arial MT"/>
              </a:rPr>
              <a:t>Permohonan kedua kali juga ditolak.</a:t>
            </a:r>
          </a:p>
          <a:p>
            <a:r>
              <a:rPr lang="en-US" sz="1200" dirty="0" smtClean="0">
                <a:latin typeface="Arial MT"/>
              </a:rPr>
              <a:t>Upali memohon untuk ketiga, </a:t>
            </a:r>
          </a:p>
          <a:p>
            <a:r>
              <a:rPr lang="en-US" sz="1200" dirty="0" smtClean="0">
                <a:latin typeface="Arial MT"/>
              </a:rPr>
              <a:t>Akhirnya Buddha menerima Upali.</a:t>
            </a:r>
          </a:p>
          <a:p>
            <a:r>
              <a:rPr lang="en-US" sz="1200" dirty="0" smtClean="0">
                <a:latin typeface="Arial MT"/>
              </a:rPr>
              <a:t>Upali boleh pindah agama tetapi</a:t>
            </a:r>
          </a:p>
          <a:p>
            <a:r>
              <a:rPr lang="en-US" sz="1200" dirty="0" smtClean="0">
                <a:latin typeface="Arial MT"/>
              </a:rPr>
              <a:t>Tidak boleh menjelekkan agama yang dulu.</a:t>
            </a:r>
          </a:p>
          <a:p>
            <a:r>
              <a:rPr lang="en-US" sz="1200" dirty="0" smtClean="0">
                <a:latin typeface="Arial MT"/>
              </a:rPr>
              <a:t>Juga tidak boleh menjelekkan guru yang dulu.</a:t>
            </a:r>
            <a:endParaRPr lang="en-US" sz="1100" dirty="0">
              <a:latin typeface="Arial MT"/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1306284" y="4974663"/>
            <a:ext cx="394191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MT"/>
              </a:rPr>
              <a:t>Buddha mengajarkan </a:t>
            </a:r>
            <a:r>
              <a:rPr lang="en-US" sz="1200" dirty="0" smtClean="0">
                <a:latin typeface="Arial MT"/>
              </a:rPr>
              <a:t>Dharma </a:t>
            </a:r>
          </a:p>
          <a:p>
            <a:r>
              <a:rPr lang="en-US" sz="1200" dirty="0" smtClean="0">
                <a:latin typeface="Arial MT"/>
              </a:rPr>
              <a:t>tidak untuk </a:t>
            </a:r>
            <a:r>
              <a:rPr lang="en-US" sz="1200" dirty="0">
                <a:latin typeface="Arial MT"/>
              </a:rPr>
              <a:t>mencari pengikut. </a:t>
            </a:r>
            <a:endParaRPr lang="en-US" sz="1200" dirty="0" smtClean="0">
              <a:latin typeface="Arial MT"/>
            </a:endParaRPr>
          </a:p>
          <a:p>
            <a:r>
              <a:rPr lang="en-US" sz="1200" dirty="0" smtClean="0">
                <a:latin typeface="Arial MT"/>
              </a:rPr>
              <a:t>Buddha tidak </a:t>
            </a:r>
            <a:r>
              <a:rPr lang="en-US" sz="1200" dirty="0">
                <a:latin typeface="Arial MT"/>
              </a:rPr>
              <a:t>membuat orang </a:t>
            </a:r>
            <a:r>
              <a:rPr lang="en-US" sz="1200" dirty="0" smtClean="0">
                <a:latin typeface="Arial MT"/>
              </a:rPr>
              <a:t>pindah agama.</a:t>
            </a:r>
          </a:p>
          <a:p>
            <a:r>
              <a:rPr lang="en-US" sz="1200" dirty="0" smtClean="0">
                <a:latin typeface="Arial MT"/>
              </a:rPr>
              <a:t>Buddha juga tidak </a:t>
            </a:r>
            <a:r>
              <a:rPr lang="en-US" sz="1200" dirty="0">
                <a:latin typeface="Arial MT"/>
              </a:rPr>
              <a:t>menyalahkan </a:t>
            </a:r>
            <a:r>
              <a:rPr lang="en-US" sz="1200" dirty="0" smtClean="0">
                <a:latin typeface="Arial MT"/>
              </a:rPr>
              <a:t>agama lain.</a:t>
            </a:r>
          </a:p>
          <a:p>
            <a:r>
              <a:rPr lang="en-US" sz="1200" dirty="0" smtClean="0">
                <a:latin typeface="Arial MT"/>
              </a:rPr>
              <a:t>Tetapi Buddha </a:t>
            </a:r>
            <a:r>
              <a:rPr lang="en-US" sz="1200" dirty="0">
                <a:latin typeface="Arial MT"/>
              </a:rPr>
              <a:t>menunjukkan </a:t>
            </a:r>
            <a:endParaRPr lang="en-US" sz="1200" dirty="0" smtClean="0">
              <a:latin typeface="Arial MT"/>
            </a:endParaRPr>
          </a:p>
          <a:p>
            <a:r>
              <a:rPr lang="en-US" sz="1200" dirty="0" smtClean="0">
                <a:latin typeface="Arial MT"/>
              </a:rPr>
              <a:t>cara </a:t>
            </a:r>
            <a:r>
              <a:rPr lang="en-US" sz="1200" dirty="0">
                <a:latin typeface="Arial MT"/>
              </a:rPr>
              <a:t>membersihkan kekotoran batin </a:t>
            </a:r>
            <a:endParaRPr lang="en-US" sz="1200" dirty="0" smtClean="0">
              <a:latin typeface="Arial MT"/>
            </a:endParaRPr>
          </a:p>
          <a:p>
            <a:r>
              <a:rPr lang="en-US" sz="1200" dirty="0" smtClean="0">
                <a:latin typeface="Arial MT"/>
              </a:rPr>
              <a:t>dan </a:t>
            </a:r>
            <a:r>
              <a:rPr lang="en-US" sz="1200" dirty="0">
                <a:latin typeface="Arial MT"/>
              </a:rPr>
              <a:t>meninggalkan </a:t>
            </a:r>
            <a:r>
              <a:rPr lang="en-US" sz="1200" dirty="0" smtClean="0">
                <a:latin typeface="Arial MT"/>
              </a:rPr>
              <a:t>kejahatan</a:t>
            </a:r>
            <a:r>
              <a:rPr lang="en-US" sz="1200" dirty="0">
                <a:latin typeface="Arial MT"/>
              </a:rPr>
              <a:t>. </a:t>
            </a:r>
            <a:endParaRPr lang="en-US" sz="1200" dirty="0" smtClean="0">
              <a:latin typeface="Arial MT"/>
            </a:endParaRPr>
          </a:p>
          <a:p>
            <a:r>
              <a:rPr lang="en-US" sz="1100" dirty="0" smtClean="0">
                <a:latin typeface="Arial MT"/>
              </a:rPr>
              <a:t>(</a:t>
            </a:r>
            <a:r>
              <a:rPr lang="en-US" sz="1100" i="1" dirty="0" smtClean="0">
                <a:latin typeface="Arial MT"/>
              </a:rPr>
              <a:t>DN. </a:t>
            </a:r>
            <a:r>
              <a:rPr lang="en-US" sz="1100" i="1" dirty="0">
                <a:latin typeface="Arial MT"/>
              </a:rPr>
              <a:t>III: 56-57</a:t>
            </a:r>
            <a:r>
              <a:rPr lang="en-US" sz="1100" dirty="0">
                <a:latin typeface="Arial MT"/>
              </a:rPr>
              <a:t>).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65879" y="6953179"/>
            <a:ext cx="3665286" cy="815608"/>
          </a:xfrm>
          <a:prstGeom prst="rect">
            <a:avLst/>
          </a:prstGeom>
          <a:ln>
            <a:solidFill>
              <a:schemeClr val="tx1"/>
            </a:solidFill>
            <a:prstDash val="lgDashDot"/>
          </a:ln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 Rounded MT Bold" panose="020F0704030504030204" pitchFamily="34" charset="0"/>
                <a:cs typeface="Times New Roman" pitchFamily="18" charset="0"/>
              </a:rPr>
              <a:t>Buddha </a:t>
            </a:r>
            <a:r>
              <a:rPr lang="en-US" sz="1200" dirty="0">
                <a:latin typeface="Arial Rounded MT Bold" panose="020F0704030504030204" pitchFamily="34" charset="0"/>
                <a:cs typeface="Times New Roman" pitchFamily="18" charset="0"/>
              </a:rPr>
              <a:t>memberikan kebebasan penuh </a:t>
            </a:r>
            <a:r>
              <a:rPr lang="en-US" sz="1200" dirty="0" smtClean="0">
                <a:latin typeface="Arial Rounded MT Bold" panose="020F0704030504030204" pitchFamily="34" charset="0"/>
                <a:cs typeface="Times New Roman" pitchFamily="18" charset="0"/>
              </a:rPr>
              <a:t>memilih agama. Buddha mengajarkan </a:t>
            </a:r>
            <a:r>
              <a:rPr lang="en-US" sz="1200" dirty="0">
                <a:latin typeface="Arial Rounded MT Bold" panose="020F0704030504030204" pitchFamily="34" charset="0"/>
                <a:cs typeface="Times New Roman" pitchFamily="18" charset="0"/>
              </a:rPr>
              <a:t>cara yang baik agar menerima suatu </a:t>
            </a:r>
            <a:r>
              <a:rPr lang="en-US" sz="1200" dirty="0" smtClean="0">
                <a:latin typeface="Arial Rounded MT Bold" panose="020F0704030504030204" pitchFamily="34" charset="0"/>
                <a:cs typeface="Times New Roman" pitchFamily="18" charset="0"/>
              </a:rPr>
              <a:t>agama dengan masuk akal.</a:t>
            </a:r>
          </a:p>
          <a:p>
            <a:pPr algn="ctr"/>
            <a:r>
              <a:rPr lang="en-US" sz="1100" b="1" i="1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Times New Roman" pitchFamily="18" charset="0"/>
              </a:rPr>
              <a:t>(Kalama Sutta)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cs typeface="Times New Roman" pitchFamily="18" charset="0"/>
              </a:rPr>
              <a:t> </a:t>
            </a:r>
            <a:endParaRPr lang="id-ID" sz="11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5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1058419" y="809061"/>
            <a:ext cx="2674351" cy="341006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/>
            <a:r>
              <a:rPr lang="en-US" sz="1662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Toleransi Raja Asoka</a:t>
            </a:r>
            <a:endParaRPr lang="en-US" sz="1662" dirty="0">
              <a:ln w="0"/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66467" y="1293167"/>
            <a:ext cx="2855192" cy="2693045"/>
            <a:chOff x="2566467" y="1293167"/>
            <a:chExt cx="2855192" cy="2693045"/>
          </a:xfrm>
        </p:grpSpPr>
        <p:sp>
          <p:nvSpPr>
            <p:cNvPr id="10" name="TextBox 9"/>
            <p:cNvSpPr txBox="1"/>
            <p:nvPr/>
          </p:nvSpPr>
          <p:spPr>
            <a:xfrm flipH="1">
              <a:off x="2566467" y="1293167"/>
              <a:ext cx="1676760" cy="2693045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accent2">
                      <a:lumMod val="50000"/>
                    </a:schemeClr>
                  </a:solidFill>
                  <a:latin typeface="Arial MT"/>
                </a:rPr>
                <a:t>Prasasti Asoka</a:t>
              </a:r>
            </a:p>
            <a:p>
              <a:endParaRPr lang="en-US" sz="1100" dirty="0" smtClean="0">
                <a:latin typeface="Arial MT"/>
              </a:endParaRPr>
            </a:p>
            <a:p>
              <a:pPr algn="ctr"/>
              <a:r>
                <a:rPr lang="en-US" sz="1200" dirty="0" smtClean="0">
                  <a:latin typeface="Arial MT"/>
                </a:rPr>
                <a:t>“Orang yang menghina </a:t>
              </a:r>
            </a:p>
            <a:p>
              <a:pPr algn="ctr"/>
              <a:r>
                <a:rPr lang="en-US" sz="1200" dirty="0" smtClean="0">
                  <a:latin typeface="Arial MT"/>
                </a:rPr>
                <a:t>dan menjelekkan agama lain, </a:t>
              </a:r>
            </a:p>
            <a:p>
              <a:pPr algn="ctr"/>
              <a:r>
                <a:rPr lang="en-US" sz="1200" dirty="0" smtClean="0">
                  <a:latin typeface="Arial MT"/>
                </a:rPr>
                <a:t>sama seperti menghina </a:t>
              </a:r>
            </a:p>
            <a:p>
              <a:pPr algn="ctr"/>
              <a:r>
                <a:rPr lang="en-US" sz="1200" dirty="0" smtClean="0">
                  <a:latin typeface="Arial MT"/>
                </a:rPr>
                <a:t>dan menjelekkan agamanya sendiri.</a:t>
              </a:r>
            </a:p>
            <a:p>
              <a:pPr algn="ctr"/>
              <a:r>
                <a:rPr lang="en-US" sz="1200" dirty="0" smtClean="0">
                  <a:latin typeface="Arial MT"/>
                </a:rPr>
                <a:t>Hendaknya orang belajar </a:t>
              </a:r>
            </a:p>
            <a:p>
              <a:pPr algn="ctr"/>
              <a:r>
                <a:rPr lang="en-US" sz="1200" dirty="0" smtClean="0">
                  <a:latin typeface="Arial MT"/>
                </a:rPr>
                <a:t>ajaran baik dari agama lain”</a:t>
              </a:r>
              <a:endParaRPr lang="en-US" sz="1200" dirty="0">
                <a:latin typeface="Arial MT"/>
              </a:endParaRPr>
            </a:p>
          </p:txBody>
        </p:sp>
        <p:pic>
          <p:nvPicPr>
            <p:cNvPr id="9" name="Picture 4" descr="Gambar terkai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3227" y="1709570"/>
              <a:ext cx="1178432" cy="159533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</p:grpSp>
      <p:grpSp>
        <p:nvGrpSpPr>
          <p:cNvPr id="12" name="Group 11"/>
          <p:cNvGrpSpPr/>
          <p:nvPr/>
        </p:nvGrpSpPr>
        <p:grpSpPr>
          <a:xfrm>
            <a:off x="1150887" y="4536510"/>
            <a:ext cx="3274132" cy="422754"/>
            <a:chOff x="627813" y="430720"/>
            <a:chExt cx="3274132" cy="4227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9909361-E0F9-49D7-96AA-2558C8106C71}"/>
                </a:ext>
              </a:extLst>
            </p:cNvPr>
            <p:cNvSpPr/>
            <p:nvPr/>
          </p:nvSpPr>
          <p:spPr>
            <a:xfrm>
              <a:off x="627813" y="484936"/>
              <a:ext cx="3274132" cy="341006"/>
            </a:xfrm>
            <a:prstGeom prst="rect">
              <a:avLst/>
            </a:prstGeom>
            <a:noFill/>
          </p:spPr>
          <p:txBody>
            <a:bodyPr wrap="square" lIns="84406" tIns="42203" rIns="84406" bIns="42203">
              <a:spAutoFit/>
            </a:bodyPr>
            <a:lstStyle/>
            <a:p>
              <a:r>
                <a:rPr lang="en-US" sz="1662" b="1" dirty="0" smtClean="0">
                  <a:ln w="0"/>
                  <a:solidFill>
                    <a:srgbClr val="7030A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    </a:t>
              </a:r>
              <a:r>
                <a:rPr lang="en-US" sz="1662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Asesmen </a:t>
              </a:r>
              <a:r>
                <a:rPr lang="en-US" sz="1200" b="1" dirty="0" smtClean="0">
                  <a:ln w="0"/>
                  <a:solidFill>
                    <a:schemeClr val="accent6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(30 Menit)</a:t>
              </a:r>
              <a:endParaRPr lang="en-US" sz="1200" dirty="0">
                <a:ln w="0"/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6" name="Picture 2" descr="https://image.flaticon.com/icons/png/512/1205/120552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13" y="430720"/>
              <a:ext cx="422754" cy="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9909361-E0F9-49D7-96AA-2558C8106C71}"/>
              </a:ext>
            </a:extLst>
          </p:cNvPr>
          <p:cNvSpPr/>
          <p:nvPr/>
        </p:nvSpPr>
        <p:spPr>
          <a:xfrm>
            <a:off x="1058419" y="5164443"/>
            <a:ext cx="4756753" cy="1593335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400" dirty="0">
                <a:ln w="0"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 yang dapat diteladan dari Upali? </a:t>
            </a:r>
            <a:endParaRPr lang="en-US" sz="1400" dirty="0">
              <a:ln w="0"/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1400" dirty="0">
                <a:ln w="0"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Pelajaran apa yang dapat dipetik dari Prasasti Asoka?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ln w="0"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Pernahkan agamamu dihina teman?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ln w="0"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Sikap apa yang kamu lakukan jika ada teman menghina agamamu?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ln w="0"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Berikan dua contoh pelaksanaan toleransi beragama di sekolah kalian?</a:t>
            </a:r>
          </a:p>
        </p:txBody>
      </p:sp>
      <p:pic>
        <p:nvPicPr>
          <p:cNvPr id="13" name="Picture 4" descr="Gambar terkai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89" y="1709570"/>
            <a:ext cx="1210278" cy="1600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369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7522" y="692619"/>
            <a:ext cx="5699625" cy="5117631"/>
            <a:chOff x="507522" y="692619"/>
            <a:chExt cx="5699625" cy="5117631"/>
          </a:xfrm>
        </p:grpSpPr>
        <p:sp>
          <p:nvSpPr>
            <p:cNvPr id="15" name="TextBox 14"/>
            <p:cNvSpPr txBox="1"/>
            <p:nvPr/>
          </p:nvSpPr>
          <p:spPr>
            <a:xfrm rot="10800000" flipH="1" flipV="1">
              <a:off x="802146" y="1369784"/>
              <a:ext cx="202443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endParaRPr lang="en-US" sz="1600" b="1" dirty="0" smtClean="0">
                <a:latin typeface="Arial MT"/>
              </a:endParaRPr>
            </a:p>
            <a:p>
              <a:pPr lvl="0"/>
              <a:r>
                <a:rPr lang="en-US" sz="1600" b="1" dirty="0" smtClean="0">
                  <a:latin typeface="Arial MT"/>
                </a:rPr>
                <a:t>Refleksi Siswa:</a:t>
              </a:r>
            </a:p>
            <a:p>
              <a:pPr lvl="0"/>
              <a:r>
                <a:rPr lang="en-US" sz="1400" dirty="0" smtClean="0">
                  <a:latin typeface="Arial MT"/>
                </a:rPr>
                <a:t>Guru </a:t>
              </a:r>
              <a:r>
                <a:rPr lang="en-US" sz="1400" dirty="0">
                  <a:latin typeface="Arial MT"/>
                </a:rPr>
                <a:t>mengajak peserta didik </a:t>
              </a:r>
              <a:r>
                <a:rPr lang="en-US" sz="1400" dirty="0" smtClean="0">
                  <a:latin typeface="Arial MT"/>
                </a:rPr>
                <a:t>merefleksikan pembelajaran yang baru diselesaikan, misalnya:</a:t>
              </a:r>
              <a:endParaRPr lang="en-US" sz="1400" dirty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>
                  <a:latin typeface="Arial MT"/>
                </a:rPr>
                <a:t>Manfaat apa yang kamu dapatkan dari pelajaran ini?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Bagaimana </a:t>
              </a:r>
              <a:r>
                <a:rPr lang="en-US" sz="1400" dirty="0">
                  <a:latin typeface="Arial MT"/>
                </a:rPr>
                <a:t>perasaanmu setelah mempelajari topik ini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97750" y="1616005"/>
              <a:ext cx="200665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Adakah </a:t>
              </a:r>
              <a:r>
                <a:rPr lang="en-US" sz="1400" dirty="0">
                  <a:latin typeface="Arial MT"/>
                </a:rPr>
                <a:t>kesulitan atau kendala yang dihadapi oleh </a:t>
              </a:r>
              <a:r>
                <a:rPr lang="en-US" sz="1400" dirty="0" smtClean="0">
                  <a:latin typeface="Arial MT"/>
                </a:rPr>
                <a:t>peserta didik </a:t>
              </a:r>
              <a:r>
                <a:rPr lang="en-US" sz="1400" dirty="0">
                  <a:latin typeface="Arial MT"/>
                </a:rPr>
                <a:t>sehingga </a:t>
              </a:r>
              <a:r>
                <a:rPr lang="en-US" sz="1400" dirty="0" smtClean="0">
                  <a:latin typeface="Arial MT"/>
                </a:rPr>
                <a:t>tujuan pembelajaran </a:t>
              </a:r>
              <a:r>
                <a:rPr lang="en-US" sz="1400" dirty="0">
                  <a:latin typeface="Arial MT"/>
                </a:rPr>
                <a:t>tidak </a:t>
              </a:r>
              <a:r>
                <a:rPr lang="en-US" sz="1400" dirty="0" smtClean="0">
                  <a:latin typeface="Arial MT"/>
                </a:rPr>
                <a:t>tercapai</a:t>
              </a:r>
              <a:r>
                <a:rPr lang="en-US" sz="1400" dirty="0">
                  <a:latin typeface="Arial MT"/>
                </a:rPr>
                <a:t>? </a:t>
              </a:r>
              <a:endParaRPr lang="en-US" sz="1400" dirty="0" smtClean="0">
                <a:latin typeface="Arial M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 smtClean="0">
                  <a:latin typeface="Arial MT"/>
                </a:rPr>
                <a:t>Jika ada, apa </a:t>
              </a:r>
              <a:r>
                <a:rPr lang="en-US" sz="1400" dirty="0">
                  <a:latin typeface="Arial MT"/>
                </a:rPr>
                <a:t>yang akan dilakukan guru untuk membantu atau mengatasi </a:t>
              </a:r>
              <a:r>
                <a:rPr lang="en-US" sz="1400" dirty="0" smtClean="0">
                  <a:latin typeface="Arial MT"/>
                </a:rPr>
                <a:t>kesulitan peserta didik </a:t>
              </a:r>
              <a:r>
                <a:rPr lang="en-US" sz="1400" dirty="0">
                  <a:latin typeface="Arial MT"/>
                </a:rPr>
                <a:t>tersebut? </a:t>
              </a:r>
              <a:endParaRPr lang="en-US" sz="1400" dirty="0" smtClean="0">
                <a:latin typeface="Arial MT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7522" y="692619"/>
              <a:ext cx="5699625" cy="5117631"/>
              <a:chOff x="507522" y="692619"/>
              <a:chExt cx="5699625" cy="5117631"/>
            </a:xfrm>
          </p:grpSpPr>
          <p:grpSp>
            <p:nvGrpSpPr>
              <p:cNvPr id="6" name="Google Shape;1136;p38"/>
              <p:cNvGrpSpPr/>
              <p:nvPr/>
            </p:nvGrpSpPr>
            <p:grpSpPr>
              <a:xfrm>
                <a:off x="50752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8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10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1136;p38"/>
              <p:cNvGrpSpPr/>
              <p:nvPr/>
            </p:nvGrpSpPr>
            <p:grpSpPr>
              <a:xfrm>
                <a:off x="3494682" y="692619"/>
                <a:ext cx="2712465" cy="5117631"/>
                <a:chOff x="2925137" y="1392018"/>
                <a:chExt cx="1488115" cy="3058846"/>
              </a:xfrm>
              <a:solidFill>
                <a:srgbClr val="FF0000"/>
              </a:solidFill>
            </p:grpSpPr>
            <p:grpSp>
              <p:nvGrpSpPr>
                <p:cNvPr id="25" name="Google Shape;1138;p38"/>
                <p:cNvGrpSpPr/>
                <p:nvPr/>
              </p:nvGrpSpPr>
              <p:grpSpPr>
                <a:xfrm>
                  <a:off x="2925137" y="1392018"/>
                  <a:ext cx="1478878" cy="3058846"/>
                  <a:chOff x="2925137" y="1392018"/>
                  <a:chExt cx="1478878" cy="3058846"/>
                </a:xfrm>
                <a:grpFill/>
              </p:grpSpPr>
              <p:sp>
                <p:nvSpPr>
                  <p:cNvPr id="27" name="Google Shape;1139;p38"/>
                  <p:cNvSpPr/>
                  <p:nvPr/>
                </p:nvSpPr>
                <p:spPr>
                  <a:xfrm>
                    <a:off x="2925137" y="1392018"/>
                    <a:ext cx="1433924" cy="3058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14" h="209510" extrusionOk="0">
                        <a:moveTo>
                          <a:pt x="49107" y="0"/>
                        </a:moveTo>
                        <a:cubicBezTo>
                          <a:pt x="22030" y="0"/>
                          <a:pt x="0" y="22029"/>
                          <a:pt x="0" y="49106"/>
                        </a:cubicBezTo>
                        <a:lnTo>
                          <a:pt x="0" y="160403"/>
                        </a:lnTo>
                        <a:cubicBezTo>
                          <a:pt x="0" y="187480"/>
                          <a:pt x="22030" y="209509"/>
                          <a:pt x="49107" y="209509"/>
                        </a:cubicBezTo>
                        <a:cubicBezTo>
                          <a:pt x="76185" y="209509"/>
                          <a:pt x="98214" y="187480"/>
                          <a:pt x="98214" y="160403"/>
                        </a:cubicBezTo>
                        <a:lnTo>
                          <a:pt x="98214" y="105856"/>
                        </a:lnTo>
                        <a:cubicBezTo>
                          <a:pt x="98214" y="105394"/>
                          <a:pt x="97840" y="105020"/>
                          <a:pt x="97378" y="105020"/>
                        </a:cubicBezTo>
                        <a:cubicBezTo>
                          <a:pt x="96917" y="105020"/>
                          <a:pt x="96543" y="105394"/>
                          <a:pt x="96543" y="105856"/>
                        </a:cubicBezTo>
                        <a:lnTo>
                          <a:pt x="96543" y="160403"/>
                        </a:lnTo>
                        <a:cubicBezTo>
                          <a:pt x="96543" y="186559"/>
                          <a:pt x="75263" y="207838"/>
                          <a:pt x="49107" y="207838"/>
                        </a:cubicBezTo>
                        <a:cubicBezTo>
                          <a:pt x="22951" y="207838"/>
                          <a:pt x="1671" y="186560"/>
                          <a:pt x="1671" y="160403"/>
                        </a:cubicBezTo>
                        <a:lnTo>
                          <a:pt x="1671" y="49106"/>
                        </a:lnTo>
                        <a:cubicBezTo>
                          <a:pt x="1671" y="22951"/>
                          <a:pt x="22952" y="1671"/>
                          <a:pt x="49107" y="1671"/>
                        </a:cubicBezTo>
                        <a:cubicBezTo>
                          <a:pt x="75263" y="1671"/>
                          <a:pt x="96543" y="22951"/>
                          <a:pt x="96543" y="49106"/>
                        </a:cubicBezTo>
                        <a:cubicBezTo>
                          <a:pt x="96543" y="49567"/>
                          <a:pt x="96917" y="49942"/>
                          <a:pt x="97378" y="49942"/>
                        </a:cubicBezTo>
                        <a:cubicBezTo>
                          <a:pt x="97840" y="49942"/>
                          <a:pt x="98214" y="49567"/>
                          <a:pt x="98214" y="49106"/>
                        </a:cubicBezTo>
                        <a:cubicBezTo>
                          <a:pt x="98214" y="22029"/>
                          <a:pt x="76185" y="0"/>
                          <a:pt x="49107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1140;p38"/>
                  <p:cNvSpPr/>
                  <p:nvPr/>
                </p:nvSpPr>
                <p:spPr>
                  <a:xfrm>
                    <a:off x="4294748" y="2068378"/>
                    <a:ext cx="109266" cy="109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84" h="7485" extrusionOk="0">
                        <a:moveTo>
                          <a:pt x="3742" y="0"/>
                        </a:moveTo>
                        <a:cubicBezTo>
                          <a:pt x="1675" y="0"/>
                          <a:pt x="1" y="1676"/>
                          <a:pt x="1" y="3742"/>
                        </a:cubicBezTo>
                        <a:cubicBezTo>
                          <a:pt x="1" y="5809"/>
                          <a:pt x="1677" y="7484"/>
                          <a:pt x="3742" y="7484"/>
                        </a:cubicBezTo>
                        <a:cubicBezTo>
                          <a:pt x="5808" y="7484"/>
                          <a:pt x="7484" y="5809"/>
                          <a:pt x="7484" y="3742"/>
                        </a:cubicBezTo>
                        <a:cubicBezTo>
                          <a:pt x="7484" y="1676"/>
                          <a:pt x="5809" y="0"/>
                          <a:pt x="37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" name="Google Shape;1143;p38"/>
                <p:cNvSpPr/>
                <p:nvPr/>
              </p:nvSpPr>
              <p:spPr>
                <a:xfrm>
                  <a:off x="4284451" y="2513970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909361-E0F9-49D7-96AA-2558C8106C71}"/>
                  </a:ext>
                </a:extLst>
              </p:cNvPr>
              <p:cNvSpPr/>
              <p:nvPr/>
            </p:nvSpPr>
            <p:spPr>
              <a:xfrm>
                <a:off x="3759259" y="1347959"/>
                <a:ext cx="1733300" cy="300674"/>
              </a:xfrm>
              <a:prstGeom prst="rect">
                <a:avLst/>
              </a:prstGeom>
              <a:noFill/>
            </p:spPr>
            <p:txBody>
              <a:bodyPr wrap="square" lIns="84406" tIns="42203" rIns="84406" bIns="42203">
                <a:spAutoFit/>
              </a:bodyPr>
              <a:lstStyle/>
              <a:p>
                <a:r>
                  <a:rPr lang="en-US" sz="1400" b="1" dirty="0" smtClean="0">
                    <a:ln w="0"/>
                    <a:latin typeface="Arial MT"/>
                    <a:ea typeface="Tahoma" panose="020B0604030504040204" pitchFamily="34" charset="0"/>
                    <a:cs typeface="Segoe UI" panose="020B0502040204020203" pitchFamily="34" charset="0"/>
                  </a:rPr>
                  <a:t>Refleksi Guru:</a:t>
                </a:r>
                <a:endParaRPr lang="en-US" sz="1400" b="1" dirty="0">
                  <a:ln w="0"/>
                  <a:latin typeface="Arial MT"/>
                  <a:ea typeface="Tahoma" panose="020B0604030504040204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9" name="Oval 18"/>
          <p:cNvSpPr/>
          <p:nvPr/>
        </p:nvSpPr>
        <p:spPr>
          <a:xfrm>
            <a:off x="1102868" y="852928"/>
            <a:ext cx="1398438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Penutup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(10 Menit)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6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7E7F34F-CAFD-433A-9BB8-9987857B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102867" y="852928"/>
            <a:ext cx="4722579" cy="6605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Lembar Kerja Siswa</a:t>
            </a:r>
            <a:endParaRPr lang="en-US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569994"/>
              </p:ext>
            </p:extLst>
          </p:nvPr>
        </p:nvGraphicFramePr>
        <p:xfrm>
          <a:off x="1102868" y="2356778"/>
          <a:ext cx="4722578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88">
                  <a:extLst>
                    <a:ext uri="{9D8B030D-6E8A-4147-A177-3AD203B41FA5}">
                      <a16:colId xmlns:a16="http://schemas.microsoft.com/office/drawing/2014/main" val="1138259427"/>
                    </a:ext>
                  </a:extLst>
                </a:gridCol>
                <a:gridCol w="1933076">
                  <a:extLst>
                    <a:ext uri="{9D8B030D-6E8A-4147-A177-3AD203B41FA5}">
                      <a16:colId xmlns:a16="http://schemas.microsoft.com/office/drawing/2014/main" val="3342937804"/>
                    </a:ext>
                  </a:extLst>
                </a:gridCol>
                <a:gridCol w="2230914">
                  <a:extLst>
                    <a:ext uri="{9D8B030D-6E8A-4147-A177-3AD203B41FA5}">
                      <a16:colId xmlns:a16="http://schemas.microsoft.com/office/drawing/2014/main" val="31518275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Agama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Tempat Ibadah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08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Islam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32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Kristen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1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Katolik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7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Hindu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60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Buddha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72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Khonghucu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95765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67710" y="1710447"/>
            <a:ext cx="4722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Tuliskan nama-nama tempat ibadah agama-agama pada tabel berikut.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2689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75764" y="759435"/>
            <a:ext cx="5754071" cy="3157101"/>
            <a:chOff x="505813" y="684854"/>
            <a:chExt cx="5754071" cy="3400697"/>
          </a:xfrm>
        </p:grpSpPr>
        <p:grpSp>
          <p:nvGrpSpPr>
            <p:cNvPr id="41" name="Group 40"/>
            <p:cNvGrpSpPr/>
            <p:nvPr/>
          </p:nvGrpSpPr>
          <p:grpSpPr>
            <a:xfrm>
              <a:off x="505813" y="1444780"/>
              <a:ext cx="5754071" cy="2640771"/>
              <a:chOff x="602049" y="5688503"/>
              <a:chExt cx="5154171" cy="2261420"/>
            </a:xfrm>
          </p:grpSpPr>
          <p:pic>
            <p:nvPicPr>
              <p:cNvPr id="38" name="image178.png">
                <a:extLst>
                  <a:ext uri="{FF2B5EF4-FFF2-40B4-BE49-F238E27FC236}">
                    <a16:creationId xmlns:a16="http://schemas.microsoft.com/office/drawing/2014/main" id="{6AFDA25C-82AF-4C0B-9FBF-70325A9600B6}"/>
                  </a:ext>
                </a:extLst>
              </p:cNvPr>
              <p:cNvPicPr/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02049" y="5688503"/>
                <a:ext cx="5154171" cy="2261420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1313744" y="6320701"/>
                <a:ext cx="3903444" cy="291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200" dirty="0">
                  <a:latin typeface="Arial MT"/>
                </a:endParaRPr>
              </a:p>
            </p:txBody>
          </p:sp>
        </p:grpSp>
        <p:grpSp>
          <p:nvGrpSpPr>
            <p:cNvPr id="42" name="Google Shape;160;p17"/>
            <p:cNvGrpSpPr/>
            <p:nvPr/>
          </p:nvGrpSpPr>
          <p:grpSpPr>
            <a:xfrm>
              <a:off x="759544" y="684854"/>
              <a:ext cx="2101648" cy="701494"/>
              <a:chOff x="2646528" y="2708963"/>
              <a:chExt cx="1845017" cy="701494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3" name="Google Shape;161;p17"/>
              <p:cNvSpPr/>
              <p:nvPr/>
            </p:nvSpPr>
            <p:spPr>
              <a:xfrm rot="16200000">
                <a:off x="3344230" y="2182029"/>
                <a:ext cx="514876" cy="1779755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62;p17"/>
              <p:cNvSpPr txBox="1"/>
              <p:nvPr/>
            </p:nvSpPr>
            <p:spPr>
              <a:xfrm>
                <a:off x="2911950" y="2872898"/>
                <a:ext cx="1378905" cy="29421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" sz="1500" dirty="0" smtClea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 b="1" dirty="0" smtClean="0">
                    <a:solidFill>
                      <a:schemeClr val="bg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Daftar Pustaka</a:t>
                </a:r>
                <a: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  <a:t/>
                </a:r>
                <a:br>
                  <a:rPr lang="en" sz="1200" b="1" dirty="0">
                    <a:solidFill>
                      <a:schemeClr val="bg1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endParaRPr sz="12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8" name="Google Shape;165;p17"/>
              <p:cNvSpPr/>
              <p:nvPr/>
            </p:nvSpPr>
            <p:spPr>
              <a:xfrm rot="16200000">
                <a:off x="2467336" y="2888155"/>
                <a:ext cx="701494" cy="343110"/>
              </a:xfrm>
              <a:custGeom>
                <a:avLst/>
                <a:gdLst/>
                <a:ahLst/>
                <a:cxnLst/>
                <a:rect l="l" t="t" r="r" b="b"/>
                <a:pathLst>
                  <a:path w="44065" h="22050" fill="none" extrusionOk="0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grpFill/>
              <a:ln w="28575" cap="rnd" cmpd="sng">
                <a:solidFill>
                  <a:schemeClr val="accen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0" name="Rectangle 49"/>
          <p:cNvSpPr/>
          <p:nvPr/>
        </p:nvSpPr>
        <p:spPr>
          <a:xfrm>
            <a:off x="1300343" y="2108318"/>
            <a:ext cx="47227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 dan Suyoto. 2021. </a:t>
            </a:r>
            <a:r>
              <a:rPr lang="en-US" sz="1200" i="1" dirty="0" smtClean="0">
                <a:latin typeface="Arial MT"/>
              </a:rPr>
              <a:t>Buku Pendidikan Agama Buddha dan Budi Pekerti Kelas 5</a:t>
            </a:r>
            <a:r>
              <a:rPr lang="en-US" sz="1200" dirty="0" smtClean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Sulaiman dan Bodhi Asih. </a:t>
            </a:r>
            <a:r>
              <a:rPr lang="en-US" sz="1200" dirty="0">
                <a:latin typeface="Arial MT"/>
              </a:rPr>
              <a:t>2021. </a:t>
            </a:r>
            <a:r>
              <a:rPr lang="en-US" sz="1200" i="1" dirty="0">
                <a:latin typeface="Arial MT"/>
              </a:rPr>
              <a:t>Buku Pendidikan Agama Buddha dan Budi Pekerti Kelas 5</a:t>
            </a:r>
            <a:r>
              <a:rPr lang="en-US" sz="1200" dirty="0">
                <a:latin typeface="Arial MT"/>
              </a:rPr>
              <a:t>. 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Sulan.2019. </a:t>
            </a:r>
            <a:r>
              <a:rPr lang="en-US" sz="1200" i="1" dirty="0" smtClean="0">
                <a:latin typeface="Arial MT"/>
              </a:rPr>
              <a:t>Buku Pendidikan Agama Buddha dan Budi Pekerti Kelas I Kurikulum 2013 Edisi Revisi 2019. </a:t>
            </a:r>
            <a:r>
              <a:rPr lang="en-US" sz="1200" dirty="0">
                <a:latin typeface="Arial MT"/>
              </a:rPr>
              <a:t>Jakarta: Pusat Kurikulum dan Perbukuan.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Arial MT"/>
              </a:rPr>
              <a:t>Buku </a:t>
            </a:r>
            <a:r>
              <a:rPr lang="en-US" sz="1200" dirty="0">
                <a:latin typeface="Arial MT"/>
              </a:rPr>
              <a:t>Pendidikan Agama Buddha dan Budi Pekerti Kelas I </a:t>
            </a:r>
            <a:r>
              <a:rPr lang="en-US" sz="1200" dirty="0" smtClean="0">
                <a:latin typeface="Arial MT"/>
              </a:rPr>
              <a:t>2021.</a:t>
            </a:r>
          </a:p>
        </p:txBody>
      </p:sp>
    </p:spTree>
    <p:extLst>
      <p:ext uri="{BB962C8B-B14F-4D97-AF65-F5344CB8AC3E}">
        <p14:creationId xmlns:p14="http://schemas.microsoft.com/office/powerpoint/2010/main" val="185580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7909</TotalTime>
  <Words>1540</Words>
  <Application>Microsoft Office PowerPoint</Application>
  <PresentationFormat>Letter Paper (8.5x11 in)</PresentationFormat>
  <Paragraphs>331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7" baseType="lpstr">
      <vt:lpstr>Arial</vt:lpstr>
      <vt:lpstr>Arial MT</vt:lpstr>
      <vt:lpstr>Arial Rounded MT Bold</vt:lpstr>
      <vt:lpstr>Arial Unicode MS</vt:lpstr>
      <vt:lpstr>Barlow ExtraBold</vt:lpstr>
      <vt:lpstr>Calibri</vt:lpstr>
      <vt:lpstr>Calibri Light</vt:lpstr>
      <vt:lpstr>Fira Sans Extra Condensed Medium</vt:lpstr>
      <vt:lpstr>Jokerman</vt:lpstr>
      <vt:lpstr>Open Sans</vt:lpstr>
      <vt:lpstr>Roboto</vt:lpstr>
      <vt:lpstr>Segoe UI</vt:lpstr>
      <vt:lpstr>Segoe UI Black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Sulan Hemajayo</cp:lastModifiedBy>
  <cp:revision>471</cp:revision>
  <dcterms:created xsi:type="dcterms:W3CDTF">2018-12-05T06:41:57Z</dcterms:created>
  <dcterms:modified xsi:type="dcterms:W3CDTF">2021-08-02T14:26:25Z</dcterms:modified>
</cp:coreProperties>
</file>