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282" r:id="rId2"/>
    <p:sldId id="323" r:id="rId3"/>
    <p:sldId id="284" r:id="rId4"/>
    <p:sldId id="288" r:id="rId5"/>
    <p:sldId id="290" r:id="rId6"/>
    <p:sldId id="325" r:id="rId7"/>
    <p:sldId id="330" r:id="rId8"/>
    <p:sldId id="332" r:id="rId9"/>
    <p:sldId id="326" r:id="rId10"/>
    <p:sldId id="327" r:id="rId11"/>
    <p:sldId id="333" r:id="rId12"/>
    <p:sldId id="352" r:id="rId13"/>
    <p:sldId id="334" r:id="rId14"/>
    <p:sldId id="356" r:id="rId15"/>
    <p:sldId id="353" r:id="rId16"/>
    <p:sldId id="296" r:id="rId17"/>
    <p:sldId id="331" r:id="rId18"/>
    <p:sldId id="320" r:id="rId19"/>
    <p:sldId id="316" r:id="rId20"/>
    <p:sldId id="302" r:id="rId21"/>
    <p:sldId id="336" r:id="rId22"/>
    <p:sldId id="350" r:id="rId23"/>
    <p:sldId id="351" r:id="rId24"/>
    <p:sldId id="355" r:id="rId25"/>
    <p:sldId id="344" r:id="rId2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>
        <p:scale>
          <a:sx n="100" d="100"/>
          <a:sy n="100" d="100"/>
        </p:scale>
        <p:origin x="1188" y="-72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2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2105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6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7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-5486" y="3379"/>
            <a:ext cx="6858000" cy="4213021"/>
          </a:xfrm>
          <a:custGeom>
            <a:avLst/>
            <a:gdLst>
              <a:gd name="connsiteX0" fmla="*/ 0 w 6858000"/>
              <a:gd name="connsiteY0" fmla="*/ 0 h 4213021"/>
              <a:gd name="connsiteX1" fmla="*/ 6858000 w 6858000"/>
              <a:gd name="connsiteY1" fmla="*/ 0 h 4213021"/>
              <a:gd name="connsiteX2" fmla="*/ 6858000 w 6858000"/>
              <a:gd name="connsiteY2" fmla="*/ 2868966 h 4213021"/>
              <a:gd name="connsiteX3" fmla="*/ 6858000 w 6858000"/>
              <a:gd name="connsiteY3" fmla="*/ 2959100 h 4213021"/>
              <a:gd name="connsiteX4" fmla="*/ 6858000 w 6858000"/>
              <a:gd name="connsiteY4" fmla="*/ 3484759 h 4213021"/>
              <a:gd name="connsiteX5" fmla="*/ 6743700 w 6858000"/>
              <a:gd name="connsiteY5" fmla="*/ 3407785 h 4213021"/>
              <a:gd name="connsiteX6" fmla="*/ 6172200 w 6858000"/>
              <a:gd name="connsiteY6" fmla="*/ 3151461 h 4213021"/>
              <a:gd name="connsiteX7" fmla="*/ 5486400 w 6858000"/>
              <a:gd name="connsiteY7" fmla="*/ 3382383 h 4213021"/>
              <a:gd name="connsiteX8" fmla="*/ 4800600 w 6858000"/>
              <a:gd name="connsiteY8" fmla="*/ 3921201 h 4213021"/>
              <a:gd name="connsiteX9" fmla="*/ 4114800 w 6858000"/>
              <a:gd name="connsiteY9" fmla="*/ 4202927 h 4213021"/>
              <a:gd name="connsiteX10" fmla="*/ 3429000 w 6858000"/>
              <a:gd name="connsiteY10" fmla="*/ 3664108 h 4213021"/>
              <a:gd name="connsiteX11" fmla="*/ 2743200 w 6858000"/>
              <a:gd name="connsiteY11" fmla="*/ 3125290 h 4213021"/>
              <a:gd name="connsiteX12" fmla="*/ 2057400 w 6858000"/>
              <a:gd name="connsiteY12" fmla="*/ 3202264 h 4213021"/>
              <a:gd name="connsiteX13" fmla="*/ 1371600 w 6858000"/>
              <a:gd name="connsiteY13" fmla="*/ 3895030 h 4213021"/>
              <a:gd name="connsiteX14" fmla="*/ 685800 w 6858000"/>
              <a:gd name="connsiteY14" fmla="*/ 3921201 h 4213021"/>
              <a:gd name="connsiteX15" fmla="*/ 114300 w 6858000"/>
              <a:gd name="connsiteY15" fmla="*/ 3690279 h 4213021"/>
              <a:gd name="connsiteX16" fmla="*/ 0 w 6858000"/>
              <a:gd name="connsiteY16" fmla="*/ 3638707 h 4213021"/>
              <a:gd name="connsiteX17" fmla="*/ 0 w 6858000"/>
              <a:gd name="connsiteY17" fmla="*/ 2959100 h 4213021"/>
              <a:gd name="connsiteX18" fmla="*/ 0 w 6858000"/>
              <a:gd name="connsiteY18" fmla="*/ 2868966 h 421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58000" h="4213021">
                <a:moveTo>
                  <a:pt x="0" y="0"/>
                </a:moveTo>
                <a:lnTo>
                  <a:pt x="6858000" y="0"/>
                </a:lnTo>
                <a:lnTo>
                  <a:pt x="6858000" y="2868966"/>
                </a:lnTo>
                <a:lnTo>
                  <a:pt x="6858000" y="2959100"/>
                </a:lnTo>
                <a:lnTo>
                  <a:pt x="6858000" y="3484759"/>
                </a:lnTo>
                <a:lnTo>
                  <a:pt x="6743700" y="3407785"/>
                </a:lnTo>
                <a:cubicBezTo>
                  <a:pt x="6629400" y="3330810"/>
                  <a:pt x="6400800" y="3176862"/>
                  <a:pt x="6172200" y="3151461"/>
                </a:cubicBezTo>
                <a:cubicBezTo>
                  <a:pt x="5943600" y="3123750"/>
                  <a:pt x="5715000" y="3229590"/>
                  <a:pt x="5486400" y="3382383"/>
                </a:cubicBezTo>
                <a:cubicBezTo>
                  <a:pt x="5257800" y="3537486"/>
                  <a:pt x="5029200" y="3739543"/>
                  <a:pt x="4800600" y="3921201"/>
                </a:cubicBezTo>
                <a:cubicBezTo>
                  <a:pt x="4572000" y="4100551"/>
                  <a:pt x="4343400" y="4254499"/>
                  <a:pt x="4114800" y="4202927"/>
                </a:cubicBezTo>
                <a:cubicBezTo>
                  <a:pt x="3886200" y="4153278"/>
                  <a:pt x="3657600" y="3893491"/>
                  <a:pt x="3429000" y="3664108"/>
                </a:cubicBezTo>
                <a:cubicBezTo>
                  <a:pt x="3200400" y="3431647"/>
                  <a:pt x="2971800" y="3229590"/>
                  <a:pt x="2743200" y="3125290"/>
                </a:cubicBezTo>
                <a:cubicBezTo>
                  <a:pt x="2514600" y="3022914"/>
                  <a:pt x="2286000" y="3022914"/>
                  <a:pt x="2057400" y="3202264"/>
                </a:cubicBezTo>
                <a:cubicBezTo>
                  <a:pt x="1828800" y="3383538"/>
                  <a:pt x="1600200" y="3739543"/>
                  <a:pt x="1371600" y="3895030"/>
                </a:cubicBezTo>
                <a:cubicBezTo>
                  <a:pt x="1143000" y="4047439"/>
                  <a:pt x="914400" y="3999330"/>
                  <a:pt x="685800" y="3921201"/>
                </a:cubicBezTo>
                <a:cubicBezTo>
                  <a:pt x="457200" y="3845382"/>
                  <a:pt x="228600" y="3739543"/>
                  <a:pt x="114300" y="3690279"/>
                </a:cubicBezTo>
                <a:lnTo>
                  <a:pt x="0" y="3638707"/>
                </a:lnTo>
                <a:lnTo>
                  <a:pt x="0" y="2959100"/>
                </a:lnTo>
                <a:lnTo>
                  <a:pt x="0" y="2868966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0723" y="1107754"/>
            <a:ext cx="585275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PENDIDIKAN AGAMA BUDDHA DAN 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744210"/>
            <a:ext cx="6863487" cy="892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cs typeface="Arial" panose="020B0604020202020204" pitchFamily="34" charset="0"/>
              </a:rPr>
              <a:t>Identitas Agama Buddha</a:t>
            </a:r>
          </a:p>
          <a:p>
            <a:pPr algn="ctr"/>
            <a:r>
              <a:rPr lang="en-US" sz="1400" b="1" cap="none" spc="0" dirty="0" smtClean="0">
                <a:ln w="0"/>
                <a:solidFill>
                  <a:schemeClr val="accent4">
                    <a:lumMod val="50000"/>
                  </a:schemeClr>
                </a:solidFill>
                <a:latin typeface="Arial MT"/>
                <a:cs typeface="Arial" panose="020B0604020202020204" pitchFamily="34" charset="0"/>
              </a:rPr>
              <a:t>(Elemen Ritual)</a:t>
            </a:r>
          </a:p>
          <a:p>
            <a:pPr algn="ctr"/>
            <a:endParaRPr lang="en-US" sz="1400" b="1" cap="none" spc="0" dirty="0">
              <a:ln w="0"/>
              <a:solidFill>
                <a:schemeClr val="accent4">
                  <a:lumMod val="50000"/>
                </a:schemeClr>
              </a:solidFill>
              <a:latin typeface="Arial MT"/>
              <a:cs typeface="Arial" panose="020B0604020202020204" pitchFamily="34" charset="0"/>
            </a:endParaRPr>
          </a:p>
        </p:txBody>
      </p:sp>
      <p:pic>
        <p:nvPicPr>
          <p:cNvPr id="2056" name="Picture 8" descr="https://st2.depositphotos.com/1583745/5240/v/450/depositphotos_52402729-stock-illustration-tibetan-buddhi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4" y="2568021"/>
            <a:ext cx="6863487" cy="49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5019261" y="242747"/>
            <a:ext cx="1815410" cy="461877"/>
            <a:chOff x="5216591" y="335851"/>
            <a:chExt cx="1630543" cy="370206"/>
          </a:xfrm>
          <a:solidFill>
            <a:srgbClr val="00B0F0"/>
          </a:solidFill>
        </p:grpSpPr>
        <p:sp>
          <p:nvSpPr>
            <p:cNvPr id="44" name="Flowchart: Delay 43"/>
            <p:cNvSpPr/>
            <p:nvPr/>
          </p:nvSpPr>
          <p:spPr>
            <a:xfrm rot="10800000">
              <a:off x="5216591" y="335851"/>
              <a:ext cx="1630543" cy="370206"/>
            </a:xfrm>
            <a:prstGeom prst="flowChartDelay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485807" y="413871"/>
              <a:ext cx="1361327" cy="240998"/>
            </a:xfrm>
            <a:prstGeom prst="rect">
              <a:avLst/>
            </a:prstGeom>
            <a:grpFill/>
          </p:spPr>
          <p:txBody>
            <a:bodyPr wrap="squar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BUD.A.SUL.1.4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https://1.bp.blogspot.com/-P6AfzqubfWQ/W5jG0WJjdBI/AAAAAAAADt4/x5EqCu6REhkUhoqwmjOm2c_XvByes5cqgCEwYBhgL/s1600/Logo%2BKemendiknas%2B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0" y="193627"/>
            <a:ext cx="678390" cy="67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067" y="7552673"/>
            <a:ext cx="174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FASE A KELAS 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95730" y="7562187"/>
            <a:ext cx="1202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SULAN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6940" y="438279"/>
            <a:ext cx="2207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-10786" y="7629871"/>
            <a:ext cx="6863730" cy="1517725"/>
            <a:chOff x="-5486" y="7548131"/>
            <a:chExt cx="6863730" cy="1517725"/>
          </a:xfrm>
        </p:grpSpPr>
        <p:grpSp>
          <p:nvGrpSpPr>
            <p:cNvPr id="27" name="Group 26"/>
            <p:cNvGrpSpPr/>
            <p:nvPr/>
          </p:nvGrpSpPr>
          <p:grpSpPr>
            <a:xfrm>
              <a:off x="244" y="7548131"/>
              <a:ext cx="6858000" cy="523220"/>
              <a:chOff x="244" y="7548131"/>
              <a:chExt cx="6858000" cy="52322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44" y="7548131"/>
                <a:ext cx="6858000" cy="52322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spc="300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algn="ctr"/>
                <a:endParaRPr lang="en-US" sz="1400" b="1" spc="300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2"/>
              <p:cNvSpPr txBox="1"/>
              <p:nvPr/>
            </p:nvSpPr>
            <p:spPr>
              <a:xfrm>
                <a:off x="147067" y="7619348"/>
                <a:ext cx="174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FASE A KELAS 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50"/>
              <p:cNvSpPr txBox="1"/>
              <p:nvPr/>
            </p:nvSpPr>
            <p:spPr>
              <a:xfrm>
                <a:off x="5595730" y="7609812"/>
                <a:ext cx="12028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SULAN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-5486" y="8057296"/>
              <a:ext cx="6863486" cy="1008560"/>
              <a:chOff x="73674" y="7638658"/>
              <a:chExt cx="6535327" cy="100856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34" name="Rectangle 33"/>
              <p:cNvSpPr/>
              <p:nvPr/>
            </p:nvSpPr>
            <p:spPr>
              <a:xfrm>
                <a:off x="1514965" y="7638658"/>
                <a:ext cx="5094036" cy="1008560"/>
              </a:xfrm>
              <a:prstGeom prst="rect">
                <a:avLst/>
              </a:prstGeom>
              <a:grpFill/>
            </p:spPr>
            <p:txBody>
              <a:bodyPr wrap="square" lIns="84406" tIns="42203" rIns="84406" bIns="42203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Kementerian </a:t>
                </a:r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Pendidikan, Kebudayaan, Riset, dan Teknologi</a:t>
                </a:r>
                <a:endPara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Badan Penelitian dan Pengembangan dan Perbukuan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Pusat Asesmen dan Pembelajaran  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2021</a:t>
                </a:r>
                <a:endParaRPr lang="en-US" sz="1500" dirty="0">
                  <a:ln w="0"/>
                  <a:solidFill>
                    <a:schemeClr val="bg1"/>
                  </a:solidFill>
                  <a:latin typeface="Segoe UI" panose="020B0502040204020203" pitchFamily="34" charset="0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7" name="Picture 36" descr="http://3.bp.blogspot.com/-2mRi5l6ECmY/VvtG90ryp3I/AAAAAAAAD1s/b7gZEquhhe4wXqFkxYls0zGkgSAnFB5ng/s1600/Tut%2BWuri%2BHandayani%2Bvector%2Blogo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74" y="7638658"/>
                <a:ext cx="1441291" cy="1008560"/>
              </a:xfrm>
              <a:prstGeom prst="rect">
                <a:avLst/>
              </a:prstGeom>
              <a:grpFill/>
              <a:extLst/>
            </p:spPr>
          </p:pic>
        </p:grpSp>
      </p:grpSp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68212" y="1373556"/>
            <a:ext cx="5982854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 dirty="0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56346" y="6477320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06036" y="4682468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114735" y="6770850"/>
            <a:ext cx="4158627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Mengapa banyak identitas aliran agama Buddha?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Bagaimana sikap kita dalam menghadapai keragaman idintitas agama Buddha?</a:t>
            </a:r>
            <a:endParaRPr lang="en-US" sz="1108" dirty="0"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Open Sans"/>
              </a:rPr>
              <a:t>Menjelaskan ragam identitas agama Buddha.</a:t>
            </a:r>
            <a:endParaRPr lang="fi-FI" sz="1200" dirty="0">
              <a:latin typeface="Open San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Open Sans"/>
              </a:rPr>
              <a:t>Menerima </a:t>
            </a:r>
            <a:r>
              <a:rPr lang="fi-FI" sz="1200" dirty="0">
                <a:latin typeface="Open Sans"/>
              </a:rPr>
              <a:t>ragam identitas agama </a:t>
            </a:r>
            <a:r>
              <a:rPr lang="fi-FI" sz="1200" dirty="0" smtClean="0">
                <a:latin typeface="Open Sans"/>
              </a:rPr>
              <a:t>Buddha.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Open Sans"/>
              </a:rPr>
              <a:t>Menunjukkan sikap menghargai </a:t>
            </a:r>
            <a:r>
              <a:rPr lang="fi-FI" sz="1200" dirty="0">
                <a:latin typeface="Open Sans"/>
              </a:rPr>
              <a:t>ragam identitas agama </a:t>
            </a:r>
            <a:r>
              <a:rPr lang="fi-FI" sz="1200" dirty="0" smtClean="0">
                <a:latin typeface="Open Sans"/>
              </a:rPr>
              <a:t>Buddha.</a:t>
            </a:r>
            <a:endParaRPr lang="fi-FI" sz="1200" dirty="0">
              <a:latin typeface="Open Sans"/>
            </a:endParaRPr>
          </a:p>
          <a:p>
            <a:endParaRPr lang="fi-FI" sz="1200" dirty="0">
              <a:latin typeface="Open San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582" y="468246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68212" y="638838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68212" y="7533686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38011" y="2477078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solidFill>
                  <a:schemeClr val="accent4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solidFill>
                <a:schemeClr val="accent4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4753810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16" y="6540239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16" y="7651137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99781" y="1603186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5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85670" y="1887253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 err="1">
                <a:solidFill>
                  <a:srgbClr val="002060"/>
                </a:solidFill>
                <a:latin typeface="Arial MT"/>
              </a:rPr>
              <a:t>Fase</a:t>
            </a:r>
            <a:r>
              <a:rPr lang="en-US" sz="1200" b="1" dirty="0">
                <a:solidFill>
                  <a:srgbClr val="002060"/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002060"/>
                </a:solidFill>
                <a:latin typeface="Arial MT"/>
              </a:rPr>
              <a:t>Elemen </a:t>
            </a:r>
            <a:r>
              <a:rPr lang="en-US" sz="1200" b="1" dirty="0" smtClean="0">
                <a:solidFill>
                  <a:srgbClr val="002060"/>
                </a:solidFill>
                <a:latin typeface="Arial MT"/>
              </a:rPr>
              <a:t>RITUAL</a:t>
            </a:r>
            <a:endParaRPr lang="id-ID" sz="1200" b="1" dirty="0">
              <a:solidFill>
                <a:srgbClr val="002060"/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1563652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71220" y="2774254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5" name="Group 54"/>
          <p:cNvGrpSpPr/>
          <p:nvPr/>
        </p:nvGrpSpPr>
        <p:grpSpPr>
          <a:xfrm>
            <a:off x="389897" y="343949"/>
            <a:ext cx="2495194" cy="382931"/>
            <a:chOff x="389897" y="343949"/>
            <a:chExt cx="2495194" cy="382931"/>
          </a:xfrm>
        </p:grpSpPr>
        <p:sp>
          <p:nvSpPr>
            <p:cNvPr id="59" name="Rectangle 6"/>
            <p:cNvSpPr/>
            <p:nvPr/>
          </p:nvSpPr>
          <p:spPr>
            <a:xfrm>
              <a:off x="389897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5038" y="357598"/>
              <a:ext cx="2086626" cy="369282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KELAS I </a:t>
              </a:r>
              <a:r>
                <a:rPr lang="en-US" sz="1846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FASE </a:t>
              </a:r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581366" y="361649"/>
            <a:ext cx="1630543" cy="420224"/>
            <a:chOff x="5216591" y="335851"/>
            <a:chExt cx="1630543" cy="420224"/>
          </a:xfrm>
        </p:grpSpPr>
        <p:sp>
          <p:nvSpPr>
            <p:cNvPr id="57" name="Flowchart: Delay 56"/>
            <p:cNvSpPr/>
            <p:nvPr/>
          </p:nvSpPr>
          <p:spPr>
            <a:xfrm rot="10800000">
              <a:off x="5216591" y="335851"/>
              <a:ext cx="1630543" cy="420224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373943" y="391902"/>
              <a:ext cx="1446452" cy="300674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BUD.A.SUL.1.4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304582" y="247707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41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16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(16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4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08" y="3479008"/>
            <a:ext cx="293147" cy="3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/>
          <p:cNvGrpSpPr/>
          <p:nvPr/>
        </p:nvGrpSpPr>
        <p:grpSpPr>
          <a:xfrm>
            <a:off x="2085670" y="2719218"/>
            <a:ext cx="4193540" cy="1908245"/>
            <a:chOff x="2085670" y="2719218"/>
            <a:chExt cx="4193540" cy="1908245"/>
          </a:xfrm>
        </p:grpSpPr>
        <p:pic>
          <p:nvPicPr>
            <p:cNvPr id="46" name="Picture 45"/>
            <p:cNvPicPr/>
            <p:nvPr/>
          </p:nvPicPr>
          <p:blipFill rotWithShape="1">
            <a:blip r:embed="rId10"/>
            <a:srcRect l="17242" t="23853" r="18391" b="18556"/>
            <a:stretch/>
          </p:blipFill>
          <p:spPr bwMode="auto">
            <a:xfrm>
              <a:off x="2085670" y="2719218"/>
              <a:ext cx="4193540" cy="190824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8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6408" y="3479008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Rectangle 52"/>
          <p:cNvSpPr/>
          <p:nvPr/>
        </p:nvSpPr>
        <p:spPr>
          <a:xfrm>
            <a:off x="2132571" y="5003393"/>
            <a:ext cx="41407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/>
              <a:t>Peserta didik dapat menjelaskan </a:t>
            </a:r>
            <a:r>
              <a:rPr lang="en-US" sz="1200" dirty="0" smtClean="0"/>
              <a:t>ragam </a:t>
            </a:r>
            <a:r>
              <a:rPr lang="en-US" sz="1200" dirty="0"/>
              <a:t>identitas aliran agama Buddha yang dianut sebagai identitas </a:t>
            </a:r>
            <a:r>
              <a:rPr lang="en-US" sz="1200" dirty="0" smtClean="0"/>
              <a:t>diri.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/>
              <a:t>Peserta didik dapat </a:t>
            </a:r>
            <a:r>
              <a:rPr lang="en-US" sz="1200" dirty="0" smtClean="0"/>
              <a:t>menerima </a:t>
            </a:r>
            <a:r>
              <a:rPr lang="en-US" sz="1200" dirty="0"/>
              <a:t>ragam identitas aliran-aliran agama Buddha sebagai identitas umat </a:t>
            </a:r>
            <a:r>
              <a:rPr lang="en-US" sz="1200" dirty="0" smtClean="0"/>
              <a:t>Buddha.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/>
              <a:t>Peserta didik dapat </a:t>
            </a:r>
            <a:r>
              <a:rPr lang="en-US" sz="1200" dirty="0" smtClean="0"/>
              <a:t>menunjukkan </a:t>
            </a:r>
            <a:r>
              <a:rPr lang="en-US" sz="1200" dirty="0"/>
              <a:t>sikap </a:t>
            </a:r>
            <a:r>
              <a:rPr lang="en-US" sz="1200" dirty="0" smtClean="0"/>
              <a:t>aku </a:t>
            </a:r>
            <a:r>
              <a:rPr lang="en-US" sz="1200" dirty="0"/>
              <a:t>menghargai ragam identitas agama Buddha sebagai salah satu keragaman </a:t>
            </a:r>
            <a:r>
              <a:rPr lang="en-US" sz="1200" dirty="0" smtClean="0"/>
              <a:t>bangsa.</a:t>
            </a:r>
          </a:p>
        </p:txBody>
      </p:sp>
    </p:spTree>
    <p:extLst>
      <p:ext uri="{BB962C8B-B14F-4D97-AF65-F5344CB8AC3E}">
        <p14:creationId xmlns:p14="http://schemas.microsoft.com/office/powerpoint/2010/main" val="4064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1209" y="1507433"/>
            <a:ext cx="34813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Beriman, Bertakwa, kepada Tuhan YME, dan Berakhlak Mulia.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Berkebinekaan Global</a:t>
            </a:r>
            <a:r>
              <a:rPr lang="en-US" sz="1400" dirty="0" smtClean="0">
                <a:latin typeface="Arial MT"/>
                <a:ea typeface="Arial Unicode MS"/>
              </a:rPr>
              <a:t>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6718" y="3250993"/>
            <a:ext cx="3965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Laptop/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Komputer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Jaringan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internet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belajar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dimodifikasi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321727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28876" y="4733989"/>
            <a:ext cx="36155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</a:t>
            </a:r>
            <a:r>
              <a:rPr lang="en-US" sz="1400" dirty="0">
                <a:latin typeface="Arial MT"/>
              </a:rPr>
              <a:t>yang </a:t>
            </a:r>
            <a:r>
              <a:rPr lang="en-US" sz="1400" dirty="0" smtClean="0">
                <a:latin typeface="Arial MT"/>
              </a:rPr>
              <a:t>ada </a:t>
            </a:r>
            <a:r>
              <a:rPr lang="en-US" sz="1400" dirty="0">
                <a:latin typeface="Arial MT"/>
              </a:rPr>
              <a:t>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yang aga 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MT"/>
              </a:rPr>
              <a:t>Siswa </a:t>
            </a:r>
            <a:r>
              <a:rPr lang="en-US" sz="1400" dirty="0">
                <a:latin typeface="Arial MT"/>
              </a:rPr>
              <a:t>berpencapaian tinggi</a:t>
            </a: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Maksimum </a:t>
            </a:r>
            <a:r>
              <a:rPr lang="en-US" sz="1400" dirty="0" smtClean="0">
                <a:latin typeface="Arial MT"/>
              </a:rPr>
              <a:t>28 -32 </a:t>
            </a:r>
            <a:r>
              <a:rPr lang="en-US" sz="1400" dirty="0">
                <a:latin typeface="Arial MT"/>
              </a:rPr>
              <a:t>siswa 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39475" y="7006569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42260" y="7347600"/>
            <a:ext cx="37149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48" name="Rectangle 6"/>
          <p:cNvSpPr/>
          <p:nvPr/>
        </p:nvSpPr>
        <p:spPr>
          <a:xfrm>
            <a:off x="389897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9315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0F5A817-9705-4817-B397-E36AC502FA92}"/>
              </a:ext>
            </a:extLst>
          </p:cNvPr>
          <p:cNvPicPr/>
          <p:nvPr/>
        </p:nvPicPr>
        <p:blipFill rotWithShape="1">
          <a:blip r:embed="rId2"/>
          <a:srcRect l="25385" t="36468" r="46795" b="23875"/>
          <a:stretch/>
        </p:blipFill>
        <p:spPr bwMode="auto">
          <a:xfrm>
            <a:off x="984806" y="1323761"/>
            <a:ext cx="988516" cy="844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25" y="6903772"/>
            <a:ext cx="887657" cy="88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6" y="4377866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90709" y="433045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BUD.A.SUL.1.4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504" y="4479853"/>
            <a:ext cx="4302091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Teman Sejati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Aku sayang teman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Mengakui kesalahan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Perilaku luhur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Bodhisattva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Alat peraga terkait 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dan materi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pendukung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2017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BUD.A.SUL.1.4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0716" y="3996822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951892" y="5887181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51892" y="672733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85683" y="4637520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04" y="2872127"/>
            <a:ext cx="221977" cy="23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4037" y="357598"/>
            <a:ext cx="2214032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BUD.A.SUL.1.4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44030" y="975274"/>
            <a:ext cx="4505209" cy="48303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78888" y="1596577"/>
            <a:ext cx="2960358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Pengaturan</a:t>
            </a:r>
            <a:r>
              <a:rPr lang="en-US" sz="2000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000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52596" y="5917407"/>
            <a:ext cx="5038593" cy="2217206"/>
            <a:chOff x="952596" y="5917407"/>
            <a:chExt cx="5038593" cy="221720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50A848A-EBD2-4503-A6FB-1667547DDEC0}"/>
                </a:ext>
              </a:extLst>
            </p:cNvPr>
            <p:cNvSpPr/>
            <p:nvPr/>
          </p:nvSpPr>
          <p:spPr>
            <a:xfrm>
              <a:off x="952596" y="5917407"/>
              <a:ext cx="2664568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Disusi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Presentasi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Demonstrasi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Project</a:t>
              </a: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Eksperimen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631F156-BED4-492D-B845-853874C12FFA}"/>
                </a:ext>
              </a:extLst>
            </p:cNvPr>
            <p:cNvSpPr/>
            <p:nvPr/>
          </p:nvSpPr>
          <p:spPr>
            <a:xfrm>
              <a:off x="3507289" y="5964788"/>
              <a:ext cx="2483900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Eksplorasi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Permainan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Bercerita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Kunjungan</a:t>
              </a: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Lapangan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Simulasi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965" y="6373785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164" y="6793374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868" y="6744390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52597" y="5026932"/>
            <a:ext cx="5139359" cy="588271"/>
            <a:chOff x="952597" y="5026932"/>
            <a:chExt cx="5139359" cy="588271"/>
          </a:xfrm>
        </p:grpSpPr>
        <p:grpSp>
          <p:nvGrpSpPr>
            <p:cNvPr id="19" name="Google Shape;74;p15"/>
            <p:cNvGrpSpPr/>
            <p:nvPr/>
          </p:nvGrpSpPr>
          <p:grpSpPr>
            <a:xfrm>
              <a:off x="952597" y="5026932"/>
              <a:ext cx="2208048" cy="588271"/>
              <a:chOff x="3466375" y="934650"/>
              <a:chExt cx="3128507" cy="923575"/>
            </a:xfrm>
          </p:grpSpPr>
          <p:sp>
            <p:nvSpPr>
              <p:cNvPr id="20" name="Google Shape;76;p15"/>
              <p:cNvSpPr/>
              <p:nvPr/>
            </p:nvSpPr>
            <p:spPr>
              <a:xfrm>
                <a:off x="3466375" y="934650"/>
                <a:ext cx="566175" cy="923575"/>
              </a:xfrm>
              <a:custGeom>
                <a:avLst/>
                <a:gdLst/>
                <a:ahLst/>
                <a:cxnLst/>
                <a:rect l="l" t="t" r="r" b="b"/>
                <a:pathLst>
                  <a:path w="22647" h="36943" extrusionOk="0">
                    <a:moveTo>
                      <a:pt x="3869" y="0"/>
                    </a:moveTo>
                    <a:cubicBezTo>
                      <a:pt x="3069" y="0"/>
                      <a:pt x="2269" y="304"/>
                      <a:pt x="1655" y="911"/>
                    </a:cubicBezTo>
                    <a:lnTo>
                      <a:pt x="1" y="2566"/>
                    </a:lnTo>
                    <a:lnTo>
                      <a:pt x="13693" y="16258"/>
                    </a:lnTo>
                    <a:cubicBezTo>
                      <a:pt x="14919" y="17484"/>
                      <a:pt x="14919" y="19461"/>
                      <a:pt x="13693" y="20675"/>
                    </a:cubicBezTo>
                    <a:lnTo>
                      <a:pt x="1" y="34379"/>
                    </a:lnTo>
                    <a:lnTo>
                      <a:pt x="1655" y="36022"/>
                    </a:lnTo>
                    <a:cubicBezTo>
                      <a:pt x="2269" y="36636"/>
                      <a:pt x="3069" y="36942"/>
                      <a:pt x="3869" y="36942"/>
                    </a:cubicBezTo>
                    <a:cubicBezTo>
                      <a:pt x="4668" y="36942"/>
                      <a:pt x="5465" y="36636"/>
                      <a:pt x="6073" y="36022"/>
                    </a:cubicBezTo>
                    <a:lnTo>
                      <a:pt x="21420" y="20675"/>
                    </a:lnTo>
                    <a:cubicBezTo>
                      <a:pt x="22646" y="19461"/>
                      <a:pt x="22646" y="17484"/>
                      <a:pt x="21420" y="16258"/>
                    </a:cubicBezTo>
                    <a:lnTo>
                      <a:pt x="6073" y="911"/>
                    </a:lnTo>
                    <a:cubicBezTo>
                      <a:pt x="5465" y="304"/>
                      <a:pt x="4668" y="0"/>
                      <a:pt x="38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7;p15"/>
              <p:cNvSpPr/>
              <p:nvPr/>
            </p:nvSpPr>
            <p:spPr>
              <a:xfrm>
                <a:off x="3533650" y="1247050"/>
                <a:ext cx="171775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11942" extrusionOk="0">
                    <a:moveTo>
                      <a:pt x="1501" y="0"/>
                    </a:moveTo>
                    <a:cubicBezTo>
                      <a:pt x="737" y="0"/>
                      <a:pt x="0" y="597"/>
                      <a:pt x="0" y="1500"/>
                    </a:cubicBezTo>
                    <a:lnTo>
                      <a:pt x="0" y="10453"/>
                    </a:lnTo>
                    <a:cubicBezTo>
                      <a:pt x="0" y="11347"/>
                      <a:pt x="736" y="11942"/>
                      <a:pt x="1499" y="11942"/>
                    </a:cubicBezTo>
                    <a:cubicBezTo>
                      <a:pt x="1864" y="11942"/>
                      <a:pt x="2236" y="11806"/>
                      <a:pt x="2536" y="11501"/>
                    </a:cubicBezTo>
                    <a:lnTo>
                      <a:pt x="5382" y="8656"/>
                    </a:lnTo>
                    <a:cubicBezTo>
                      <a:pt x="6870" y="7179"/>
                      <a:pt x="6870" y="4774"/>
                      <a:pt x="5382" y="3286"/>
                    </a:cubicBezTo>
                    <a:lnTo>
                      <a:pt x="2536" y="440"/>
                    </a:lnTo>
                    <a:cubicBezTo>
                      <a:pt x="2236" y="136"/>
                      <a:pt x="1865" y="0"/>
                      <a:pt x="15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8;p15"/>
              <p:cNvSpPr/>
              <p:nvPr/>
            </p:nvSpPr>
            <p:spPr>
              <a:xfrm>
                <a:off x="3741832" y="1020644"/>
                <a:ext cx="2853050" cy="753400"/>
              </a:xfrm>
              <a:custGeom>
                <a:avLst/>
                <a:gdLst/>
                <a:ahLst/>
                <a:cxnLst/>
                <a:rect l="l" t="t" r="r" b="b"/>
                <a:pathLst>
                  <a:path w="114122" h="30136" extrusionOk="0">
                    <a:moveTo>
                      <a:pt x="0" y="0"/>
                    </a:moveTo>
                    <a:lnTo>
                      <a:pt x="12871" y="12859"/>
                    </a:lnTo>
                    <a:cubicBezTo>
                      <a:pt x="13478" y="13466"/>
                      <a:pt x="13788" y="14276"/>
                      <a:pt x="13788" y="15074"/>
                    </a:cubicBezTo>
                    <a:cubicBezTo>
                      <a:pt x="13788" y="15871"/>
                      <a:pt x="13478" y="16669"/>
                      <a:pt x="12871" y="17276"/>
                    </a:cubicBezTo>
                    <a:lnTo>
                      <a:pt x="12" y="30135"/>
                    </a:lnTo>
                    <a:lnTo>
                      <a:pt x="99286" y="30135"/>
                    </a:lnTo>
                    <a:lnTo>
                      <a:pt x="114122" y="15074"/>
                    </a:lnTo>
                    <a:lnTo>
                      <a:pt x="9928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 spcFirstLastPara="1" wrap="square" lIns="548625" tIns="91425" rIns="548625" bIns="91425" anchor="ctr" anchorCtr="0">
                <a:noAutofit/>
              </a:bodyPr>
              <a:lstStyle/>
              <a:p>
                <a:pPr lvl="0">
                  <a:buClr>
                    <a:schemeClr val="dk1"/>
                  </a:buClr>
                  <a:buSzPts val="1100"/>
                </a:pPr>
                <a:r>
                  <a:rPr lang="en" b="1" dirty="0" smtClean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Metode</a:t>
                </a:r>
                <a:endParaRPr b="1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3160645" y="5320995"/>
              <a:ext cx="2931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873755" y="2708856"/>
            <a:ext cx="4970623" cy="1559432"/>
            <a:chOff x="901873" y="2445220"/>
            <a:chExt cx="4970623" cy="1559432"/>
          </a:xfrm>
        </p:grpSpPr>
        <p:sp>
          <p:nvSpPr>
            <p:cNvPr id="31" name="Rectangle 3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36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0" name="Picture 39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BUD.A.SUL.1.7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35131" y="6010461"/>
            <a:ext cx="4534693" cy="1013971"/>
            <a:chOff x="289459" y="5066685"/>
            <a:chExt cx="4752283" cy="1013971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459" y="5066685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715439" y="5173341"/>
              <a:ext cx="3326303" cy="907315"/>
              <a:chOff x="5663190" y="2239599"/>
              <a:chExt cx="1870200" cy="104774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2" name="Google Shape;442;p23"/>
              <p:cNvSpPr/>
              <p:nvPr/>
            </p:nvSpPr>
            <p:spPr>
              <a:xfrm>
                <a:off x="5663190" y="2239599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Asesmen</a:t>
                </a:r>
                <a:endParaRPr sz="24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53" name="Google Shape;444;p23"/>
              <p:cNvSpPr/>
              <p:nvPr/>
            </p:nvSpPr>
            <p:spPr>
              <a:xfrm rot="10800000">
                <a:off x="6385470" y="2985439"/>
                <a:ext cx="260558" cy="301903"/>
              </a:xfrm>
              <a:prstGeom prst="triangle">
                <a:avLst>
                  <a:gd name="adj" fmla="val 57906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1337" y="7358121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Performa (bercerita)</a:t>
              </a:r>
              <a:endParaRPr sz="1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782583" y="8168633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Terulis 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96" y="7310497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3" y="8105888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1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36198" y="2774958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4181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 Beragama Buddha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 JP (8 x 35 Menit) = 2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737517" y="421372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23" name="Rectangle 22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4" name="Picture 23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58519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614694"/>
              <a:chOff x="3091646" y="966003"/>
              <a:chExt cx="1456750" cy="3614694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3256356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99268" y="4444283"/>
                <a:ext cx="148219" cy="136414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32844" cy="3288112"/>
              <a:chOff x="1573603" y="1581732"/>
              <a:chExt cx="1532844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40947" y="2904226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Identitas agama Buddha sangat beragam. Namun para pemeluknya tetap bersatu karena bersumber dari satu Guru Agung yaitu Buddha Gotama.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dapat mengidentifikasi identitas agama Buddha.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</a:t>
                </a: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didik dapat menentukan sikap menghargai ragam identitas agama Buddha. 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Beserta didik dapat meneladan tokoh agama Buddha dalam menghargai ragam identitas agama Buddha.</a:t>
                </a:r>
                <a:endParaRPr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perlu mengenal identitas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agama Buddha?</a:t>
                </a: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392197" y="6003702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identitas agama Buddha beragam?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saja keragaman identitas agama Buddha?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Sikap apa yang harus kita tunjuukan dalam menghadapi keragama idebtitas agama Buddha?</a:t>
            </a: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30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2275901" y="570399"/>
            <a:ext cx="2946265" cy="2477336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0" y="2710013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(Pendahuluan: 10 menit)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55659" y="3167461"/>
            <a:ext cx="4655403" cy="4892652"/>
            <a:chOff x="1175207" y="2521417"/>
            <a:chExt cx="4655403" cy="4892652"/>
          </a:xfrm>
        </p:grpSpPr>
        <p:grpSp>
          <p:nvGrpSpPr>
            <p:cNvPr id="3" name="Group 2"/>
            <p:cNvGrpSpPr/>
            <p:nvPr/>
          </p:nvGrpSpPr>
          <p:grpSpPr>
            <a:xfrm>
              <a:off x="1175207" y="2521417"/>
              <a:ext cx="4637552" cy="4892652"/>
              <a:chOff x="1193059" y="2521439"/>
              <a:chExt cx="4637552" cy="489265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93059" y="2521439"/>
                <a:ext cx="4619700" cy="3871588"/>
                <a:chOff x="1155916" y="2651403"/>
                <a:chExt cx="4619700" cy="3871588"/>
              </a:xfrm>
            </p:grpSpPr>
            <p:grpSp>
              <p:nvGrpSpPr>
                <p:cNvPr id="34" name="Google Shape;831;p32"/>
                <p:cNvGrpSpPr/>
                <p:nvPr/>
              </p:nvGrpSpPr>
              <p:grpSpPr>
                <a:xfrm>
                  <a:off x="1155916" y="2651403"/>
                  <a:ext cx="4619700" cy="909321"/>
                  <a:chOff x="4926650" y="699925"/>
                  <a:chExt cx="3285850" cy="806675"/>
                </a:xfrm>
              </p:grpSpPr>
              <p:sp>
                <p:nvSpPr>
                  <p:cNvPr id="3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 smtClean="0">
                        <a:latin typeface="Arial MT"/>
                      </a:rPr>
                      <a:t>Melakukan pengecekan kesiapan </a:t>
                    </a:r>
                    <a:r>
                      <a:rPr lang="en-US" sz="1200" dirty="0" smtClean="0">
                        <a:latin typeface="Arial MT"/>
                      </a:rPr>
                      <a:t>peserta didik </a:t>
                    </a:r>
                    <a:r>
                      <a:rPr lang="id-ID" sz="1200" dirty="0" smtClean="0">
                        <a:latin typeface="Arial MT"/>
                      </a:rPr>
                      <a:t>untuk penggun</a:t>
                    </a:r>
                    <a:r>
                      <a:rPr lang="en-US" sz="1200" dirty="0" smtClean="0">
                        <a:latin typeface="Arial MT"/>
                      </a:rPr>
                      <a:t>a</a:t>
                    </a:r>
                    <a:r>
                      <a:rPr lang="id-ID" sz="1200" dirty="0" smtClean="0">
                        <a:latin typeface="Arial MT"/>
                      </a:rPr>
                      <a:t>an aplikasi WAG,  google clasrooom</a:t>
                    </a:r>
                    <a:r>
                      <a:rPr lang="en-US" sz="1200" dirty="0" smtClean="0">
                        <a:latin typeface="Arial MT"/>
                      </a:rPr>
                      <a:t>,</a:t>
                    </a:r>
                    <a:r>
                      <a:rPr lang="id-ID" sz="1200" dirty="0" smtClean="0">
                        <a:latin typeface="Arial MT"/>
                      </a:rPr>
                      <a:t> </a:t>
                    </a:r>
                    <a:r>
                      <a:rPr lang="en-US" sz="1200" dirty="0" smtClean="0">
                        <a:latin typeface="Arial MT"/>
                      </a:rPr>
                      <a:t>atau</a:t>
                    </a:r>
                    <a:r>
                      <a:rPr lang="id-ID" sz="1200" dirty="0" smtClean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38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6" name="Google Shape;843;p32"/>
                <p:cNvGrpSpPr/>
                <p:nvPr/>
              </p:nvGrpSpPr>
              <p:grpSpPr>
                <a:xfrm>
                  <a:off x="1155916" y="4751664"/>
                  <a:ext cx="4619700" cy="785060"/>
                  <a:chOff x="4926650" y="2665347"/>
                  <a:chExt cx="3285850" cy="806978"/>
                </a:xfrm>
              </p:grpSpPr>
              <p:sp>
                <p:nvSpPr>
                  <p:cNvPr id="47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3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3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3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50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848;p32"/>
                  <p:cNvSpPr/>
                  <p:nvPr/>
                </p:nvSpPr>
                <p:spPr>
                  <a:xfrm>
                    <a:off x="5034700" y="2773696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sp>
              <p:nvSpPr>
                <p:cNvPr id="56" name="Google Shape;853;p32"/>
                <p:cNvSpPr/>
                <p:nvPr/>
              </p:nvSpPr>
              <p:spPr>
                <a:xfrm>
                  <a:off x="4547387" y="5918658"/>
                  <a:ext cx="1134135" cy="604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28" y="0"/>
                        <a:pt x="1" y="7227"/>
                        <a:pt x="1" y="16133"/>
                      </a:cubicBezTo>
                      <a:cubicBezTo>
                        <a:pt x="1" y="25051"/>
                        <a:pt x="7228" y="32278"/>
                        <a:pt x="16134" y="32278"/>
                      </a:cubicBezTo>
                      <a:cubicBezTo>
                        <a:pt x="25052" y="32278"/>
                        <a:pt x="32267" y="25051"/>
                        <a:pt x="32267" y="16133"/>
                      </a:cubicBezTo>
                      <a:cubicBezTo>
                        <a:pt x="32267" y="7227"/>
                        <a:pt x="25052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" name="Google Shape;843;p32"/>
              <p:cNvGrpSpPr/>
              <p:nvPr/>
            </p:nvGrpSpPr>
            <p:grpSpPr>
              <a:xfrm>
                <a:off x="1210911" y="6607560"/>
                <a:ext cx="4619700" cy="806531"/>
                <a:chOff x="4926650" y="2665347"/>
                <a:chExt cx="3285850" cy="806978"/>
              </a:xfrm>
            </p:grpSpPr>
            <p:sp>
              <p:nvSpPr>
                <p:cNvPr id="84" name="Google Shape;844;p32"/>
                <p:cNvSpPr/>
                <p:nvPr/>
              </p:nvSpPr>
              <p:spPr>
                <a:xfrm>
                  <a:off x="5329975" y="2665347"/>
                  <a:ext cx="288252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01" h="32279" extrusionOk="0">
                      <a:moveTo>
                        <a:pt x="32278" y="0"/>
                      </a:moveTo>
                      <a:cubicBezTo>
                        <a:pt x="23361" y="0"/>
                        <a:pt x="16133" y="7227"/>
                        <a:pt x="16133" y="16145"/>
                      </a:cubicBezTo>
                      <a:cubicBezTo>
                        <a:pt x="16133" y="25051"/>
                        <a:pt x="8918" y="32278"/>
                        <a:pt x="1" y="32278"/>
                      </a:cubicBezTo>
                      <a:lnTo>
                        <a:pt x="99108" y="32278"/>
                      </a:lnTo>
                      <a:cubicBezTo>
                        <a:pt x="103561" y="32278"/>
                        <a:pt x="107609" y="30468"/>
                        <a:pt x="110526" y="27551"/>
                      </a:cubicBezTo>
                      <a:cubicBezTo>
                        <a:pt x="113491" y="24587"/>
                        <a:pt x="115301" y="20467"/>
                        <a:pt x="115253" y="15931"/>
                      </a:cubicBezTo>
                      <a:cubicBezTo>
                        <a:pt x="115134" y="7037"/>
                        <a:pt x="107597" y="0"/>
                        <a:pt x="98691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731500" tIns="91425" rIns="274300" bIns="91425" anchor="ctr" anchorCtr="0">
                  <a:noAutofit/>
                </a:bodyPr>
                <a:lstStyle/>
                <a:p>
                  <a:pPr marL="85725" lvl="1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</a:pPr>
                  <a:r>
                    <a:rPr lang="en-US" sz="1200" dirty="0" smtClean="0">
                      <a:solidFill>
                        <a:schemeClr val="bg1"/>
                      </a:solidFill>
                      <a:latin typeface="Arial MT"/>
                    </a:rPr>
                    <a:t>Guru menyampaikan tujuan pembelajaran yang akan dicapai dalam pembelajaran ini.</a:t>
                  </a:r>
                  <a:endParaRPr lang="en-US" sz="1200" dirty="0">
                    <a:solidFill>
                      <a:schemeClr val="bg1"/>
                    </a:solidFill>
                    <a:latin typeface="Arial MT"/>
                  </a:endParaRPr>
                </a:p>
              </p:txBody>
            </p:sp>
            <p:sp>
              <p:nvSpPr>
                <p:cNvPr id="87" name="Google Shape;847;p32"/>
                <p:cNvSpPr/>
                <p:nvPr/>
              </p:nvSpPr>
              <p:spPr>
                <a:xfrm>
                  <a:off x="4926650" y="2665350"/>
                  <a:ext cx="80667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16" y="0"/>
                        <a:pt x="1" y="7227"/>
                        <a:pt x="1" y="16133"/>
                      </a:cubicBezTo>
                      <a:cubicBezTo>
                        <a:pt x="1" y="25051"/>
                        <a:pt x="7216" y="32278"/>
                        <a:pt x="16134" y="32278"/>
                      </a:cubicBezTo>
                      <a:cubicBezTo>
                        <a:pt x="25051" y="32278"/>
                        <a:pt x="32266" y="25051"/>
                        <a:pt x="32266" y="16133"/>
                      </a:cubicBezTo>
                      <a:cubicBezTo>
                        <a:pt x="32266" y="7227"/>
                        <a:pt x="25051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48;p32"/>
                <p:cNvSpPr/>
                <p:nvPr/>
              </p:nvSpPr>
              <p:spPr>
                <a:xfrm>
                  <a:off x="5034700" y="2773699"/>
                  <a:ext cx="590575" cy="59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3" h="23611" extrusionOk="0">
                      <a:moveTo>
                        <a:pt x="11812" y="0"/>
                      </a:moveTo>
                      <a:cubicBezTo>
                        <a:pt x="5287" y="0"/>
                        <a:pt x="1" y="5287"/>
                        <a:pt x="1" y="11799"/>
                      </a:cubicBezTo>
                      <a:cubicBezTo>
                        <a:pt x="1" y="18324"/>
                        <a:pt x="5287" y="23610"/>
                        <a:pt x="11812" y="23610"/>
                      </a:cubicBezTo>
                      <a:cubicBezTo>
                        <a:pt x="18336" y="23610"/>
                        <a:pt x="23623" y="18324"/>
                        <a:pt x="23623" y="11799"/>
                      </a:cubicBezTo>
                      <a:cubicBezTo>
                        <a:pt x="23623" y="5287"/>
                        <a:pt x="18336" y="0"/>
                        <a:pt x="1181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 dirty="0" smtClean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05</a:t>
                  </a:r>
                  <a:endParaRPr sz="25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  <p:sp>
          <p:nvSpPr>
            <p:cNvPr id="59" name="Google Shape;844;p32"/>
            <p:cNvSpPr/>
            <p:nvPr/>
          </p:nvSpPr>
          <p:spPr>
            <a:xfrm>
              <a:off x="1777960" y="3640360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d-ID" sz="1300" dirty="0" smtClean="0">
                  <a:solidFill>
                    <a:schemeClr val="bg1"/>
                  </a:solidFill>
                  <a:latin typeface="Arial MT"/>
                </a:rPr>
                <a:t>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64" name="Google Shape;848;p32"/>
            <p:cNvSpPr/>
            <p:nvPr/>
          </p:nvSpPr>
          <p:spPr>
            <a:xfrm>
              <a:off x="1362822" y="3745767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5" name="Google Shape;844;p32"/>
            <p:cNvSpPr/>
            <p:nvPr/>
          </p:nvSpPr>
          <p:spPr>
            <a:xfrm>
              <a:off x="1760109" y="5585511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300" dirty="0" smtClean="0">
                  <a:solidFill>
                    <a:schemeClr val="bg1"/>
                  </a:solidFill>
                  <a:latin typeface="Arial MT"/>
                </a:rPr>
                <a:t>Guru memotivasi peserta didik dalam pembelajaran agar merangsang semangat belajar.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73" name="Google Shape;848;p32"/>
            <p:cNvSpPr/>
            <p:nvPr/>
          </p:nvSpPr>
          <p:spPr>
            <a:xfrm>
              <a:off x="1344971" y="5690918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52795" y="4317611"/>
            <a:ext cx="3429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Guru memberikan apersepsi kepada </a:t>
            </a:r>
            <a:r>
              <a:rPr lang="en-US" sz="1300" dirty="0" smtClean="0">
                <a:solidFill>
                  <a:schemeClr val="bg1"/>
                </a:solidFill>
              </a:rPr>
              <a:t>dengan </a:t>
            </a:r>
            <a:r>
              <a:rPr lang="en-US" sz="1300" dirty="0">
                <a:solidFill>
                  <a:schemeClr val="bg1"/>
                </a:solidFill>
              </a:rPr>
              <a:t>mengajukan pertanyaan: "</a:t>
            </a:r>
            <a:r>
              <a:rPr lang="en-US" sz="1300" dirty="0" smtClean="0">
                <a:solidFill>
                  <a:schemeClr val="bg1"/>
                </a:solidFill>
              </a:rPr>
              <a:t>Mengapa identitas agama Buddha berbeda-beda?"</a:t>
            </a:r>
            <a:endParaRPr 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4" y="3846201"/>
            <a:ext cx="595257" cy="42378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90 </a:t>
            </a:r>
          </a:p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Menit</a:t>
            </a:r>
            <a:endParaRPr lang="en-US" sz="1100" b="1" dirty="0">
              <a:ln w="0"/>
              <a:solidFill>
                <a:schemeClr val="bg1"/>
              </a:solidFill>
              <a:latin typeface="Arial M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 1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Identitas Agamaku</a:t>
            </a: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3" y="1084862"/>
            <a:ext cx="3718549" cy="2334255"/>
            <a:chOff x="1400103" y="1084862"/>
            <a:chExt cx="3544793" cy="2334255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3" y="1771917"/>
              <a:ext cx="3544793" cy="1647200"/>
              <a:chOff x="4577079" y="2285238"/>
              <a:chExt cx="1382986" cy="1204025"/>
            </a:xfrm>
          </p:grpSpPr>
          <p:sp>
            <p:nvSpPr>
              <p:cNvPr id="33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oogle Shape;153;p17"/>
          <p:cNvGrpSpPr/>
          <p:nvPr/>
        </p:nvGrpSpPr>
        <p:grpSpPr>
          <a:xfrm>
            <a:off x="1284684" y="5283674"/>
            <a:ext cx="4570227" cy="869314"/>
            <a:chOff x="1258163" y="1712947"/>
            <a:chExt cx="2635535" cy="1073465"/>
          </a:xfrm>
        </p:grpSpPr>
        <p:sp>
          <p:nvSpPr>
            <p:cNvPr id="48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5;p17"/>
            <p:cNvSpPr txBox="1"/>
            <p:nvPr/>
          </p:nvSpPr>
          <p:spPr>
            <a:xfrm>
              <a:off x="1343307" y="2172858"/>
              <a:ext cx="2187952" cy="316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Guru meminta peserta didik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mempresentasikan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daftar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identitas agama Buddha.</a:t>
              </a:r>
              <a:endParaRPr lang="en-US" sz="13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" name="Google Shape;156;p17"/>
            <p:cNvSpPr txBox="1"/>
            <p:nvPr/>
          </p:nvSpPr>
          <p:spPr>
            <a:xfrm>
              <a:off x="3368914" y="1996204"/>
              <a:ext cx="235154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1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2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60;p17"/>
          <p:cNvGrpSpPr/>
          <p:nvPr/>
        </p:nvGrpSpPr>
        <p:grpSpPr>
          <a:xfrm>
            <a:off x="1021376" y="6061023"/>
            <a:ext cx="4539667" cy="869300"/>
            <a:chOff x="2559375" y="2708964"/>
            <a:chExt cx="2627713" cy="1073448"/>
          </a:xfrm>
        </p:grpSpPr>
        <p:sp>
          <p:nvSpPr>
            <p:cNvPr id="55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3;p17"/>
            <p:cNvSpPr txBox="1"/>
            <p:nvPr/>
          </p:nvSpPr>
          <p:spPr>
            <a:xfrm>
              <a:off x="2841194" y="2992216"/>
              <a:ext cx="216557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59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" name="Google Shape;153;p17"/>
          <p:cNvGrpSpPr/>
          <p:nvPr/>
        </p:nvGrpSpPr>
        <p:grpSpPr>
          <a:xfrm>
            <a:off x="1284686" y="6844887"/>
            <a:ext cx="4570225" cy="869314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62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6;p17"/>
            <p:cNvSpPr txBox="1"/>
            <p:nvPr/>
          </p:nvSpPr>
          <p:spPr>
            <a:xfrm>
              <a:off x="3396050" y="1996204"/>
              <a:ext cx="208018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5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66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" name="Google Shape;160;p17"/>
          <p:cNvGrpSpPr/>
          <p:nvPr/>
        </p:nvGrpSpPr>
        <p:grpSpPr>
          <a:xfrm>
            <a:off x="1021375" y="7638599"/>
            <a:ext cx="4539669" cy="869300"/>
            <a:chOff x="2559375" y="2708964"/>
            <a:chExt cx="2627713" cy="1073448"/>
          </a:xfrm>
        </p:grpSpPr>
        <p:sp>
          <p:nvSpPr>
            <p:cNvPr id="121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3;p17"/>
            <p:cNvSpPr txBox="1"/>
            <p:nvPr/>
          </p:nvSpPr>
          <p:spPr>
            <a:xfrm>
              <a:off x="2841193" y="2992216"/>
              <a:ext cx="22095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24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125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 cap="rnd" cmpd="sng">
                <a:solidFill>
                  <a:schemeClr val="accent3">
                    <a:lumMod val="75000"/>
                  </a:schemeClr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" name="Google Shape;160;p17"/>
          <p:cNvGrpSpPr/>
          <p:nvPr/>
        </p:nvGrpSpPr>
        <p:grpSpPr>
          <a:xfrm>
            <a:off x="1023731" y="4504438"/>
            <a:ext cx="4537313" cy="869300"/>
            <a:chOff x="2559375" y="2708964"/>
            <a:chExt cx="2627713" cy="1073448"/>
          </a:xfrm>
          <a:solidFill>
            <a:schemeClr val="accent1">
              <a:lumMod val="75000"/>
            </a:schemeClr>
          </a:solidFill>
        </p:grpSpPr>
        <p:sp>
          <p:nvSpPr>
            <p:cNvPr id="128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2;p17"/>
            <p:cNvSpPr txBox="1"/>
            <p:nvPr/>
          </p:nvSpPr>
          <p:spPr>
            <a:xfrm>
              <a:off x="3084752" y="3058875"/>
              <a:ext cx="1987553" cy="53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meminta peserta membuat daftar identitas agama Buddha.</a:t>
              </a:r>
              <a:endParaRPr lang="en-US" sz="1300" dirty="0"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63;p17"/>
            <p:cNvSpPr txBox="1"/>
            <p:nvPr/>
          </p:nvSpPr>
          <p:spPr>
            <a:xfrm>
              <a:off x="2841193" y="2992216"/>
              <a:ext cx="215451" cy="429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1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  <a:grpFill/>
          </p:grpSpPr>
          <p:sp>
            <p:nvSpPr>
              <p:cNvPr id="132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882373" y="7767363"/>
            <a:ext cx="34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menguatkan peserta didik membuat kesimpulan terkait identitas agama Buddha.</a:t>
            </a:r>
            <a:endParaRPr lang="en-US" sz="1300" dirty="0">
              <a:solidFill>
                <a:schemeClr val="bg1"/>
              </a:solidFill>
              <a:latin typeface="Arial MT"/>
              <a:ea typeface="Roboto"/>
              <a:cs typeface="Roboto"/>
              <a:sym typeface="Robo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539" y="6926699"/>
            <a:ext cx="33555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meminta peserta didik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melakukan curah pendapat terkait identitas agama Buddha.</a:t>
            </a:r>
            <a:endParaRPr lang="en-US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155;p17"/>
          <p:cNvSpPr txBox="1"/>
          <p:nvPr/>
        </p:nvSpPr>
        <p:spPr>
          <a:xfrm>
            <a:off x="1823145" y="6304336"/>
            <a:ext cx="3295507" cy="25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</a:t>
            </a:r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meminta peserta didik memberikan contoh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identitas agama Buddha 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yang mereka ketahui.</a:t>
            </a:r>
            <a:endParaRPr sz="13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5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3602" y="802147"/>
            <a:ext cx="340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a. Pendiri Agama Buddha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3472" y="5829638"/>
            <a:ext cx="2444097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Kitab suci agama Buddha </a:t>
            </a:r>
          </a:p>
          <a:p>
            <a:r>
              <a:rPr lang="en-US" sz="1400" dirty="0" smtClean="0">
                <a:latin typeface="Arial MT"/>
              </a:rPr>
              <a:t>adalah Tripitaka.</a:t>
            </a:r>
          </a:p>
          <a:p>
            <a:r>
              <a:rPr lang="en-US" sz="1400" dirty="0" smtClean="0">
                <a:latin typeface="Arial MT"/>
              </a:rPr>
              <a:t>Tripitaka ada tiga kumpulan.</a:t>
            </a:r>
          </a:p>
          <a:p>
            <a:r>
              <a:rPr lang="en-US" sz="1400" dirty="0" smtClean="0">
                <a:latin typeface="Arial MT"/>
              </a:rPr>
              <a:t>Yaitu Vinaya, Sutta, dan Abhidhamma. 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95813" y="3512699"/>
            <a:ext cx="4264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Siapa pendiri agama Buddha?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Pendiri agama Buddha adalah Buddha Gotama.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Lebih dari 2500 tahun silam agama Buddha berdiri.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Bersama lima petapa, 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Buddha Gotama mendirikan agama Buddha.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Pertama kali agama Buddha berdiri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Arial MT"/>
              </a:rPr>
              <a:t>di Taman Rusa Isipatana, di India.</a:t>
            </a:r>
          </a:p>
          <a:p>
            <a:endParaRPr lang="en-US" sz="1400" dirty="0">
              <a:solidFill>
                <a:srgbClr val="0070C0"/>
              </a:solidFill>
              <a:latin typeface="Arial M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772886" y="1374143"/>
            <a:ext cx="1371966" cy="1991101"/>
            <a:chOff x="1772886" y="1374143"/>
            <a:chExt cx="1371966" cy="1991101"/>
          </a:xfrm>
        </p:grpSpPr>
        <p:pic>
          <p:nvPicPr>
            <p:cNvPr id="2049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7" t="25539" r="35207" b="19830"/>
            <a:stretch>
              <a:fillRect/>
            </a:stretch>
          </p:blipFill>
          <p:spPr bwMode="auto">
            <a:xfrm>
              <a:off x="1772886" y="1374143"/>
              <a:ext cx="1309999" cy="16374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 flipH="1">
              <a:off x="1772886" y="3025519"/>
              <a:ext cx="1371966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dan Suyoto</a:t>
              </a:r>
              <a:endPara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Kelas 5, 2021, hal. 94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3656268" y="1455260"/>
            <a:ext cx="2185579" cy="1718828"/>
            <a:chOff x="3656268" y="1455260"/>
            <a:chExt cx="2185579" cy="171882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6268" y="1455260"/>
              <a:ext cx="2185579" cy="1475266"/>
            </a:xfrm>
            <a:prstGeom prst="rect">
              <a:avLst/>
            </a:prstGeom>
          </p:spPr>
        </p:pic>
        <p:sp>
          <p:nvSpPr>
            <p:cNvPr id="21" name="Text Box 13"/>
            <p:cNvSpPr txBox="1">
              <a:spLocks noChangeArrowheads="1"/>
            </p:cNvSpPr>
            <p:nvPr/>
          </p:nvSpPr>
          <p:spPr bwMode="auto">
            <a:xfrm flipH="1">
              <a:off x="3967730" y="2940475"/>
              <a:ext cx="1595582" cy="23361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Dokumen KKGAB DKI</a:t>
              </a:r>
              <a:endPara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927988" y="5363561"/>
            <a:ext cx="340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b.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Kitab Suci Agama Buddha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58586" y="5829638"/>
            <a:ext cx="2679152" cy="1456291"/>
            <a:chOff x="858586" y="5829638"/>
            <a:chExt cx="2679152" cy="1456291"/>
          </a:xfrm>
        </p:grpSpPr>
        <p:pic>
          <p:nvPicPr>
            <p:cNvPr id="26" name="Picture 25"/>
            <p:cNvPicPr/>
            <p:nvPr/>
          </p:nvPicPr>
          <p:blipFill rotWithShape="1">
            <a:blip r:embed="rId4"/>
            <a:srcRect l="36956" t="44191" r="20084" b="22942"/>
            <a:stretch/>
          </p:blipFill>
          <p:spPr bwMode="auto">
            <a:xfrm>
              <a:off x="858586" y="5829638"/>
              <a:ext cx="2679152" cy="111656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8" name="Text Box 13"/>
            <p:cNvSpPr txBox="1">
              <a:spLocks noChangeArrowheads="1"/>
            </p:cNvSpPr>
            <p:nvPr/>
          </p:nvSpPr>
          <p:spPr bwMode="auto">
            <a:xfrm flipH="1">
              <a:off x="1006536" y="6946204"/>
              <a:ext cx="192145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122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45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22819" y="879954"/>
            <a:ext cx="340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.  Hari Raya Agama Buddha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0819" y="1402470"/>
            <a:ext cx="25371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 MT"/>
              </a:rPr>
              <a:t>Hari raya agama Buddha ada empat, yaitu</a:t>
            </a:r>
            <a:r>
              <a:rPr lang="en-US" sz="1400" dirty="0" smtClean="0">
                <a:latin typeface="Arial MT"/>
              </a:rPr>
              <a:t>; </a:t>
            </a:r>
          </a:p>
          <a:p>
            <a:r>
              <a:rPr lang="en-US" sz="1400" dirty="0" smtClean="0">
                <a:latin typeface="Arial MT"/>
              </a:rPr>
              <a:t>Waisak, Asadha, Kathina, dan Maghapuja.</a:t>
            </a:r>
          </a:p>
          <a:p>
            <a:endParaRPr lang="en-US" sz="1400" dirty="0" smtClean="0">
              <a:latin typeface="Arial MT"/>
            </a:endParaRPr>
          </a:p>
          <a:p>
            <a:r>
              <a:rPr lang="en-US" sz="1400" dirty="0" smtClean="0">
                <a:latin typeface="Arial MT"/>
              </a:rPr>
              <a:t>Empat hari raya agama Buddha yang terkenal adalah Waisak.</a:t>
            </a:r>
            <a:endParaRPr lang="en-US" sz="1400" dirty="0">
              <a:latin typeface="Arial M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868527" y="3340758"/>
            <a:ext cx="1921451" cy="1976774"/>
            <a:chOff x="3868527" y="3340758"/>
            <a:chExt cx="1921451" cy="1976774"/>
          </a:xfrm>
        </p:grpSpPr>
        <p:pic>
          <p:nvPicPr>
            <p:cNvPr id="15" name="Picture 14"/>
            <p:cNvPicPr/>
            <p:nvPr/>
          </p:nvPicPr>
          <p:blipFill rotWithShape="1">
            <a:blip r:embed="rId2"/>
            <a:srcRect l="59061" t="28869" r="12858" b="17377"/>
            <a:stretch/>
          </p:blipFill>
          <p:spPr bwMode="auto">
            <a:xfrm>
              <a:off x="3907926" y="3340758"/>
              <a:ext cx="1862984" cy="16712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 flipH="1">
              <a:off x="3868527" y="4977807"/>
              <a:ext cx="192145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PAB 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127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167521" y="4786537"/>
            <a:ext cx="2519716" cy="2001851"/>
            <a:chOff x="3907926" y="5361394"/>
            <a:chExt cx="1921451" cy="1696658"/>
          </a:xfrm>
        </p:grpSpPr>
        <p:pic>
          <p:nvPicPr>
            <p:cNvPr id="13" name="Picture 12"/>
            <p:cNvPicPr/>
            <p:nvPr/>
          </p:nvPicPr>
          <p:blipFill rotWithShape="1">
            <a:blip r:embed="rId3"/>
            <a:srcRect l="40328" t="39084" r="26217" b="16277"/>
            <a:stretch/>
          </p:blipFill>
          <p:spPr bwMode="auto">
            <a:xfrm>
              <a:off x="3907926" y="5361394"/>
              <a:ext cx="1811709" cy="13569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 flipH="1">
              <a:off x="3907926" y="6718327"/>
              <a:ext cx="192145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PAB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130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76872" y="5392634"/>
            <a:ext cx="2022475" cy="1735480"/>
            <a:chOff x="1096939" y="4857536"/>
            <a:chExt cx="2022475" cy="1735480"/>
          </a:xfrm>
        </p:grpSpPr>
        <p:pic>
          <p:nvPicPr>
            <p:cNvPr id="12" name="Picture 11"/>
            <p:cNvPicPr/>
            <p:nvPr/>
          </p:nvPicPr>
          <p:blipFill rotWithShape="1">
            <a:blip r:embed="rId4"/>
            <a:srcRect l="46452" t="47078" r="28964" b="23158"/>
            <a:stretch/>
          </p:blipFill>
          <p:spPr bwMode="auto">
            <a:xfrm>
              <a:off x="1096939" y="4857536"/>
              <a:ext cx="2022475" cy="13766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1" name="Text Box 13"/>
            <p:cNvSpPr txBox="1">
              <a:spLocks noChangeArrowheads="1"/>
            </p:cNvSpPr>
            <p:nvPr/>
          </p:nvSpPr>
          <p:spPr bwMode="auto">
            <a:xfrm flipH="1">
              <a:off x="1148215" y="6253291"/>
              <a:ext cx="192145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PAB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131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67521" y="3400883"/>
            <a:ext cx="2519716" cy="1195589"/>
            <a:chOff x="1167521" y="3400883"/>
            <a:chExt cx="2519716" cy="1195589"/>
          </a:xfrm>
        </p:grpSpPr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 flipH="1">
              <a:off x="1197962" y="4256747"/>
              <a:ext cx="2408362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PAB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125-126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167521" y="3400883"/>
              <a:ext cx="2519716" cy="863262"/>
              <a:chOff x="1348811" y="284998"/>
              <a:chExt cx="3154823" cy="1014201"/>
            </a:xfrm>
          </p:grpSpPr>
          <p:pic>
            <p:nvPicPr>
              <p:cNvPr id="5123" name="Picture 2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079" t="16211" r="44807" b="55132"/>
              <a:stretch>
                <a:fillRect/>
              </a:stretch>
            </p:blipFill>
            <p:spPr bwMode="auto">
              <a:xfrm>
                <a:off x="1348811" y="287937"/>
                <a:ext cx="756801" cy="1004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22" name="Picture 2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565" t="53532" r="25201" b="12717"/>
              <a:stretch>
                <a:fillRect/>
              </a:stretch>
            </p:blipFill>
            <p:spPr bwMode="auto">
              <a:xfrm>
                <a:off x="2103817" y="284998"/>
                <a:ext cx="746300" cy="995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21" name="Picture 2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703" t="48633" r="28090" b="18497"/>
              <a:stretch>
                <a:fillRect/>
              </a:stretch>
            </p:blipFill>
            <p:spPr bwMode="auto">
              <a:xfrm>
                <a:off x="2884301" y="284999"/>
                <a:ext cx="1619333" cy="1014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48811" y="-169263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22819" y="879954"/>
            <a:ext cx="340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d.  Rohaniwan Agama Buddha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68651" y="1553931"/>
            <a:ext cx="4720698" cy="3238289"/>
            <a:chOff x="996438" y="1499485"/>
            <a:chExt cx="4720698" cy="3238289"/>
          </a:xfrm>
        </p:grpSpPr>
        <p:pic>
          <p:nvPicPr>
            <p:cNvPr id="34" name="Picture 3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95" t="39308" r="19080" b="36251"/>
            <a:stretch/>
          </p:blipFill>
          <p:spPr bwMode="auto">
            <a:xfrm>
              <a:off x="1060532" y="1499485"/>
              <a:ext cx="4656604" cy="149154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996438" y="3722111"/>
              <a:ext cx="471642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latin typeface="Arial MT"/>
                </a:rPr>
                <a:t>Kenali gambar rohaniwan agama Buddha di atas: </a:t>
              </a:r>
            </a:p>
            <a:p>
              <a:r>
                <a:rPr lang="en-US" sz="1400" dirty="0" smtClean="0">
                  <a:latin typeface="Arial MT"/>
                </a:rPr>
                <a:t>1. Bhikkhu</a:t>
              </a:r>
            </a:p>
            <a:p>
              <a:r>
                <a:rPr lang="en-US" sz="1400" dirty="0" smtClean="0">
                  <a:latin typeface="Arial MT"/>
                </a:rPr>
                <a:t>2. Suhu</a:t>
              </a:r>
            </a:p>
            <a:p>
              <a:r>
                <a:rPr lang="en-US" sz="1400" dirty="0" smtClean="0">
                  <a:latin typeface="Arial MT"/>
                </a:rPr>
                <a:t>3. Lama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 flipH="1">
              <a:off x="2232089" y="3301324"/>
              <a:ext cx="239382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 PAB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115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 flipH="1">
              <a:off x="1145135" y="2994298"/>
              <a:ext cx="1086954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Gambar 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Bhikkhu</a:t>
              </a:r>
              <a:endPara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T"/>
              </a:endParaRPr>
            </a:p>
          </p:txBody>
        </p: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 flipH="1">
              <a:off x="4625910" y="2988221"/>
              <a:ext cx="1086954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Gambar 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Lama</a:t>
              </a:r>
              <a:endPara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T"/>
              </a:endParaRP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flipH="1">
              <a:off x="2809322" y="3012553"/>
              <a:ext cx="1086954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Gambar 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Suhu</a:t>
              </a:r>
              <a:endPara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22819" y="5288931"/>
            <a:ext cx="5285104" cy="1708430"/>
            <a:chOff x="1034895" y="4954129"/>
            <a:chExt cx="5285104" cy="1708430"/>
          </a:xfrm>
        </p:grpSpPr>
        <p:pic>
          <p:nvPicPr>
            <p:cNvPr id="21" name="Picture 20"/>
            <p:cNvPicPr/>
            <p:nvPr/>
          </p:nvPicPr>
          <p:blipFill rotWithShape="1">
            <a:blip r:embed="rId3"/>
            <a:srcRect l="36832" t="29313" r="16729" b="22273"/>
            <a:stretch/>
          </p:blipFill>
          <p:spPr bwMode="auto">
            <a:xfrm>
              <a:off x="1034895" y="4954129"/>
              <a:ext cx="2409061" cy="13687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2" name="Text Box 13"/>
            <p:cNvSpPr txBox="1">
              <a:spLocks noChangeArrowheads="1"/>
            </p:cNvSpPr>
            <p:nvPr/>
          </p:nvSpPr>
          <p:spPr bwMode="auto">
            <a:xfrm flipH="1">
              <a:off x="1060532" y="6322834"/>
              <a:ext cx="239382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 PAB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117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700399" y="5015368"/>
              <a:ext cx="261960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 smtClean="0">
                  <a:latin typeface="Arial MT"/>
                </a:rPr>
                <a:t>Gambar di samping adalah rohaniwan agama Buddha, yaitu samanera dan samaneri. 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 smtClean="0">
                  <a:latin typeface="Arial MT"/>
                </a:rPr>
                <a:t>Ada juga pandita.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45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950679" y="572912"/>
            <a:ext cx="4574112" cy="2960863"/>
            <a:chOff x="756222" y="5125862"/>
            <a:chExt cx="4956642" cy="3405788"/>
          </a:xfrm>
        </p:grpSpPr>
        <p:sp>
          <p:nvSpPr>
            <p:cNvPr id="25" name="TextBox 24"/>
            <p:cNvSpPr txBox="1"/>
            <p:nvPr/>
          </p:nvSpPr>
          <p:spPr>
            <a:xfrm>
              <a:off x="756222" y="5125862"/>
              <a:ext cx="3409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MT"/>
                </a:rPr>
                <a:t>Ayo, Mewarnai Gambar </a:t>
              </a:r>
              <a:endParaRPr lang="en-US" sz="2000" b="1" dirty="0">
                <a:solidFill>
                  <a:schemeClr val="accent2">
                    <a:lumMod val="50000"/>
                  </a:schemeClr>
                </a:solidFill>
                <a:latin typeface="Arial MT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756222" y="5802094"/>
              <a:ext cx="4956642" cy="2729556"/>
              <a:chOff x="756222" y="5802094"/>
              <a:chExt cx="4956642" cy="2729556"/>
            </a:xfrm>
          </p:grpSpPr>
          <p:pic>
            <p:nvPicPr>
              <p:cNvPr id="27" name="Picture 26"/>
              <p:cNvPicPr/>
              <p:nvPr/>
            </p:nvPicPr>
            <p:blipFill rotWithShape="1">
              <a:blip r:embed="rId2"/>
              <a:srcRect l="27043" t="23458" r="25215" b="34891"/>
              <a:stretch/>
            </p:blipFill>
            <p:spPr bwMode="auto">
              <a:xfrm>
                <a:off x="756222" y="5802094"/>
                <a:ext cx="4956642" cy="236022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1529982" y="8162318"/>
                <a:ext cx="34091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 MT"/>
                  </a:rPr>
                  <a:t>Sumber: Kemdikbud dan Kemenag, 2019</a:t>
                </a:r>
              </a:p>
              <a:p>
                <a:pPr algn="ctr"/>
                <a:r>
                  <a:rPr lang="en-US" sz="900" dirty="0" smtClean="0">
                    <a:latin typeface="Arial MT"/>
                  </a:rPr>
                  <a:t>Buku PAB dan BP Kelas I, hal. 49</a:t>
                </a:r>
                <a:endParaRPr lang="en-US" sz="900" dirty="0">
                  <a:latin typeface="Arial MT"/>
                </a:endParaRPr>
              </a:p>
            </p:txBody>
          </p:sp>
        </p:grpSp>
      </p:grpSp>
      <p:pic>
        <p:nvPicPr>
          <p:cNvPr id="29" name="Picture 28"/>
          <p:cNvPicPr/>
          <p:nvPr/>
        </p:nvPicPr>
        <p:blipFill rotWithShape="1">
          <a:blip r:embed="rId3"/>
          <a:srcRect l="40080" t="28868" r="23595" b="11166"/>
          <a:stretch/>
        </p:blipFill>
        <p:spPr bwMode="auto">
          <a:xfrm>
            <a:off x="875774" y="4895092"/>
            <a:ext cx="4159588" cy="39341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942449" y="3815407"/>
            <a:ext cx="4582342" cy="884419"/>
            <a:chOff x="917629" y="801380"/>
            <a:chExt cx="4582342" cy="884419"/>
          </a:xfrm>
        </p:grpSpPr>
        <p:grpSp>
          <p:nvGrpSpPr>
            <p:cNvPr id="31" name="Group 30"/>
            <p:cNvGrpSpPr/>
            <p:nvPr/>
          </p:nvGrpSpPr>
          <p:grpSpPr>
            <a:xfrm>
              <a:off x="917629" y="801380"/>
              <a:ext cx="3274132" cy="422754"/>
              <a:chOff x="627813" y="430720"/>
              <a:chExt cx="3274132" cy="422754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627813" y="484936"/>
                <a:ext cx="3274132" cy="341006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662" b="1" dirty="0" smtClean="0">
                    <a:ln w="0"/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   </a:t>
                </a:r>
                <a:r>
                  <a:rPr lang="en-US" sz="1662" b="1" dirty="0" smtClean="0">
                    <a:ln w="0"/>
                    <a:solidFill>
                      <a:schemeClr val="accent6">
                        <a:lumMod val="5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Asesmen </a:t>
                </a:r>
                <a:r>
                  <a:rPr lang="en-US" sz="1200" b="1" dirty="0" smtClean="0">
                    <a:ln w="0"/>
                    <a:solidFill>
                      <a:schemeClr val="accent6">
                        <a:lumMod val="5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(30 Menit)</a:t>
                </a:r>
                <a:endParaRPr lang="en-US" sz="1200" dirty="0">
                  <a:ln w="0"/>
                  <a:solidFill>
                    <a:schemeClr val="accent6">
                      <a:lumMod val="50000"/>
                    </a:schemeClr>
                  </a:solidFill>
                  <a:latin typeface="Segoe UI" panose="020B0502040204020203" pitchFamily="34" charset="0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42" name="Picture 2" descr="https://image.flaticon.com/icons/png/512/1205/1205526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7813" y="430720"/>
                <a:ext cx="422754" cy="4227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340383" y="1224134"/>
              <a:ext cx="4159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 MT"/>
                </a:rPr>
                <a:t>Guru membimbing peserta didik menyanyikan lagu Hari Waisak berikut.</a:t>
              </a:r>
              <a:endParaRPr lang="en-US" sz="12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72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1102868" y="852928"/>
              <a:ext cx="1398438" cy="66052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Penutup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(10 Menit)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200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0318" y="281785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3348" y="3582518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Aliran Agama Buddha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979347" y="406733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BUD.A.SUL.1.4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27478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496322" cy="3288112"/>
              <a:chOff x="1573603" y="1581732"/>
              <a:chExt cx="1496322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592637" y="2848621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Agama Buddha memiliki banyak aliran.</a:t>
                </a:r>
                <a:r>
                  <a:rPr lang="en-US" sz="1200" dirty="0" smtClean="0">
                    <a:solidFill>
                      <a:srgbClr val="C00000"/>
                    </a:solidFill>
                    <a:latin typeface="Arial MT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Pada dasarnya di Indonesia ada tiga aliran, yakni Mahayana, Theravada, dan Tantrayana. Ketuganya tergabung dalam Buddhayana.</a:t>
                </a:r>
                <a:endParaRPr sz="12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dapat mengidentifikasi tiga  aliran agama Buddha di Indonesia.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memberikan contoh </a:t>
                </a:r>
                <a:r>
                  <a:rPr lang="en" sz="1000" dirty="0">
                    <a:latin typeface="Arial MT"/>
                    <a:ea typeface="Roboto"/>
                    <a:cs typeface="Roboto"/>
                    <a:sym typeface="Roboto"/>
                  </a:rPr>
                  <a:t>perbedaan </a:t>
                </a: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rohaniwan aliran agama Buddha.</a:t>
                </a:r>
                <a:endParaRPr lang="en" sz="1000" dirty="0">
                  <a:latin typeface="Arial MT"/>
                  <a:ea typeface="Roboto"/>
                  <a:cs typeface="Roboto"/>
                  <a:sym typeface="Roboto"/>
                </a:endParaRP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menunjukkan sikap mengahargai perbedaan aliran agama Buddha.</a:t>
                </a:r>
                <a:endParaRPr sz="10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identitas aliran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agama Buddha beragam?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8623" y="5764449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agama Buddha banyak aliran?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wujud nyata dalam menyikapi aliran agama Buddha yang berbeda-beda?</a:t>
            </a:r>
          </a:p>
          <a:p>
            <a:pPr lvl="0"/>
            <a:endParaRPr lang="en-US" sz="1200" dirty="0">
              <a:solidFill>
                <a:srgbClr val="FF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17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0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2921214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bersama peserta didik mengidentifikasi aliran agama Buddha di Indonesia.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</a:t>
              </a:r>
              <a:r>
                <a:rPr lang="en-US" sz="1200" dirty="0" smtClean="0">
                  <a:latin typeface="Arial MT"/>
                </a:rPr>
                <a:t>bersama </a:t>
              </a:r>
              <a:r>
                <a:rPr lang="en-US" sz="1200" dirty="0">
                  <a:latin typeface="Arial MT"/>
                </a:rPr>
                <a:t>peserta didik </a:t>
              </a:r>
              <a:r>
                <a:rPr lang="en-US" sz="1200" dirty="0" smtClean="0">
                  <a:latin typeface="Arial MT"/>
                </a:rPr>
                <a:t>melakukan tanya jawab terkait aliran agama Buddha.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</a:t>
              </a:r>
              <a:r>
                <a:rPr lang="en-US" sz="1200" dirty="0" smtClean="0">
                  <a:latin typeface="Arial MT"/>
                </a:rPr>
                <a:t>menunjukkan sikap menerima perbedaan aliran agama Buddha.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meminta peserta didik menunjukkan sikap menghargai aliran agama Buddha.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929050" y="3715426"/>
            <a:ext cx="2271318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Melakukan pengecekan kesiapan </a:t>
            </a:r>
            <a:r>
              <a:rPr lang="en-US" sz="1300" dirty="0">
                <a:latin typeface="Arial MT"/>
              </a:rPr>
              <a:t>peserta didik </a:t>
            </a:r>
            <a:r>
              <a:rPr lang="id-ID" sz="1300" dirty="0">
                <a:latin typeface="Arial MT"/>
              </a:rPr>
              <a:t>untuk penggun</a:t>
            </a:r>
            <a:r>
              <a:rPr lang="en-US" sz="1300" dirty="0">
                <a:latin typeface="Arial MT"/>
              </a:rPr>
              <a:t>a</a:t>
            </a:r>
            <a:r>
              <a:rPr lang="id-ID" sz="1300" dirty="0">
                <a:latin typeface="Arial MT"/>
              </a:rPr>
              <a:t>an aplikasi WAG,  google clasrooom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</a:t>
            </a:r>
            <a:r>
              <a:rPr lang="en-US" sz="1300" dirty="0">
                <a:latin typeface="Arial MT"/>
              </a:rPr>
              <a:t>atau</a:t>
            </a:r>
            <a:r>
              <a:rPr lang="id-ID" sz="1300" dirty="0">
                <a:latin typeface="Arial MT"/>
              </a:rPr>
              <a:t> lainnya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Mengucap </a:t>
            </a:r>
            <a:r>
              <a:rPr lang="en-US" sz="1300" dirty="0">
                <a:latin typeface="Arial MT"/>
              </a:rPr>
              <a:t>salam,</a:t>
            </a:r>
            <a:r>
              <a:rPr lang="id-ID" sz="1300" dirty="0">
                <a:latin typeface="Arial MT"/>
              </a:rPr>
              <a:t> berdoa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dan hening sejenak bersama-sama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Melakukan apersepsi dengan menghubungkan pembelajaran sebelumnya.</a:t>
            </a: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Memeriksa </a:t>
            </a:r>
            <a:r>
              <a:rPr lang="id-ID" sz="1300" dirty="0">
                <a:latin typeface="Arial MT"/>
              </a:rPr>
              <a:t>kehadiran peserta didik sebagai sikap disiplin dalam pembiasaan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Menyiapkan </a:t>
            </a:r>
            <a:r>
              <a:rPr lang="id-ID" sz="1300" dirty="0">
                <a:latin typeface="Arial MT"/>
              </a:rPr>
              <a:t>fisik dan psikis peserta didik dalam mengawali </a:t>
            </a:r>
            <a:r>
              <a:rPr lang="en-US" sz="1300" dirty="0">
                <a:latin typeface="Arial MT"/>
              </a:rPr>
              <a:t>pembelajaran</a:t>
            </a:r>
            <a:r>
              <a:rPr lang="id-ID" sz="1300" dirty="0">
                <a:latin typeface="Arial MT"/>
              </a:rPr>
              <a:t>.</a:t>
            </a:r>
            <a:endParaRPr lang="en-US" sz="13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36619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8035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92516" y="792750"/>
            <a:ext cx="3589666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Mengenal Aliran Agama Buddha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1326" y="1256232"/>
            <a:ext cx="45683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Ada tiga aliran agama Buddha di Indonesia, yaitu: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Arial MT"/>
              </a:rPr>
              <a:t>Mahayana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Arial MT"/>
              </a:rPr>
              <a:t>Theravada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Arial MT"/>
              </a:rPr>
              <a:t>Tantrayana</a:t>
            </a:r>
          </a:p>
          <a:p>
            <a:endParaRPr lang="en-US" sz="1400" dirty="0">
              <a:latin typeface="Arial MT"/>
            </a:endParaRPr>
          </a:p>
          <a:p>
            <a:r>
              <a:rPr lang="en-US" sz="1400" dirty="0" smtClean="0">
                <a:latin typeface="Arial MT"/>
              </a:rPr>
              <a:t>Ketiga aliran ini tergabung dalam Buddhayana.</a:t>
            </a:r>
          </a:p>
          <a:p>
            <a:r>
              <a:rPr lang="en-US" sz="1400" dirty="0" smtClean="0">
                <a:latin typeface="Arial MT"/>
              </a:rPr>
              <a:t>Walaupun berbeda aliran, tetapi tetap satu.</a:t>
            </a:r>
          </a:p>
          <a:p>
            <a:r>
              <a:rPr lang="en-US" sz="1400" dirty="0" smtClean="0">
                <a:latin typeface="Arial MT"/>
              </a:rPr>
              <a:t>Tetap satu yaitu agama Buddha.</a:t>
            </a:r>
            <a:endParaRPr lang="en-US" sz="1400" dirty="0">
              <a:latin typeface="Arial M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81326" y="3370455"/>
            <a:ext cx="4656604" cy="2124472"/>
            <a:chOff x="781326" y="3379000"/>
            <a:chExt cx="4656604" cy="2124472"/>
          </a:xfrm>
        </p:grpSpPr>
        <p:pic>
          <p:nvPicPr>
            <p:cNvPr id="9" name="Picture 8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95" t="39308" r="19080" b="36251"/>
            <a:stretch/>
          </p:blipFill>
          <p:spPr bwMode="auto">
            <a:xfrm>
              <a:off x="781326" y="3379000"/>
              <a:ext cx="4656604" cy="149154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 flipH="1">
              <a:off x="1952883" y="5163747"/>
              <a:ext cx="2393821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Sumber: Sulan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Buku  PAB Kelas 1, Edisi Revisi</a:t>
              </a:r>
              <a:r>
                <a:rPr kumimoji="0" lang="en-US" alt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2019, hal. 115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 flipH="1">
              <a:off x="870201" y="4870543"/>
              <a:ext cx="1086954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Theravada</a:t>
              </a:r>
              <a:endPara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T"/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 flipH="1">
              <a:off x="4350976" y="4864466"/>
              <a:ext cx="1086954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Tantrayana</a:t>
              </a:r>
              <a:endPara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T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 flipH="1">
              <a:off x="2534388" y="4888798"/>
              <a:ext cx="1086954" cy="3397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MT"/>
                  <a:ea typeface="Calibri" panose="020F0502020204030204" pitchFamily="34" charset="0"/>
                  <a:cs typeface="Times New Roman" panose="02020603050405020304" pitchFamily="18" charset="0"/>
                </a:rPr>
                <a:t>Mahayana</a:t>
              </a:r>
              <a:endPara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27812" y="926334"/>
            <a:ext cx="4659735" cy="51611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marL="179388" indent="-179388"/>
            <a:r>
              <a:rPr lang="en-US" sz="1400" dirty="0" smtClean="0">
                <a:ln w="0"/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Ayo, amati gambar di atas, apa yang membedakan dari tiga gambar di atas!</a:t>
            </a:r>
            <a:endParaRPr lang="en-US" sz="1400" dirty="0">
              <a:ln w="0"/>
              <a:solidFill>
                <a:srgbClr val="00206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A922A9-782B-48EF-895C-D812880C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5542" y="457200"/>
            <a:ext cx="468989" cy="36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750744"/>
              </p:ext>
            </p:extLst>
          </p:nvPr>
        </p:nvGraphicFramePr>
        <p:xfrm>
          <a:off x="918855" y="1563400"/>
          <a:ext cx="4747007" cy="1787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926">
                  <a:extLst>
                    <a:ext uri="{9D8B030D-6E8A-4147-A177-3AD203B41FA5}">
                      <a16:colId xmlns:a16="http://schemas.microsoft.com/office/drawing/2014/main" val="730688722"/>
                    </a:ext>
                  </a:extLst>
                </a:gridCol>
                <a:gridCol w="4274081">
                  <a:extLst>
                    <a:ext uri="{9D8B030D-6E8A-4147-A177-3AD203B41FA5}">
                      <a16:colId xmlns:a16="http://schemas.microsoft.com/office/drawing/2014/main" val="1347112300"/>
                    </a:ext>
                  </a:extLst>
                </a:gridCol>
              </a:tblGrid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Perbedaan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64542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01844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21545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23048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52037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68731" y="3569388"/>
            <a:ext cx="49082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/>
              <a:t>2. Mengapa aliran agama Buddha berbeda-beda?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3. Bagaimana sikap kalian terhadap perbedaan aliran?</a:t>
            </a:r>
          </a:p>
          <a:p>
            <a:pPr marL="179388" indent="-179388">
              <a:lnSpc>
                <a:spcPct val="150000"/>
              </a:lnSpc>
            </a:pPr>
            <a:r>
              <a:rPr lang="en-US" sz="1400" dirty="0" smtClean="0"/>
              <a:t>4. Apa yang harus dilakukan jika kalian berbeda dengan yang lain?</a:t>
            </a:r>
          </a:p>
          <a:p>
            <a:pPr marL="179388" indent="-179388">
              <a:lnSpc>
                <a:spcPct val="150000"/>
              </a:lnSpc>
            </a:pPr>
            <a:r>
              <a:rPr lang="en-US" sz="1400" dirty="0" smtClean="0"/>
              <a:t>5. Berikan 2 contoh sikap nyata dalam mengahrgai perbedaan aliran agama Buddha!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15547" y="445410"/>
            <a:ext cx="3274132" cy="422754"/>
            <a:chOff x="627813" y="430720"/>
            <a:chExt cx="3274132" cy="4227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83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7522" y="6284707"/>
            <a:ext cx="546485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Remedial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pPr algn="just"/>
            <a:r>
              <a:rPr lang="en-US" sz="1400" dirty="0" smtClean="0">
                <a:latin typeface="Arial MT"/>
              </a:rPr>
              <a:t>Guru </a:t>
            </a:r>
            <a:r>
              <a:rPr lang="en-US" sz="1400" dirty="0">
                <a:latin typeface="Arial MT"/>
              </a:rPr>
              <a:t>memberikan remedial terhadap peserta didik yang hasil belajarnya belum mencapai </a:t>
            </a:r>
            <a:r>
              <a:rPr lang="en-US" sz="1400" dirty="0" smtClean="0">
                <a:latin typeface="Arial MT"/>
              </a:rPr>
              <a:t>kompetensi yang diharpkan. </a:t>
            </a:r>
          </a:p>
          <a:p>
            <a:endParaRPr lang="en-US" dirty="0" smtClean="0">
              <a:latin typeface="Arial MT"/>
            </a:endParaRP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Pengayaan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</a:p>
          <a:p>
            <a:pPr algn="just"/>
            <a:r>
              <a:rPr lang="en-US" sz="1400" dirty="0" smtClean="0">
                <a:latin typeface="Arial MT"/>
              </a:rPr>
              <a:t>Sebagai </a:t>
            </a:r>
            <a:r>
              <a:rPr lang="en-US" sz="1400" dirty="0">
                <a:latin typeface="Arial MT"/>
              </a:rPr>
              <a:t>pengayaan, guru meminta peserta didik untuk menciptakan pantun bertema “Pertolongan dan berterima kasih.”</a:t>
            </a:r>
          </a:p>
        </p:txBody>
      </p:sp>
    </p:spTree>
    <p:extLst>
      <p:ext uri="{BB962C8B-B14F-4D97-AF65-F5344CB8AC3E}">
        <p14:creationId xmlns:p14="http://schemas.microsoft.com/office/powerpoint/2010/main" val="23920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102867" y="852928"/>
            <a:ext cx="4246799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LEMBAR KERJA SISWA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/>
          <p:nvPr/>
        </p:nvPicPr>
        <p:blipFill rotWithShape="1">
          <a:blip r:embed="rId2"/>
          <a:srcRect l="47949" t="25982" r="30819" b="24711"/>
          <a:stretch/>
        </p:blipFill>
        <p:spPr bwMode="auto">
          <a:xfrm>
            <a:off x="1446212" y="2204815"/>
            <a:ext cx="4185467" cy="41447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 flipH="1">
            <a:off x="1466598" y="1756285"/>
            <a:ext cx="36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Ayo, mewarnai gambar rohaniwan!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7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102867" y="852928"/>
            <a:ext cx="4246799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LEMBAR KERJA SISWA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6088" y="6592356"/>
            <a:ext cx="472250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Remedial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pPr algn="just"/>
            <a:r>
              <a:rPr lang="en-US" sz="1400" dirty="0" smtClean="0">
                <a:latin typeface="Arial MT"/>
              </a:rPr>
              <a:t>Guru </a:t>
            </a:r>
            <a:r>
              <a:rPr lang="en-US" sz="1400" dirty="0">
                <a:latin typeface="Arial MT"/>
              </a:rPr>
              <a:t>memberikan remedial terhadap peserta didik yang hasil belajarnya belum mencapai </a:t>
            </a:r>
            <a:r>
              <a:rPr lang="en-US" sz="1400" dirty="0" smtClean="0">
                <a:latin typeface="Arial MT"/>
              </a:rPr>
              <a:t>kompetensi yang diharapkan. </a:t>
            </a:r>
          </a:p>
          <a:p>
            <a:endParaRPr lang="en-US" dirty="0" smtClean="0">
              <a:latin typeface="Arial MT"/>
            </a:endParaRP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Pengayaan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</a:p>
          <a:p>
            <a:pPr algn="just"/>
            <a:r>
              <a:rPr lang="en-US" sz="1400" dirty="0" smtClean="0">
                <a:latin typeface="Arial MT"/>
              </a:rPr>
              <a:t>Sebagai </a:t>
            </a:r>
            <a:r>
              <a:rPr lang="en-US" sz="1400" dirty="0">
                <a:latin typeface="Arial MT"/>
              </a:rPr>
              <a:t>pengayaan, guru meminta peserta didik untuk menciptakan pantun bertema “Pertolongan dan berterima kasih.”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1466597" y="1756285"/>
            <a:ext cx="4241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Guru membimbing peserta didik menyayikan lagu berikut.</a:t>
            </a:r>
            <a:endParaRPr lang="en-US" sz="1400" dirty="0"/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38833" t="25982" r="23595" b="11606"/>
          <a:stretch/>
        </p:blipFill>
        <p:spPr bwMode="auto">
          <a:xfrm>
            <a:off x="1466598" y="2368446"/>
            <a:ext cx="4241994" cy="3869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53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5764" y="759435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7227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Arial MT"/>
              </a:rPr>
              <a:t>Sulan. 2019. </a:t>
            </a:r>
            <a:r>
              <a:rPr lang="en-US" sz="1200" i="1" dirty="0">
                <a:latin typeface="Arial MT"/>
              </a:rPr>
              <a:t>Buku Pendidikan Agama Buddha dan Budi Pekerti Kelas I Kurikulum 2013 Edisi Revisi 2019.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 dan Suyoto. 2021. </a:t>
            </a:r>
            <a:r>
              <a:rPr lang="en-US" sz="1200" i="1" dirty="0" smtClean="0">
                <a:latin typeface="Arial MT"/>
              </a:rPr>
              <a:t>Buku Pendidikan Agama Buddha dan Budi Pekerti Kelas 5</a:t>
            </a:r>
            <a:r>
              <a:rPr lang="en-US" sz="1200" dirty="0" smtClean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Sulaiman dan Bodhi Asih. </a:t>
            </a:r>
            <a:r>
              <a:rPr lang="en-US" sz="1200" dirty="0">
                <a:latin typeface="Arial MT"/>
              </a:rPr>
              <a:t>2021. </a:t>
            </a:r>
            <a:r>
              <a:rPr lang="en-US" sz="1200" i="1" dirty="0">
                <a:latin typeface="Arial MT"/>
              </a:rPr>
              <a:t>Buku Pendidikan Agama Buddha dan Budi Pekerti Kelas </a:t>
            </a:r>
            <a:r>
              <a:rPr lang="en-US" sz="1200" i="1" dirty="0" smtClean="0">
                <a:latin typeface="Arial MT"/>
              </a:rPr>
              <a:t>1</a:t>
            </a:r>
            <a:r>
              <a:rPr lang="en-US" sz="1200" dirty="0" smtClean="0">
                <a:latin typeface="Arial MT"/>
              </a:rPr>
              <a:t>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</p:txBody>
      </p:sp>
    </p:spTree>
    <p:extLst>
      <p:ext uri="{BB962C8B-B14F-4D97-AF65-F5344CB8AC3E}">
        <p14:creationId xmlns:p14="http://schemas.microsoft.com/office/powerpoint/2010/main" val="18558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8278</TotalTime>
  <Words>1777</Words>
  <Application>Microsoft Office PowerPoint</Application>
  <PresentationFormat>Letter Paper (8.5x11 in)</PresentationFormat>
  <Paragraphs>337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Arial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484</cp:revision>
  <dcterms:created xsi:type="dcterms:W3CDTF">2018-12-05T06:41:57Z</dcterms:created>
  <dcterms:modified xsi:type="dcterms:W3CDTF">2021-08-02T13:58:42Z</dcterms:modified>
</cp:coreProperties>
</file>