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handoutMasterIdLst>
    <p:handoutMasterId r:id="rId22"/>
  </p:handoutMasterIdLst>
  <p:sldIdLst>
    <p:sldId id="282" r:id="rId2"/>
    <p:sldId id="323" r:id="rId3"/>
    <p:sldId id="284" r:id="rId4"/>
    <p:sldId id="288" r:id="rId5"/>
    <p:sldId id="290" r:id="rId6"/>
    <p:sldId id="325" r:id="rId7"/>
    <p:sldId id="330" r:id="rId8"/>
    <p:sldId id="332" r:id="rId9"/>
    <p:sldId id="326" r:id="rId10"/>
    <p:sldId id="327" r:id="rId11"/>
    <p:sldId id="333" r:id="rId12"/>
    <p:sldId id="334" r:id="rId13"/>
    <p:sldId id="296" r:id="rId14"/>
    <p:sldId id="331" r:id="rId15"/>
    <p:sldId id="320" r:id="rId16"/>
    <p:sldId id="316" r:id="rId17"/>
    <p:sldId id="302" r:id="rId18"/>
    <p:sldId id="336" r:id="rId19"/>
    <p:sldId id="335" r:id="rId2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082" y="-390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2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2105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6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4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90723" y="1107754"/>
            <a:ext cx="585275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PENDIDIKAN AGAMA BUDDHA DAN 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5019261" y="242747"/>
            <a:ext cx="1815410" cy="461877"/>
            <a:chOff x="5216591" y="335851"/>
            <a:chExt cx="1630543" cy="370206"/>
          </a:xfrm>
          <a:solidFill>
            <a:srgbClr val="00B0F0"/>
          </a:solidFill>
        </p:grpSpPr>
        <p:sp>
          <p:nvSpPr>
            <p:cNvPr id="44" name="Flowchart: Delay 43"/>
            <p:cNvSpPr/>
            <p:nvPr/>
          </p:nvSpPr>
          <p:spPr>
            <a:xfrm rot="10800000">
              <a:off x="5216591" y="335851"/>
              <a:ext cx="1630543" cy="370206"/>
            </a:xfrm>
            <a:prstGeom prst="flowChartDelay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485807" y="413871"/>
              <a:ext cx="1361327" cy="240998"/>
            </a:xfrm>
            <a:prstGeom prst="rect">
              <a:avLst/>
            </a:prstGeom>
            <a:grpFill/>
          </p:spPr>
          <p:txBody>
            <a:bodyPr wrap="squar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BUD.A.SUL.1.3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316940" y="438279"/>
            <a:ext cx="2207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51945" y="3379"/>
            <a:ext cx="6910189" cy="9062477"/>
            <a:chOff x="-51945" y="3379"/>
            <a:chExt cx="6910189" cy="9062477"/>
          </a:xfrm>
        </p:grpSpPr>
        <p:sp>
          <p:nvSpPr>
            <p:cNvPr id="25" name="Freeform 24"/>
            <p:cNvSpPr/>
            <p:nvPr/>
          </p:nvSpPr>
          <p:spPr>
            <a:xfrm>
              <a:off x="-5486" y="3379"/>
              <a:ext cx="6858000" cy="4213021"/>
            </a:xfrm>
            <a:custGeom>
              <a:avLst/>
              <a:gdLst>
                <a:gd name="connsiteX0" fmla="*/ 0 w 6858000"/>
                <a:gd name="connsiteY0" fmla="*/ 0 h 4213021"/>
                <a:gd name="connsiteX1" fmla="*/ 6858000 w 6858000"/>
                <a:gd name="connsiteY1" fmla="*/ 0 h 4213021"/>
                <a:gd name="connsiteX2" fmla="*/ 6858000 w 6858000"/>
                <a:gd name="connsiteY2" fmla="*/ 2868966 h 4213021"/>
                <a:gd name="connsiteX3" fmla="*/ 6858000 w 6858000"/>
                <a:gd name="connsiteY3" fmla="*/ 2959100 h 4213021"/>
                <a:gd name="connsiteX4" fmla="*/ 6858000 w 6858000"/>
                <a:gd name="connsiteY4" fmla="*/ 3484759 h 4213021"/>
                <a:gd name="connsiteX5" fmla="*/ 6743700 w 6858000"/>
                <a:gd name="connsiteY5" fmla="*/ 3407785 h 4213021"/>
                <a:gd name="connsiteX6" fmla="*/ 6172200 w 6858000"/>
                <a:gd name="connsiteY6" fmla="*/ 3151461 h 4213021"/>
                <a:gd name="connsiteX7" fmla="*/ 5486400 w 6858000"/>
                <a:gd name="connsiteY7" fmla="*/ 3382383 h 4213021"/>
                <a:gd name="connsiteX8" fmla="*/ 4800600 w 6858000"/>
                <a:gd name="connsiteY8" fmla="*/ 3921201 h 4213021"/>
                <a:gd name="connsiteX9" fmla="*/ 4114800 w 6858000"/>
                <a:gd name="connsiteY9" fmla="*/ 4202927 h 4213021"/>
                <a:gd name="connsiteX10" fmla="*/ 3429000 w 6858000"/>
                <a:gd name="connsiteY10" fmla="*/ 3664108 h 4213021"/>
                <a:gd name="connsiteX11" fmla="*/ 2743200 w 6858000"/>
                <a:gd name="connsiteY11" fmla="*/ 3125290 h 4213021"/>
                <a:gd name="connsiteX12" fmla="*/ 2057400 w 6858000"/>
                <a:gd name="connsiteY12" fmla="*/ 3202264 h 4213021"/>
                <a:gd name="connsiteX13" fmla="*/ 1371600 w 6858000"/>
                <a:gd name="connsiteY13" fmla="*/ 3895030 h 4213021"/>
                <a:gd name="connsiteX14" fmla="*/ 685800 w 6858000"/>
                <a:gd name="connsiteY14" fmla="*/ 3921201 h 4213021"/>
                <a:gd name="connsiteX15" fmla="*/ 114300 w 6858000"/>
                <a:gd name="connsiteY15" fmla="*/ 3690279 h 4213021"/>
                <a:gd name="connsiteX16" fmla="*/ 0 w 6858000"/>
                <a:gd name="connsiteY16" fmla="*/ 3638707 h 4213021"/>
                <a:gd name="connsiteX17" fmla="*/ 0 w 6858000"/>
                <a:gd name="connsiteY17" fmla="*/ 2959100 h 4213021"/>
                <a:gd name="connsiteX18" fmla="*/ 0 w 6858000"/>
                <a:gd name="connsiteY18" fmla="*/ 2868966 h 421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58000" h="4213021">
                  <a:moveTo>
                    <a:pt x="0" y="0"/>
                  </a:moveTo>
                  <a:lnTo>
                    <a:pt x="6858000" y="0"/>
                  </a:lnTo>
                  <a:lnTo>
                    <a:pt x="6858000" y="2868966"/>
                  </a:lnTo>
                  <a:lnTo>
                    <a:pt x="6858000" y="2959100"/>
                  </a:lnTo>
                  <a:lnTo>
                    <a:pt x="6858000" y="3484759"/>
                  </a:lnTo>
                  <a:lnTo>
                    <a:pt x="6743700" y="3407785"/>
                  </a:lnTo>
                  <a:cubicBezTo>
                    <a:pt x="6629400" y="3330810"/>
                    <a:pt x="6400800" y="3176862"/>
                    <a:pt x="6172200" y="3151461"/>
                  </a:cubicBezTo>
                  <a:cubicBezTo>
                    <a:pt x="5943600" y="3123750"/>
                    <a:pt x="5715000" y="3229590"/>
                    <a:pt x="5486400" y="3382383"/>
                  </a:cubicBezTo>
                  <a:cubicBezTo>
                    <a:pt x="5257800" y="3537486"/>
                    <a:pt x="5029200" y="3739543"/>
                    <a:pt x="4800600" y="3921201"/>
                  </a:cubicBezTo>
                  <a:cubicBezTo>
                    <a:pt x="4572000" y="4100551"/>
                    <a:pt x="4343400" y="4254499"/>
                    <a:pt x="4114800" y="4202927"/>
                  </a:cubicBezTo>
                  <a:cubicBezTo>
                    <a:pt x="3886200" y="4153278"/>
                    <a:pt x="3657600" y="3893491"/>
                    <a:pt x="3429000" y="3664108"/>
                  </a:cubicBezTo>
                  <a:cubicBezTo>
                    <a:pt x="3200400" y="3431647"/>
                    <a:pt x="2971800" y="3229590"/>
                    <a:pt x="2743200" y="3125290"/>
                  </a:cubicBezTo>
                  <a:cubicBezTo>
                    <a:pt x="2514600" y="3022914"/>
                    <a:pt x="2286000" y="3022914"/>
                    <a:pt x="2057400" y="3202264"/>
                  </a:cubicBezTo>
                  <a:cubicBezTo>
                    <a:pt x="1828800" y="3383538"/>
                    <a:pt x="1600200" y="3739543"/>
                    <a:pt x="1371600" y="3895030"/>
                  </a:cubicBezTo>
                  <a:cubicBezTo>
                    <a:pt x="1143000" y="4047439"/>
                    <a:pt x="914400" y="3999330"/>
                    <a:pt x="685800" y="3921201"/>
                  </a:cubicBezTo>
                  <a:cubicBezTo>
                    <a:pt x="457200" y="3845382"/>
                    <a:pt x="228600" y="3739543"/>
                    <a:pt x="114300" y="3690279"/>
                  </a:cubicBezTo>
                  <a:lnTo>
                    <a:pt x="0" y="3638707"/>
                  </a:lnTo>
                  <a:lnTo>
                    <a:pt x="0" y="2959100"/>
                  </a:lnTo>
                  <a:lnTo>
                    <a:pt x="0" y="2868966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0975" y="1747082"/>
              <a:ext cx="6863487" cy="8309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 smtClean="0">
                  <a:ln w="0"/>
                  <a:solidFill>
                    <a:schemeClr val="accent2">
                      <a:lumMod val="50000"/>
                    </a:schemeClr>
                  </a:solidFill>
                  <a:latin typeface="Arial MT"/>
                  <a:cs typeface="Arial" panose="020B0604020202020204" pitchFamily="34" charset="0"/>
                </a:rPr>
                <a:t>Meneladan Bodhisattva dan </a:t>
              </a:r>
            </a:p>
            <a:p>
              <a:pPr algn="ctr"/>
              <a:r>
                <a:rPr lang="en-US" sz="2400" b="1" cap="none" spc="0" dirty="0" smtClean="0">
                  <a:ln w="0"/>
                  <a:solidFill>
                    <a:schemeClr val="accent2">
                      <a:lumMod val="50000"/>
                    </a:schemeClr>
                  </a:solidFill>
                  <a:latin typeface="Arial MT"/>
                  <a:cs typeface="Arial" panose="020B0604020202020204" pitchFamily="34" charset="0"/>
                </a:rPr>
                <a:t>Menghargai  Sesama</a:t>
              </a:r>
              <a:endParaRPr 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-5486" y="7548131"/>
              <a:ext cx="6863730" cy="1517725"/>
              <a:chOff x="-5486" y="7548131"/>
              <a:chExt cx="6863730" cy="1517725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244" y="7548131"/>
                <a:ext cx="6858000" cy="523220"/>
                <a:chOff x="244" y="7548131"/>
                <a:chExt cx="6858000" cy="523220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244" y="7548131"/>
                  <a:ext cx="6858000" cy="523220"/>
                </a:xfrm>
                <a:prstGeom prst="rect">
                  <a:avLst/>
                </a:prstGeom>
                <a:solidFill>
                  <a:srgbClr val="C00000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400" b="1" spc="300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endParaRPr>
                </a:p>
                <a:p>
                  <a:pPr algn="ctr"/>
                  <a:endParaRPr lang="en-US" sz="1400" b="1" spc="300" dirty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" name="TextBox 2"/>
                <p:cNvSpPr txBox="1"/>
                <p:nvPr/>
              </p:nvSpPr>
              <p:spPr>
                <a:xfrm>
                  <a:off x="147067" y="7619348"/>
                  <a:ext cx="174055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FASE A KELAS I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5595730" y="7609812"/>
                  <a:ext cx="12028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SULAN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-5486" y="8057296"/>
                <a:ext cx="6863486" cy="1008560"/>
                <a:chOff x="73674" y="7638658"/>
                <a:chExt cx="6535327" cy="1008560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1514965" y="7638658"/>
                  <a:ext cx="5094036" cy="1008560"/>
                </a:xfrm>
                <a:prstGeom prst="rect">
                  <a:avLst/>
                </a:prstGeom>
                <a:grpFill/>
              </p:spPr>
              <p:txBody>
                <a:bodyPr wrap="square" lIns="84406" tIns="42203" rIns="84406" bIns="42203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500" dirty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Kementerian </a:t>
                  </a:r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Pendidikan, Kebudayaan, Riset, dan Teknologi</a:t>
                  </a:r>
                  <a:endPara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  <a:p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Badan Penelitian dan Pengembangan dan Perbukuan</a:t>
                  </a:r>
                </a:p>
                <a:p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Pusat Asesmen dan Pembelajaran  </a:t>
                  </a:r>
                </a:p>
                <a:p>
                  <a:r>
                    <a:rPr lang="en-US" sz="1500" dirty="0" smtClean="0">
                      <a:ln w="0"/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2021</a:t>
                  </a:r>
                  <a:endParaRPr lang="en-US" sz="1500" dirty="0">
                    <a:ln w="0"/>
                    <a:solidFill>
                      <a:schemeClr val="bg1"/>
                    </a:solidFill>
                    <a:latin typeface="Segoe UI" panose="020B0502040204020203" pitchFamily="34" charset="0"/>
                    <a:ea typeface="Tahoma" panose="020B0604030504040204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34" name="Picture 33" descr="http://3.bp.blogspot.com/-2mRi5l6ECmY/VvtG90ryp3I/AAAAAAAAD1s/b7gZEquhhe4wXqFkxYls0zGkgSAnFB5ng/s1600/Tut%2BWuri%2BHandayani%2Bvector%2Blogo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674" y="7638658"/>
                  <a:ext cx="1441291" cy="1008560"/>
                </a:xfrm>
                <a:prstGeom prst="rect">
                  <a:avLst/>
                </a:prstGeom>
                <a:grpFill/>
                <a:extLst/>
              </p:spPr>
            </p:pic>
          </p:grpSp>
        </p:grpSp>
        <p:grpSp>
          <p:nvGrpSpPr>
            <p:cNvPr id="30" name="Group 29"/>
            <p:cNvGrpSpPr/>
            <p:nvPr/>
          </p:nvGrpSpPr>
          <p:grpSpPr>
            <a:xfrm>
              <a:off x="-51945" y="2599649"/>
              <a:ext cx="6850571" cy="5379496"/>
              <a:chOff x="3163687" y="1473768"/>
              <a:chExt cx="2849282" cy="2433412"/>
            </a:xfrm>
          </p:grpSpPr>
          <p:pic>
            <p:nvPicPr>
              <p:cNvPr id="37" name="Picture 2" descr="https://www.ladyandthetrack.com/assets/images/2018/02/gautama_buddha___kanthaka_memorize_by_vachalenxeon-d91bn6z-300x225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3687" y="1473768"/>
                <a:ext cx="2849282" cy="213696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  <a:extLst/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3874393" y="3599403"/>
                <a:ext cx="14278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700" dirty="0" smtClean="0">
                    <a:latin typeface="Arial MT"/>
                  </a:rPr>
                  <a:t>Buku PAB Kelas V</a:t>
                </a:r>
                <a:endParaRPr lang="en-US" sz="7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97536" y="1156547"/>
            <a:ext cx="5982854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85670" y="6260311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06036" y="4682468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96983" y="4955117"/>
            <a:ext cx="4260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B050"/>
                </a:solidFill>
                <a:latin typeface="Arial MT"/>
              </a:rPr>
              <a:t>Mengidentifikasi secara lisan </a:t>
            </a:r>
            <a:r>
              <a:rPr lang="en-US" sz="1200" dirty="0" smtClean="0">
                <a:solidFill>
                  <a:srgbClr val="00B050"/>
                </a:solidFill>
                <a:latin typeface="Arial MT"/>
              </a:rPr>
              <a:t>sifat luhur Bodhisattva Siddharta.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B050"/>
                </a:solidFill>
                <a:latin typeface="Arial MT"/>
              </a:rPr>
              <a:t>Meneladan sifat luhur Bodhisattva Siddharta.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B050"/>
                </a:solidFill>
                <a:latin typeface="Arial MT"/>
              </a:rPr>
              <a:t>Mengimplementasikan semangat belajar Bodhisattva Siddharta.</a:t>
            </a:r>
            <a:r>
              <a:rPr lang="en-US" sz="1200" dirty="0">
                <a:solidFill>
                  <a:srgbClr val="00B050"/>
                </a:solidFill>
                <a:latin typeface="Arial MT"/>
              </a:rPr>
              <a:t> </a:t>
            </a:r>
            <a:endParaRPr lang="en-US" sz="1200" dirty="0" smtClean="0">
              <a:solidFill>
                <a:srgbClr val="00B050"/>
              </a:solidFill>
              <a:latin typeface="Arial MT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B050"/>
                </a:solidFill>
                <a:latin typeface="Arial MT"/>
              </a:rPr>
              <a:t>Menunjukkan perilaku </a:t>
            </a:r>
            <a:r>
              <a:rPr lang="en-US" sz="1200" dirty="0">
                <a:solidFill>
                  <a:srgbClr val="00B050"/>
                </a:solidFill>
                <a:latin typeface="Arial MT"/>
              </a:rPr>
              <a:t>menghargai teman di sekolah</a:t>
            </a:r>
            <a:r>
              <a:rPr lang="en-US" sz="1200" dirty="0" smtClean="0">
                <a:solidFill>
                  <a:srgbClr val="00B050"/>
                </a:solidFill>
                <a:latin typeface="Arial MT"/>
              </a:rPr>
              <a:t>.</a:t>
            </a: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096983" y="6514438"/>
            <a:ext cx="4158627" cy="77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Mengapa perlu meneladan sifat luhur Bodhisattva Siddharta?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solidFill>
                  <a:schemeClr val="accent2">
                    <a:lumMod val="50000"/>
                  </a:schemeClr>
                </a:solidFill>
                <a:latin typeface="Open Sans"/>
              </a:rPr>
              <a:t>Sifat luhur apa saja yang dapat kalian teladan dari Bodhisattva Siddharta?</a:t>
            </a:r>
            <a:endParaRPr lang="en-US" sz="1108" dirty="0">
              <a:solidFill>
                <a:schemeClr val="accent2">
                  <a:lumMod val="50000"/>
                </a:schemeClr>
              </a:solidFill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Mengidentifikasi sifat bijaksana Bodhisattva </a:t>
            </a:r>
            <a:r>
              <a:rPr lang="fi-FI" sz="12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MT"/>
              </a:rPr>
              <a:t>dan Buddha.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Meneladan </a:t>
            </a:r>
            <a:r>
              <a:rPr lang="fi-FI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sifat bijaksana Bodhisattva dan </a:t>
            </a: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Buddha.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Mengimplementasikan </a:t>
            </a:r>
            <a:r>
              <a:rPr lang="fi-FI" sz="1200" dirty="0">
                <a:solidFill>
                  <a:schemeClr val="accent5">
                    <a:lumMod val="50000"/>
                  </a:schemeClr>
                </a:solidFill>
                <a:latin typeface="Arial MT"/>
              </a:rPr>
              <a:t>sifat bijaksana Bodhisattva dan </a:t>
            </a:r>
            <a:r>
              <a:rPr lang="fi-FI" sz="1200" dirty="0" smtClean="0">
                <a:solidFill>
                  <a:schemeClr val="accent5">
                    <a:lumMod val="50000"/>
                  </a:schemeClr>
                </a:solidFill>
                <a:latin typeface="Arial MT"/>
              </a:rPr>
              <a:t>Buddha dalm kehidupan nyata.</a:t>
            </a:r>
            <a:endParaRPr lang="id-ID" sz="1200" dirty="0">
              <a:solidFill>
                <a:schemeClr val="accent5">
                  <a:lumMod val="50000"/>
                </a:schemeClr>
              </a:solidFill>
              <a:latin typeface="Arial M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582" y="468246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41529" y="6186783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1433" y="7469530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38011" y="2477078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solidFill>
                  <a:schemeClr val="accent4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solidFill>
                <a:schemeClr val="accent4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4753810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40" y="6323230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41" y="7540499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99781" y="1603186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5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85670" y="1887253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Arial MT"/>
              </a:rPr>
              <a:t>Fase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Arial MT"/>
              </a:rPr>
              <a:t>Elemen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MT"/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Arial MT"/>
              </a:rPr>
              <a:t>Sejarah</a:t>
            </a:r>
            <a:endParaRPr lang="id-ID" sz="1200" dirty="0">
              <a:solidFill>
                <a:schemeClr val="accent5">
                  <a:lumMod val="75000"/>
                </a:schemeClr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1563652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71220" y="2774254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5" name="Group 54"/>
          <p:cNvGrpSpPr/>
          <p:nvPr/>
        </p:nvGrpSpPr>
        <p:grpSpPr>
          <a:xfrm>
            <a:off x="389897" y="343949"/>
            <a:ext cx="2495194" cy="382931"/>
            <a:chOff x="389897" y="343949"/>
            <a:chExt cx="2495194" cy="382931"/>
          </a:xfrm>
        </p:grpSpPr>
        <p:sp>
          <p:nvSpPr>
            <p:cNvPr id="59" name="Rectangle 6"/>
            <p:cNvSpPr/>
            <p:nvPr/>
          </p:nvSpPr>
          <p:spPr>
            <a:xfrm>
              <a:off x="389897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5038" y="357598"/>
              <a:ext cx="2086626" cy="369282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KELAS I </a:t>
              </a:r>
              <a:r>
                <a:rPr lang="en-US" sz="1846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FASE </a:t>
              </a:r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581366" y="361649"/>
            <a:ext cx="1630543" cy="420224"/>
            <a:chOff x="5216591" y="335851"/>
            <a:chExt cx="1630543" cy="420224"/>
          </a:xfrm>
        </p:grpSpPr>
        <p:sp>
          <p:nvSpPr>
            <p:cNvPr id="57" name="Flowchart: Delay 56"/>
            <p:cNvSpPr/>
            <p:nvPr/>
          </p:nvSpPr>
          <p:spPr>
            <a:xfrm rot="10800000">
              <a:off x="5216591" y="335851"/>
              <a:ext cx="1630543" cy="420224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373943" y="391902"/>
              <a:ext cx="1446452" cy="300674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BUD.A.SUL.1.3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pic>
        <p:nvPicPr>
          <p:cNvPr id="31" name="Picture 30"/>
          <p:cNvPicPr/>
          <p:nvPr/>
        </p:nvPicPr>
        <p:blipFill rotWithShape="1">
          <a:blip r:embed="rId9"/>
          <a:srcRect l="8329" t="26026" r="28696" b="24327"/>
          <a:stretch/>
        </p:blipFill>
        <p:spPr bwMode="auto">
          <a:xfrm>
            <a:off x="2132570" y="2749576"/>
            <a:ext cx="4147820" cy="1838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08" y="3408174"/>
            <a:ext cx="293147" cy="3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Connector 33"/>
          <p:cNvCxnSpPr/>
          <p:nvPr/>
        </p:nvCxnSpPr>
        <p:spPr>
          <a:xfrm>
            <a:off x="304582" y="247707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41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16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(16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5091" y="1461905"/>
            <a:ext cx="29954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effectLst/>
                <a:latin typeface="Arial MT"/>
                <a:ea typeface="Arial Unicode MS"/>
              </a:rPr>
              <a:t>Beriman</a:t>
            </a:r>
            <a:r>
              <a:rPr lang="en-US" sz="1400" dirty="0">
                <a:effectLst/>
                <a:latin typeface="Arial MT"/>
                <a:ea typeface="Arial Unicode MS"/>
              </a:rPr>
              <a:t>,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Bertakwa</a:t>
            </a:r>
            <a:r>
              <a:rPr lang="en-US" sz="1400" dirty="0">
                <a:effectLst/>
                <a:latin typeface="Arial MT"/>
                <a:ea typeface="Arial Unicode MS"/>
              </a:rPr>
              <a:t>,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kepada</a:t>
            </a:r>
            <a:r>
              <a:rPr lang="en-US" sz="1400" dirty="0">
                <a:effectLst/>
                <a:latin typeface="Arial MT"/>
                <a:ea typeface="Arial Unicode MS"/>
              </a:rPr>
              <a:t>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Tuhan</a:t>
            </a:r>
            <a:r>
              <a:rPr lang="en-US" sz="1400" dirty="0">
                <a:effectLst/>
                <a:latin typeface="Arial MT"/>
                <a:ea typeface="Arial Unicode MS"/>
              </a:rPr>
              <a:t> YME, dan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Berakhlak</a:t>
            </a:r>
            <a:r>
              <a:rPr lang="en-US" sz="1400" dirty="0">
                <a:effectLst/>
                <a:latin typeface="Arial MT"/>
                <a:ea typeface="Arial Unicode MS"/>
              </a:rPr>
              <a:t> </a:t>
            </a:r>
            <a:r>
              <a:rPr lang="en-US" sz="1400" dirty="0" err="1">
                <a:effectLst/>
                <a:latin typeface="Arial MT"/>
                <a:ea typeface="Arial Unicode MS"/>
              </a:rPr>
              <a:t>Mulia</a:t>
            </a:r>
            <a:r>
              <a:rPr lang="en-US" sz="1400" dirty="0">
                <a:effectLst/>
                <a:latin typeface="Arial MT"/>
                <a:ea typeface="Arial Unicode MS"/>
              </a:rPr>
              <a:t>.</a:t>
            </a:r>
          </a:p>
          <a:p>
            <a:r>
              <a:rPr lang="en-US" sz="1400" dirty="0" err="1">
                <a:effectLst/>
                <a:latin typeface="Arial MT"/>
                <a:ea typeface="Arial Unicode MS"/>
              </a:rPr>
              <a:t>Berkebinekaan</a:t>
            </a:r>
            <a:r>
              <a:rPr lang="en-US" sz="1400" dirty="0">
                <a:effectLst/>
                <a:latin typeface="Arial MT"/>
                <a:ea typeface="Arial Unicode MS"/>
              </a:rPr>
              <a:t> Global</a:t>
            </a:r>
            <a:r>
              <a:rPr lang="en-US" sz="1400" dirty="0">
                <a:latin typeface="Arial MT"/>
                <a:ea typeface="Arial Unicode MS"/>
              </a:rPr>
              <a:t>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98678" y="3250993"/>
            <a:ext cx="33132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 MT"/>
                <a:cs typeface="Arial" panose="020B0604020202020204" pitchFamily="34" charset="0"/>
              </a:rPr>
              <a:t>Laptop/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Komputer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r>
              <a:rPr lang="en-US" sz="1400" dirty="0" err="1">
                <a:latin typeface="Arial MT"/>
                <a:cs typeface="Arial" panose="020B0604020202020204" pitchFamily="34" charset="0"/>
              </a:rPr>
              <a:t>Jaringan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internet</a:t>
            </a:r>
          </a:p>
          <a:p>
            <a:r>
              <a:rPr lang="en-US" sz="1400" dirty="0" err="1">
                <a:latin typeface="Arial MT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belajar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dimodifikasi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495686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98678" y="4925929"/>
            <a:ext cx="35840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</a:t>
            </a:r>
            <a:r>
              <a:rPr lang="en-US" sz="1400" dirty="0">
                <a:latin typeface="Arial MT"/>
              </a:rPr>
              <a:t>yang </a:t>
            </a:r>
            <a:r>
              <a:rPr lang="en-US" sz="1400" dirty="0" smtClean="0">
                <a:latin typeface="Arial MT"/>
              </a:rPr>
              <a:t>ada </a:t>
            </a:r>
            <a:r>
              <a:rPr lang="en-US" sz="1400" dirty="0">
                <a:latin typeface="Arial MT"/>
              </a:rPr>
              <a:t>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yang aga 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MT"/>
              </a:rPr>
              <a:t>Siswa </a:t>
            </a:r>
            <a:r>
              <a:rPr lang="en-US" sz="1400" dirty="0">
                <a:latin typeface="Arial MT"/>
              </a:rPr>
              <a:t>berpencapaian tinggi</a:t>
            </a:r>
          </a:p>
          <a:p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Maksimum </a:t>
            </a:r>
            <a:r>
              <a:rPr lang="en-US" sz="1400" dirty="0" smtClean="0">
                <a:latin typeface="Arial MT"/>
              </a:rPr>
              <a:t>28 -32 </a:t>
            </a:r>
            <a:r>
              <a:rPr lang="en-US" sz="1400" dirty="0">
                <a:latin typeface="Arial MT"/>
              </a:rPr>
              <a:t>siswa  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2048150" y="1613731"/>
            <a:ext cx="695050" cy="356079"/>
            <a:chOff x="2308835" y="3681741"/>
            <a:chExt cx="1303593" cy="649951"/>
          </a:xfrm>
        </p:grpSpPr>
        <p:cxnSp>
          <p:nvCxnSpPr>
            <p:cNvPr id="29" name="Elbow Connector 28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lowchart: Connector 35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068141" y="3353755"/>
            <a:ext cx="675059" cy="434264"/>
            <a:chOff x="2308835" y="3681741"/>
            <a:chExt cx="1303593" cy="649951"/>
          </a:xfrm>
        </p:grpSpPr>
        <p:cxnSp>
          <p:nvCxnSpPr>
            <p:cNvPr id="40" name="Elbow Connector 39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lowchart: Connector 40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048149" y="5053507"/>
            <a:ext cx="695052" cy="434264"/>
            <a:chOff x="2308835" y="3681741"/>
            <a:chExt cx="1303593" cy="649951"/>
          </a:xfrm>
        </p:grpSpPr>
        <p:cxnSp>
          <p:nvCxnSpPr>
            <p:cNvPr id="43" name="Elbow Connector 42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lowchart: Connector 43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246717" y="6868110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12612" y="7200180"/>
            <a:ext cx="357067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054706" y="7338639"/>
            <a:ext cx="653032" cy="434264"/>
            <a:chOff x="2308835" y="3681741"/>
            <a:chExt cx="1303593" cy="649951"/>
          </a:xfrm>
        </p:grpSpPr>
        <p:cxnSp>
          <p:nvCxnSpPr>
            <p:cNvPr id="46" name="Elbow Connector 45"/>
            <p:cNvCxnSpPr/>
            <p:nvPr/>
          </p:nvCxnSpPr>
          <p:spPr>
            <a:xfrm>
              <a:off x="2308835" y="3681741"/>
              <a:ext cx="1237082" cy="55753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lowchart: Connector 46"/>
            <p:cNvSpPr/>
            <p:nvPr/>
          </p:nvSpPr>
          <p:spPr>
            <a:xfrm>
              <a:off x="3432929" y="4152193"/>
              <a:ext cx="179499" cy="179499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Rectangle 6"/>
          <p:cNvSpPr/>
          <p:nvPr/>
        </p:nvSpPr>
        <p:spPr>
          <a:xfrm>
            <a:off x="389897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9315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0F5A817-9705-4817-B397-E36AC502FA92}"/>
              </a:ext>
            </a:extLst>
          </p:cNvPr>
          <p:cNvPicPr/>
          <p:nvPr/>
        </p:nvPicPr>
        <p:blipFill rotWithShape="1">
          <a:blip r:embed="rId2"/>
          <a:srcRect l="25385" t="36468" r="46795" b="23875"/>
          <a:stretch/>
        </p:blipFill>
        <p:spPr bwMode="auto">
          <a:xfrm>
            <a:off x="984806" y="1323761"/>
            <a:ext cx="988516" cy="844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95" y="6650941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82" y="4572000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90709" y="433045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BUD.A.SUL.1.3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504" y="4479853"/>
            <a:ext cx="43020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Mengenal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diri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sendiri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Menghargai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keragaman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Bodhisattva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Alat peraga terkait 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dan materi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pendukung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2017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BUD.A.SUL.1.3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0716" y="3996822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020748" y="5519433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51892" y="672733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85683" y="4637520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04" y="2872127"/>
            <a:ext cx="221977" cy="23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4037" y="357598"/>
            <a:ext cx="2214032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1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BUD.A.SUL.1.3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037" y="835354"/>
            <a:ext cx="4505209" cy="48303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78888" y="1596577"/>
            <a:ext cx="2960358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Pengaturan</a:t>
            </a:r>
            <a:r>
              <a:rPr lang="en-US" sz="2000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000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52596" y="5917407"/>
            <a:ext cx="5038593" cy="2217206"/>
            <a:chOff x="952596" y="5917407"/>
            <a:chExt cx="5038593" cy="221720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50A848A-EBD2-4503-A6FB-1667547DDEC0}"/>
                </a:ext>
              </a:extLst>
            </p:cNvPr>
            <p:cNvSpPr/>
            <p:nvPr/>
          </p:nvSpPr>
          <p:spPr>
            <a:xfrm>
              <a:off x="952596" y="5917407"/>
              <a:ext cx="2664568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Disusi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Presentasi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Demonstrasi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Project</a:t>
              </a: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Eksperimen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631F156-BED4-492D-B845-853874C12FFA}"/>
                </a:ext>
              </a:extLst>
            </p:cNvPr>
            <p:cNvSpPr/>
            <p:nvPr/>
          </p:nvSpPr>
          <p:spPr>
            <a:xfrm>
              <a:off x="3507289" y="5964788"/>
              <a:ext cx="2483900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Eksplorasi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Permainan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Bercerita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Kunjungan</a:t>
              </a: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Lapangan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Simulasi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965" y="6373785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164" y="6793374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868" y="6744390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52597" y="5026932"/>
            <a:ext cx="5139359" cy="588271"/>
            <a:chOff x="952597" y="5026932"/>
            <a:chExt cx="5139359" cy="588271"/>
          </a:xfrm>
        </p:grpSpPr>
        <p:grpSp>
          <p:nvGrpSpPr>
            <p:cNvPr id="19" name="Google Shape;74;p15"/>
            <p:cNvGrpSpPr/>
            <p:nvPr/>
          </p:nvGrpSpPr>
          <p:grpSpPr>
            <a:xfrm>
              <a:off x="952597" y="5026932"/>
              <a:ext cx="2208048" cy="588271"/>
              <a:chOff x="3466375" y="934650"/>
              <a:chExt cx="3128507" cy="923575"/>
            </a:xfrm>
          </p:grpSpPr>
          <p:sp>
            <p:nvSpPr>
              <p:cNvPr id="20" name="Google Shape;76;p15"/>
              <p:cNvSpPr/>
              <p:nvPr/>
            </p:nvSpPr>
            <p:spPr>
              <a:xfrm>
                <a:off x="3466375" y="934650"/>
                <a:ext cx="566175" cy="923575"/>
              </a:xfrm>
              <a:custGeom>
                <a:avLst/>
                <a:gdLst/>
                <a:ahLst/>
                <a:cxnLst/>
                <a:rect l="l" t="t" r="r" b="b"/>
                <a:pathLst>
                  <a:path w="22647" h="36943" extrusionOk="0">
                    <a:moveTo>
                      <a:pt x="3869" y="0"/>
                    </a:moveTo>
                    <a:cubicBezTo>
                      <a:pt x="3069" y="0"/>
                      <a:pt x="2269" y="304"/>
                      <a:pt x="1655" y="911"/>
                    </a:cubicBezTo>
                    <a:lnTo>
                      <a:pt x="1" y="2566"/>
                    </a:lnTo>
                    <a:lnTo>
                      <a:pt x="13693" y="16258"/>
                    </a:lnTo>
                    <a:cubicBezTo>
                      <a:pt x="14919" y="17484"/>
                      <a:pt x="14919" y="19461"/>
                      <a:pt x="13693" y="20675"/>
                    </a:cubicBezTo>
                    <a:lnTo>
                      <a:pt x="1" y="34379"/>
                    </a:lnTo>
                    <a:lnTo>
                      <a:pt x="1655" y="36022"/>
                    </a:lnTo>
                    <a:cubicBezTo>
                      <a:pt x="2269" y="36636"/>
                      <a:pt x="3069" y="36942"/>
                      <a:pt x="3869" y="36942"/>
                    </a:cubicBezTo>
                    <a:cubicBezTo>
                      <a:pt x="4668" y="36942"/>
                      <a:pt x="5465" y="36636"/>
                      <a:pt x="6073" y="36022"/>
                    </a:cubicBezTo>
                    <a:lnTo>
                      <a:pt x="21420" y="20675"/>
                    </a:lnTo>
                    <a:cubicBezTo>
                      <a:pt x="22646" y="19461"/>
                      <a:pt x="22646" y="17484"/>
                      <a:pt x="21420" y="16258"/>
                    </a:cubicBezTo>
                    <a:lnTo>
                      <a:pt x="6073" y="911"/>
                    </a:lnTo>
                    <a:cubicBezTo>
                      <a:pt x="5465" y="304"/>
                      <a:pt x="4668" y="0"/>
                      <a:pt x="38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7;p15"/>
              <p:cNvSpPr/>
              <p:nvPr/>
            </p:nvSpPr>
            <p:spPr>
              <a:xfrm>
                <a:off x="3533650" y="1247050"/>
                <a:ext cx="171775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11942" extrusionOk="0">
                    <a:moveTo>
                      <a:pt x="1501" y="0"/>
                    </a:moveTo>
                    <a:cubicBezTo>
                      <a:pt x="737" y="0"/>
                      <a:pt x="0" y="597"/>
                      <a:pt x="0" y="1500"/>
                    </a:cubicBezTo>
                    <a:lnTo>
                      <a:pt x="0" y="10453"/>
                    </a:lnTo>
                    <a:cubicBezTo>
                      <a:pt x="0" y="11347"/>
                      <a:pt x="736" y="11942"/>
                      <a:pt x="1499" y="11942"/>
                    </a:cubicBezTo>
                    <a:cubicBezTo>
                      <a:pt x="1864" y="11942"/>
                      <a:pt x="2236" y="11806"/>
                      <a:pt x="2536" y="11501"/>
                    </a:cubicBezTo>
                    <a:lnTo>
                      <a:pt x="5382" y="8656"/>
                    </a:lnTo>
                    <a:cubicBezTo>
                      <a:pt x="6870" y="7179"/>
                      <a:pt x="6870" y="4774"/>
                      <a:pt x="5382" y="3286"/>
                    </a:cubicBezTo>
                    <a:lnTo>
                      <a:pt x="2536" y="440"/>
                    </a:lnTo>
                    <a:cubicBezTo>
                      <a:pt x="2236" y="136"/>
                      <a:pt x="1865" y="0"/>
                      <a:pt x="15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8;p15"/>
              <p:cNvSpPr/>
              <p:nvPr/>
            </p:nvSpPr>
            <p:spPr>
              <a:xfrm>
                <a:off x="3741832" y="1020644"/>
                <a:ext cx="2853050" cy="753400"/>
              </a:xfrm>
              <a:custGeom>
                <a:avLst/>
                <a:gdLst/>
                <a:ahLst/>
                <a:cxnLst/>
                <a:rect l="l" t="t" r="r" b="b"/>
                <a:pathLst>
                  <a:path w="114122" h="30136" extrusionOk="0">
                    <a:moveTo>
                      <a:pt x="0" y="0"/>
                    </a:moveTo>
                    <a:lnTo>
                      <a:pt x="12871" y="12859"/>
                    </a:lnTo>
                    <a:cubicBezTo>
                      <a:pt x="13478" y="13466"/>
                      <a:pt x="13788" y="14276"/>
                      <a:pt x="13788" y="15074"/>
                    </a:cubicBezTo>
                    <a:cubicBezTo>
                      <a:pt x="13788" y="15871"/>
                      <a:pt x="13478" y="16669"/>
                      <a:pt x="12871" y="17276"/>
                    </a:cubicBezTo>
                    <a:lnTo>
                      <a:pt x="12" y="30135"/>
                    </a:lnTo>
                    <a:lnTo>
                      <a:pt x="99286" y="30135"/>
                    </a:lnTo>
                    <a:lnTo>
                      <a:pt x="114122" y="15074"/>
                    </a:lnTo>
                    <a:lnTo>
                      <a:pt x="9928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 spcFirstLastPara="1" wrap="square" lIns="548625" tIns="91425" rIns="548625" bIns="91425" anchor="ctr" anchorCtr="0">
                <a:noAutofit/>
              </a:bodyPr>
              <a:lstStyle/>
              <a:p>
                <a:pPr lvl="0">
                  <a:buClr>
                    <a:schemeClr val="dk1"/>
                  </a:buClr>
                  <a:buSzPts val="1100"/>
                </a:pPr>
                <a:r>
                  <a:rPr lang="en" b="1" dirty="0" smtClean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Metode</a:t>
                </a:r>
                <a:endParaRPr b="1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3160645" y="5320995"/>
              <a:ext cx="2931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869405" y="2725635"/>
            <a:ext cx="4970623" cy="1559432"/>
            <a:chOff x="901873" y="2445220"/>
            <a:chExt cx="4970623" cy="1559432"/>
          </a:xfrm>
        </p:grpSpPr>
        <p:sp>
          <p:nvSpPr>
            <p:cNvPr id="31" name="Rectangle 3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36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0" name="Picture 39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BUD.A.SUL.1.2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35131" y="6010461"/>
            <a:ext cx="4534693" cy="1013971"/>
            <a:chOff x="289459" y="5066685"/>
            <a:chExt cx="4752283" cy="1013971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459" y="5066685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715439" y="5173341"/>
              <a:ext cx="3326303" cy="907315"/>
              <a:chOff x="5663190" y="2239599"/>
              <a:chExt cx="1870200" cy="104774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2" name="Google Shape;442;p23"/>
              <p:cNvSpPr/>
              <p:nvPr/>
            </p:nvSpPr>
            <p:spPr>
              <a:xfrm>
                <a:off x="5663190" y="2239599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Asesmen</a:t>
                </a:r>
                <a:endParaRPr sz="24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53" name="Google Shape;444;p23"/>
              <p:cNvSpPr/>
              <p:nvPr/>
            </p:nvSpPr>
            <p:spPr>
              <a:xfrm rot="10800000">
                <a:off x="6385470" y="2985439"/>
                <a:ext cx="260558" cy="301903"/>
              </a:xfrm>
              <a:prstGeom prst="triangle">
                <a:avLst>
                  <a:gd name="adj" fmla="val 57906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1337" y="7358121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Performa (bercerita)</a:t>
              </a:r>
              <a:endParaRPr sz="1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782583" y="8168633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Terulis 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96" y="7310497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3" y="8105888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1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0318" y="270899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4181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Meneladan Bodhisattva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647140" y="421372"/>
            <a:ext cx="1443181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BUD.A.SUL.1.3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23" name="Rectangle 22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4" name="Picture 23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58519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24094" cy="3288112"/>
              <a:chOff x="1573603" y="1581732"/>
              <a:chExt cx="1524094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32197" y="3004092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Ada sepuluh sifat luhur Bodhisattva, salah satunya adalah bijaksana. Sikap bijaksana ada tiga, yaitu pikiran bijaksana, ucapan bijaksana, dan perbuatan bijaksana.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mengidentifikasi sifat luhur Bodhisattva.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memberikan contoh sifat luhur Bodhisattva.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mengidentifikasi sifat luhur Bodhisattva.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didik dapat melaksanakan sifat Bodhisattva di rumah dan di sekolah.</a:t>
                </a:r>
                <a:endParaRPr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perlu meneladan Bodhisattva?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8623" y="5764449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Sifat luhur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saya yang dimiliki Bodhisattva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?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meneladan 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Bodhisattva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?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Bagaimana cara meneladan dalam kehidupan keseharian?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30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2275901" y="570399"/>
            <a:ext cx="2946265" cy="2477336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0" y="2710013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(Pendahuluan: 10 menit)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55659" y="3167461"/>
            <a:ext cx="4655403" cy="4892652"/>
            <a:chOff x="1175207" y="2521417"/>
            <a:chExt cx="4655403" cy="4892652"/>
          </a:xfrm>
        </p:grpSpPr>
        <p:grpSp>
          <p:nvGrpSpPr>
            <p:cNvPr id="3" name="Group 2"/>
            <p:cNvGrpSpPr/>
            <p:nvPr/>
          </p:nvGrpSpPr>
          <p:grpSpPr>
            <a:xfrm>
              <a:off x="1175207" y="2521417"/>
              <a:ext cx="4637552" cy="4892652"/>
              <a:chOff x="1193059" y="2521439"/>
              <a:chExt cx="4637552" cy="489265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93059" y="2521439"/>
                <a:ext cx="4619700" cy="3871588"/>
                <a:chOff x="1155916" y="2651403"/>
                <a:chExt cx="4619700" cy="3871588"/>
              </a:xfrm>
            </p:grpSpPr>
            <p:grpSp>
              <p:nvGrpSpPr>
                <p:cNvPr id="34" name="Google Shape;831;p32"/>
                <p:cNvGrpSpPr/>
                <p:nvPr/>
              </p:nvGrpSpPr>
              <p:grpSpPr>
                <a:xfrm>
                  <a:off x="1155916" y="2651403"/>
                  <a:ext cx="4619700" cy="909321"/>
                  <a:chOff x="4926650" y="699925"/>
                  <a:chExt cx="3285850" cy="806675"/>
                </a:xfrm>
              </p:grpSpPr>
              <p:sp>
                <p:nvSpPr>
                  <p:cNvPr id="3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>
                        <a:latin typeface="Arial MT"/>
                      </a:rPr>
                      <a:t>Melakukan pengecekan kesiapan </a:t>
                    </a:r>
                    <a:r>
                      <a:rPr lang="en-US" sz="1200" dirty="0">
                        <a:latin typeface="Arial MT"/>
                      </a:rPr>
                      <a:t>peserta didik </a:t>
                    </a:r>
                    <a:r>
                      <a:rPr lang="id-ID" sz="1200" dirty="0">
                        <a:latin typeface="Arial MT"/>
                      </a:rPr>
                      <a:t>untuk penggun</a:t>
                    </a:r>
                    <a:r>
                      <a:rPr lang="en-US" sz="1200" dirty="0">
                        <a:latin typeface="Arial MT"/>
                      </a:rPr>
                      <a:t>a</a:t>
                    </a:r>
                    <a:r>
                      <a:rPr lang="id-ID" sz="1200" dirty="0">
                        <a:latin typeface="Arial MT"/>
                      </a:rPr>
                      <a:t>an aplikasi WAG,  google clasrooom</a:t>
                    </a:r>
                    <a:r>
                      <a:rPr lang="en-US" sz="1200" dirty="0">
                        <a:latin typeface="Arial MT"/>
                      </a:rPr>
                      <a:t>,</a:t>
                    </a:r>
                    <a:r>
                      <a:rPr lang="id-ID" sz="1200" dirty="0">
                        <a:latin typeface="Arial MT"/>
                      </a:rPr>
                      <a:t> </a:t>
                    </a:r>
                    <a:r>
                      <a:rPr lang="en-US" sz="1200" dirty="0">
                        <a:latin typeface="Arial MT"/>
                      </a:rPr>
                      <a:t>atau</a:t>
                    </a:r>
                    <a:r>
                      <a:rPr lang="id-ID" sz="1200" dirty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38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6" name="Google Shape;843;p32"/>
                <p:cNvGrpSpPr/>
                <p:nvPr/>
              </p:nvGrpSpPr>
              <p:grpSpPr>
                <a:xfrm>
                  <a:off x="1155916" y="4751664"/>
                  <a:ext cx="4619700" cy="785060"/>
                  <a:chOff x="4926650" y="2665347"/>
                  <a:chExt cx="3285850" cy="806978"/>
                </a:xfrm>
              </p:grpSpPr>
              <p:sp>
                <p:nvSpPr>
                  <p:cNvPr id="47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3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3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3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50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848;p32"/>
                  <p:cNvSpPr/>
                  <p:nvPr/>
                </p:nvSpPr>
                <p:spPr>
                  <a:xfrm>
                    <a:off x="5034700" y="2773696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sp>
              <p:nvSpPr>
                <p:cNvPr id="56" name="Google Shape;853;p32"/>
                <p:cNvSpPr/>
                <p:nvPr/>
              </p:nvSpPr>
              <p:spPr>
                <a:xfrm>
                  <a:off x="4547387" y="5918658"/>
                  <a:ext cx="1134135" cy="604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28" y="0"/>
                        <a:pt x="1" y="7227"/>
                        <a:pt x="1" y="16133"/>
                      </a:cubicBezTo>
                      <a:cubicBezTo>
                        <a:pt x="1" y="25051"/>
                        <a:pt x="7228" y="32278"/>
                        <a:pt x="16134" y="32278"/>
                      </a:cubicBezTo>
                      <a:cubicBezTo>
                        <a:pt x="25052" y="32278"/>
                        <a:pt x="32267" y="25051"/>
                        <a:pt x="32267" y="16133"/>
                      </a:cubicBezTo>
                      <a:cubicBezTo>
                        <a:pt x="32267" y="7227"/>
                        <a:pt x="25052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" name="Google Shape;843;p32"/>
              <p:cNvGrpSpPr/>
              <p:nvPr/>
            </p:nvGrpSpPr>
            <p:grpSpPr>
              <a:xfrm>
                <a:off x="1210911" y="6607560"/>
                <a:ext cx="4619700" cy="806531"/>
                <a:chOff x="4926650" y="2665347"/>
                <a:chExt cx="3285850" cy="806978"/>
              </a:xfrm>
            </p:grpSpPr>
            <p:sp>
              <p:nvSpPr>
                <p:cNvPr id="84" name="Google Shape;844;p32"/>
                <p:cNvSpPr/>
                <p:nvPr/>
              </p:nvSpPr>
              <p:spPr>
                <a:xfrm>
                  <a:off x="5329975" y="2665347"/>
                  <a:ext cx="288252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01" h="32279" extrusionOk="0">
                      <a:moveTo>
                        <a:pt x="32278" y="0"/>
                      </a:moveTo>
                      <a:cubicBezTo>
                        <a:pt x="23361" y="0"/>
                        <a:pt x="16133" y="7227"/>
                        <a:pt x="16133" y="16145"/>
                      </a:cubicBezTo>
                      <a:cubicBezTo>
                        <a:pt x="16133" y="25051"/>
                        <a:pt x="8918" y="32278"/>
                        <a:pt x="1" y="32278"/>
                      </a:cubicBezTo>
                      <a:lnTo>
                        <a:pt x="99108" y="32278"/>
                      </a:lnTo>
                      <a:cubicBezTo>
                        <a:pt x="103561" y="32278"/>
                        <a:pt x="107609" y="30468"/>
                        <a:pt x="110526" y="27551"/>
                      </a:cubicBezTo>
                      <a:cubicBezTo>
                        <a:pt x="113491" y="24587"/>
                        <a:pt x="115301" y="20467"/>
                        <a:pt x="115253" y="15931"/>
                      </a:cubicBezTo>
                      <a:cubicBezTo>
                        <a:pt x="115134" y="7037"/>
                        <a:pt x="107597" y="0"/>
                        <a:pt x="98691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731500" tIns="91425" rIns="274300" bIns="91425" anchor="ctr" anchorCtr="0">
                  <a:noAutofit/>
                </a:bodyPr>
                <a:lstStyle/>
                <a:p>
                  <a:pPr marL="85725" lvl="1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</a:pPr>
                  <a:r>
                    <a:rPr lang="en-US" sz="1200" dirty="0" smtClean="0">
                      <a:solidFill>
                        <a:schemeClr val="bg1"/>
                      </a:solidFill>
                      <a:latin typeface="Arial MT"/>
                    </a:rPr>
                    <a:t>Guru menyampaikan tujuan pembelajaran yang akan dicapai dalam pembelajaran ini.</a:t>
                  </a:r>
                  <a:endParaRPr lang="en-US" sz="1200" dirty="0">
                    <a:solidFill>
                      <a:schemeClr val="bg1"/>
                    </a:solidFill>
                    <a:latin typeface="Arial MT"/>
                  </a:endParaRPr>
                </a:p>
              </p:txBody>
            </p:sp>
            <p:sp>
              <p:nvSpPr>
                <p:cNvPr id="87" name="Google Shape;847;p32"/>
                <p:cNvSpPr/>
                <p:nvPr/>
              </p:nvSpPr>
              <p:spPr>
                <a:xfrm>
                  <a:off x="4926650" y="2665350"/>
                  <a:ext cx="80667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16" y="0"/>
                        <a:pt x="1" y="7227"/>
                        <a:pt x="1" y="16133"/>
                      </a:cubicBezTo>
                      <a:cubicBezTo>
                        <a:pt x="1" y="25051"/>
                        <a:pt x="7216" y="32278"/>
                        <a:pt x="16134" y="32278"/>
                      </a:cubicBezTo>
                      <a:cubicBezTo>
                        <a:pt x="25051" y="32278"/>
                        <a:pt x="32266" y="25051"/>
                        <a:pt x="32266" y="16133"/>
                      </a:cubicBezTo>
                      <a:cubicBezTo>
                        <a:pt x="32266" y="7227"/>
                        <a:pt x="25051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48;p32"/>
                <p:cNvSpPr/>
                <p:nvPr/>
              </p:nvSpPr>
              <p:spPr>
                <a:xfrm>
                  <a:off x="5034700" y="2773699"/>
                  <a:ext cx="590575" cy="59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3" h="23611" extrusionOk="0">
                      <a:moveTo>
                        <a:pt x="11812" y="0"/>
                      </a:moveTo>
                      <a:cubicBezTo>
                        <a:pt x="5287" y="0"/>
                        <a:pt x="1" y="5287"/>
                        <a:pt x="1" y="11799"/>
                      </a:cubicBezTo>
                      <a:cubicBezTo>
                        <a:pt x="1" y="18324"/>
                        <a:pt x="5287" y="23610"/>
                        <a:pt x="11812" y="23610"/>
                      </a:cubicBezTo>
                      <a:cubicBezTo>
                        <a:pt x="18336" y="23610"/>
                        <a:pt x="23623" y="18324"/>
                        <a:pt x="23623" y="11799"/>
                      </a:cubicBezTo>
                      <a:cubicBezTo>
                        <a:pt x="23623" y="5287"/>
                        <a:pt x="18336" y="0"/>
                        <a:pt x="1181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 dirty="0" smtClean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05</a:t>
                  </a:r>
                  <a:endParaRPr sz="25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  <p:sp>
          <p:nvSpPr>
            <p:cNvPr id="59" name="Google Shape;844;p32"/>
            <p:cNvSpPr/>
            <p:nvPr/>
          </p:nvSpPr>
          <p:spPr>
            <a:xfrm>
              <a:off x="1777960" y="3640360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d-ID" sz="1300" dirty="0" smtClean="0">
                  <a:solidFill>
                    <a:schemeClr val="bg1"/>
                  </a:solidFill>
                  <a:latin typeface="Arial MT"/>
                </a:rPr>
                <a:t>Memeriksa </a:t>
              </a:r>
              <a:r>
                <a:rPr lang="id-ID" sz="1300" dirty="0">
                  <a:solidFill>
                    <a:schemeClr val="bg1"/>
                  </a:solidFill>
                  <a:latin typeface="Arial MT"/>
                </a:rPr>
                <a:t>kehadiran peserta didik sebagai sikap disiplin dalam pembiasaan.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64" name="Google Shape;848;p32"/>
            <p:cNvSpPr/>
            <p:nvPr/>
          </p:nvSpPr>
          <p:spPr>
            <a:xfrm>
              <a:off x="1362822" y="3745767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5" name="Google Shape;844;p32"/>
            <p:cNvSpPr/>
            <p:nvPr/>
          </p:nvSpPr>
          <p:spPr>
            <a:xfrm>
              <a:off x="1760109" y="5585511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d-ID" sz="1300" dirty="0" smtClean="0">
                  <a:solidFill>
                    <a:schemeClr val="bg1"/>
                  </a:solidFill>
                  <a:latin typeface="Arial MT"/>
                </a:rPr>
                <a:t>Memeriksa </a:t>
              </a:r>
              <a:r>
                <a:rPr lang="id-ID" sz="1300" dirty="0">
                  <a:solidFill>
                    <a:schemeClr val="bg1"/>
                  </a:solidFill>
                  <a:latin typeface="Arial MT"/>
                </a:rPr>
                <a:t>kehadiran peserta didik sebagai sikap disiplin dalam pembiasaan.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73" name="Google Shape;848;p32"/>
            <p:cNvSpPr/>
            <p:nvPr/>
          </p:nvSpPr>
          <p:spPr>
            <a:xfrm>
              <a:off x="1344971" y="5690918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2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4" y="3846201"/>
            <a:ext cx="595257" cy="42378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90 </a:t>
            </a:r>
          </a:p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Menit</a:t>
            </a:r>
            <a:endParaRPr lang="en-US" sz="1100" b="1" dirty="0">
              <a:ln w="0"/>
              <a:solidFill>
                <a:schemeClr val="bg1"/>
              </a:solidFill>
              <a:latin typeface="Arial M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 1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Meneladan Bodhisattva</a:t>
            </a: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3" y="1084862"/>
            <a:ext cx="3718549" cy="2334255"/>
            <a:chOff x="1400103" y="1084862"/>
            <a:chExt cx="3544793" cy="2334255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3" y="1771917"/>
              <a:ext cx="3544793" cy="1647200"/>
              <a:chOff x="4577079" y="2285238"/>
              <a:chExt cx="1382986" cy="1204025"/>
            </a:xfrm>
          </p:grpSpPr>
          <p:sp>
            <p:nvSpPr>
              <p:cNvPr id="33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oogle Shape;153;p17"/>
          <p:cNvGrpSpPr/>
          <p:nvPr/>
        </p:nvGrpSpPr>
        <p:grpSpPr>
          <a:xfrm>
            <a:off x="1284684" y="5283674"/>
            <a:ext cx="4570227" cy="869314"/>
            <a:chOff x="1258163" y="1712947"/>
            <a:chExt cx="2635535" cy="1073465"/>
          </a:xfrm>
        </p:grpSpPr>
        <p:sp>
          <p:nvSpPr>
            <p:cNvPr id="48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5;p17"/>
            <p:cNvSpPr txBox="1"/>
            <p:nvPr/>
          </p:nvSpPr>
          <p:spPr>
            <a:xfrm>
              <a:off x="1496579" y="2172858"/>
              <a:ext cx="1872335" cy="316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 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Guru meminta peserta didik </a:t>
              </a:r>
              <a:r>
                <a:rPr lang="en-US" sz="13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mempresentasikan daftar sifat luhur Bodhisattva Siddharta.</a:t>
              </a:r>
              <a:endParaRPr lang="en-US" sz="13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" name="Google Shape;156;p17"/>
            <p:cNvSpPr txBox="1"/>
            <p:nvPr/>
          </p:nvSpPr>
          <p:spPr>
            <a:xfrm>
              <a:off x="3368914" y="1996204"/>
              <a:ext cx="235154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1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2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60;p17"/>
          <p:cNvGrpSpPr/>
          <p:nvPr/>
        </p:nvGrpSpPr>
        <p:grpSpPr>
          <a:xfrm>
            <a:off x="1021376" y="6061023"/>
            <a:ext cx="4539667" cy="869300"/>
            <a:chOff x="2559375" y="2708964"/>
            <a:chExt cx="2627713" cy="1073448"/>
          </a:xfrm>
        </p:grpSpPr>
        <p:sp>
          <p:nvSpPr>
            <p:cNvPr id="55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3;p17"/>
            <p:cNvSpPr txBox="1"/>
            <p:nvPr/>
          </p:nvSpPr>
          <p:spPr>
            <a:xfrm>
              <a:off x="2841194" y="2992216"/>
              <a:ext cx="216557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59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" name="Google Shape;153;p17"/>
          <p:cNvGrpSpPr/>
          <p:nvPr/>
        </p:nvGrpSpPr>
        <p:grpSpPr>
          <a:xfrm>
            <a:off x="1284686" y="6844887"/>
            <a:ext cx="4570225" cy="869314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62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6;p17"/>
            <p:cNvSpPr txBox="1"/>
            <p:nvPr/>
          </p:nvSpPr>
          <p:spPr>
            <a:xfrm>
              <a:off x="3396050" y="1996204"/>
              <a:ext cx="208018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5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66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" name="Google Shape;160;p17"/>
          <p:cNvGrpSpPr/>
          <p:nvPr/>
        </p:nvGrpSpPr>
        <p:grpSpPr>
          <a:xfrm>
            <a:off x="1021375" y="7638599"/>
            <a:ext cx="4539669" cy="869300"/>
            <a:chOff x="2559375" y="2708964"/>
            <a:chExt cx="2627713" cy="1073448"/>
          </a:xfrm>
        </p:grpSpPr>
        <p:sp>
          <p:nvSpPr>
            <p:cNvPr id="121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3;p17"/>
            <p:cNvSpPr txBox="1"/>
            <p:nvPr/>
          </p:nvSpPr>
          <p:spPr>
            <a:xfrm>
              <a:off x="2841193" y="2992216"/>
              <a:ext cx="22095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24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125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 cap="rnd" cmpd="sng">
                <a:solidFill>
                  <a:schemeClr val="accent3">
                    <a:lumMod val="75000"/>
                  </a:schemeClr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" name="Google Shape;160;p17"/>
          <p:cNvGrpSpPr/>
          <p:nvPr/>
        </p:nvGrpSpPr>
        <p:grpSpPr>
          <a:xfrm>
            <a:off x="1023731" y="4504438"/>
            <a:ext cx="4537313" cy="869300"/>
            <a:chOff x="2559375" y="2708964"/>
            <a:chExt cx="2627713" cy="1073448"/>
          </a:xfrm>
          <a:solidFill>
            <a:schemeClr val="accent1">
              <a:lumMod val="75000"/>
            </a:schemeClr>
          </a:solidFill>
        </p:grpSpPr>
        <p:sp>
          <p:nvSpPr>
            <p:cNvPr id="128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2;p17"/>
            <p:cNvSpPr txBox="1"/>
            <p:nvPr/>
          </p:nvSpPr>
          <p:spPr>
            <a:xfrm>
              <a:off x="3084752" y="3058875"/>
              <a:ext cx="1987553" cy="53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bersama peserta membuat daftar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sifat luhur </a:t>
              </a: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yang dimiliki Bodhisattva Siddharta.</a:t>
              </a:r>
              <a:endParaRPr lang="en-US" sz="1300" dirty="0"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63;p17"/>
            <p:cNvSpPr txBox="1"/>
            <p:nvPr/>
          </p:nvSpPr>
          <p:spPr>
            <a:xfrm>
              <a:off x="2841193" y="2992216"/>
              <a:ext cx="215451" cy="429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1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  <a:grpFill/>
          </p:grpSpPr>
          <p:sp>
            <p:nvSpPr>
              <p:cNvPr id="132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882373" y="7767363"/>
            <a:ext cx="34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mengajak peserta </a:t>
            </a:r>
            <a:r>
              <a:rPr lang="en-US" sz="13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didik </a:t>
            </a:r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melaksanakan  semangat belajat Bodhisattva Siddharta.</a:t>
            </a:r>
            <a:endParaRPr lang="en-US" sz="1300" dirty="0">
              <a:solidFill>
                <a:schemeClr val="bg1"/>
              </a:solidFill>
              <a:latin typeface="Arial MT"/>
              <a:ea typeface="Roboto"/>
              <a:cs typeface="Roboto"/>
              <a:sym typeface="Robo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539" y="6926699"/>
            <a:ext cx="3355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meminta peserta didik memberikan contoh sifat luhur Bodhisattva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Siddharta yang </a:t>
            </a:r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dapat diimlementasikan di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sekolah.</a:t>
            </a:r>
            <a:endParaRPr lang="en-US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155;p17"/>
          <p:cNvSpPr txBox="1"/>
          <p:nvPr/>
        </p:nvSpPr>
        <p:spPr>
          <a:xfrm>
            <a:off x="1930907" y="6396424"/>
            <a:ext cx="3295507" cy="25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</a:t>
            </a:r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meminta peserta didik memberikan contoh sifat luhur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Bodhisattva Siddharta yang dapat diimlementasikan di rumah.</a:t>
            </a:r>
            <a:endParaRPr lang="en-US" sz="1200" dirty="0">
              <a:solidFill>
                <a:schemeClr val="bg1"/>
              </a:solidFill>
              <a:latin typeface="Arial MT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5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35292" y="590369"/>
            <a:ext cx="3409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Sifat Luhur 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Bodhisattva Siddharta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2"/>
          <a:srcRect l="40853" t="31436" r="30926" b="18520"/>
          <a:stretch/>
        </p:blipFill>
        <p:spPr bwMode="auto">
          <a:xfrm>
            <a:off x="889148" y="1485096"/>
            <a:ext cx="2120884" cy="2136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516616"/>
              </p:ext>
            </p:extLst>
          </p:nvPr>
        </p:nvGraphicFramePr>
        <p:xfrm>
          <a:off x="905982" y="7022025"/>
          <a:ext cx="5046034" cy="1821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40">
                  <a:extLst>
                    <a:ext uri="{9D8B030D-6E8A-4147-A177-3AD203B41FA5}">
                      <a16:colId xmlns:a16="http://schemas.microsoft.com/office/drawing/2014/main" val="3660188210"/>
                    </a:ext>
                  </a:extLst>
                </a:gridCol>
                <a:gridCol w="4409794">
                  <a:extLst>
                    <a:ext uri="{9D8B030D-6E8A-4147-A177-3AD203B41FA5}">
                      <a16:colId xmlns:a16="http://schemas.microsoft.com/office/drawing/2014/main" val="3132567300"/>
                    </a:ext>
                  </a:extLst>
                </a:gridCol>
              </a:tblGrid>
              <a:tr h="310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Peristiwa yang Terjadi pada Gambar di Atas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62981"/>
                  </a:ext>
                </a:extLst>
              </a:tr>
              <a:tr h="275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419907"/>
                  </a:ext>
                </a:extLst>
              </a:tr>
              <a:tr h="275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65040"/>
                  </a:ext>
                </a:extLst>
              </a:tr>
              <a:tr h="275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84124"/>
                  </a:ext>
                </a:extLst>
              </a:tr>
              <a:tr h="275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994886"/>
                  </a:ext>
                </a:extLst>
              </a:tr>
              <a:tr h="275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690074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66935" y="4214957"/>
            <a:ext cx="50460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 MT"/>
              </a:rPr>
              <a:t>Siddharta seorang Pangeran.</a:t>
            </a:r>
          </a:p>
          <a:p>
            <a:r>
              <a:rPr lang="en-US" sz="1400" dirty="0" smtClean="0">
                <a:latin typeface="Arial MT"/>
              </a:rPr>
              <a:t>Ia adalah seorang Bodhisattva.</a:t>
            </a:r>
          </a:p>
          <a:p>
            <a:r>
              <a:rPr lang="en-US" sz="1400" dirty="0" smtClean="0">
                <a:latin typeface="Arial MT"/>
              </a:rPr>
              <a:t>Bodhisattva adalah calon Buddha.</a:t>
            </a:r>
          </a:p>
          <a:p>
            <a:r>
              <a:rPr lang="en-US" sz="1400" dirty="0" smtClean="0">
                <a:latin typeface="Arial MT"/>
              </a:rPr>
              <a:t>Bodhisattva memiliki sifat luhur.</a:t>
            </a:r>
          </a:p>
          <a:p>
            <a:r>
              <a:rPr lang="en-US" sz="1400" dirty="0" smtClean="0">
                <a:latin typeface="Arial MT"/>
              </a:rPr>
              <a:t>Sifat luhur Bodhisattva Siddharta antara lain cinta kasih, belas kasih, simpati, dan batin seimbang.</a:t>
            </a:r>
          </a:p>
          <a:p>
            <a:r>
              <a:rPr lang="en-US" sz="1400" dirty="0" smtClean="0">
                <a:latin typeface="Arial MT"/>
              </a:rPr>
              <a:t>Bodhisattva Siddharta menyayangi semua makhluk.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57808" y="6578535"/>
            <a:ext cx="536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Amati gambar di atas, lalu tuliskan dalam tabel berikut.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905982" y="6155781"/>
            <a:ext cx="3274132" cy="422754"/>
            <a:chOff x="627813" y="430720"/>
            <a:chExt cx="3274132" cy="42275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3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377235" y="3599402"/>
            <a:ext cx="1427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MT"/>
              </a:rPr>
              <a:t>Sumber: Kemdikbud, 2021</a:t>
            </a:r>
          </a:p>
          <a:p>
            <a:pPr algn="ctr"/>
            <a:r>
              <a:rPr lang="en-US" sz="700" dirty="0" smtClean="0">
                <a:latin typeface="Arial MT"/>
              </a:rPr>
              <a:t>Buku PAB Kelas V</a:t>
            </a:r>
            <a:endParaRPr lang="en-US" sz="700" dirty="0">
              <a:latin typeface="Arial M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163687" y="1473768"/>
            <a:ext cx="2849282" cy="2433412"/>
            <a:chOff x="3163687" y="1473768"/>
            <a:chExt cx="2849282" cy="2433412"/>
          </a:xfrm>
        </p:grpSpPr>
        <p:pic>
          <p:nvPicPr>
            <p:cNvPr id="2050" name="Picture 2" descr="https://www.ladyandthetrack.com/assets/images/2018/02/gautama_buddha___kanthaka_memorize_by_vachalenxeon-d91bn6z-300x225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3687" y="1473768"/>
              <a:ext cx="2849282" cy="213696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16" name="TextBox 15"/>
            <p:cNvSpPr txBox="1"/>
            <p:nvPr/>
          </p:nvSpPr>
          <p:spPr>
            <a:xfrm>
              <a:off x="3874393" y="3599403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PAB Kelas V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45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1102868" y="852928"/>
              <a:ext cx="1398438" cy="66052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Penutup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(10 Menit)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5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0318" y="281785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Menghargai Sesama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647140" y="421372"/>
            <a:ext cx="1443181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BUD.A.SUL.1.3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27478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24094" cy="3288112"/>
              <a:chOff x="1573603" y="1581732"/>
              <a:chExt cx="1524094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32197" y="3004092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Semangat persatuan dan kesatuan diwujudkan dengan cara menghargai perbedaan. Peserta didik yang satu dengan lainnya, berbeda suku, adat, agama, dan budaya</a:t>
                </a:r>
                <a:r>
                  <a:rPr lang="en-US" sz="1200" dirty="0" smtClean="0">
                    <a:solidFill>
                      <a:srgbClr val="FF0000"/>
                    </a:solidFill>
                    <a:latin typeface="Arial MT"/>
                    <a:ea typeface="Roboto"/>
                    <a:cs typeface="Roboto"/>
                    <a:sym typeface="Roboto"/>
                  </a:rPr>
                  <a:t>.</a:t>
                </a:r>
              </a:p>
              <a:p>
                <a:pPr lvl="0" algn="ctr"/>
                <a:r>
                  <a:rPr lang="en-US" sz="1200" dirty="0" smtClean="0">
                    <a:solidFill>
                      <a:srgbClr val="FF0000"/>
                    </a:solidFill>
                    <a:latin typeface="Arial MT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dapat mengidentifikasi perbedaan di antara sesam teman 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memberikan contoh </a:t>
                </a:r>
                <a:r>
                  <a:rPr lang="en" sz="1000" dirty="0">
                    <a:latin typeface="Arial MT"/>
                    <a:ea typeface="Roboto"/>
                    <a:cs typeface="Roboto"/>
                    <a:sym typeface="Roboto"/>
                  </a:rPr>
                  <a:t>perbedaan di sekolah dan di rumah.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</a:t>
                </a:r>
                <a:r>
                  <a:rPr lang="en" sz="1000" dirty="0">
                    <a:latin typeface="Arial MT"/>
                    <a:ea typeface="Roboto"/>
                    <a:cs typeface="Roboto"/>
                    <a:sym typeface="Roboto"/>
                  </a:rPr>
                  <a:t>dapat </a:t>
                </a: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menghargai perbedaan sesana teman.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sikap mengahargai perbedaan sesama teman.</a:t>
                </a:r>
                <a:endParaRPr sz="10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perlu menghargai sesama? 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8623" y="5764449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perlu menghargai sesama teman di rumah maupun di sekolah?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wujud nyata yang dapat dilakukan untuk menghargai sesama?</a:t>
            </a:r>
          </a:p>
          <a:p>
            <a:pPr lvl="0"/>
            <a:endParaRPr lang="en-US" sz="1200" dirty="0">
              <a:solidFill>
                <a:srgbClr val="FF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17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1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2958386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bersama peserta didik membuat daftar orang yang pantas dihargai.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untuk </a:t>
              </a:r>
              <a:r>
                <a:rPr lang="en-US" sz="1200" dirty="0" smtClean="0">
                  <a:latin typeface="Arial MT"/>
                </a:rPr>
                <a:t>mempresentasikan daftar orang yang pantas dihormati.</a:t>
              </a:r>
              <a:endParaRPr lang="en-US" sz="1200" dirty="0">
                <a:latin typeface="Arial MT"/>
              </a:endParaRP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Arial MT"/>
                </a:rPr>
                <a:t>Guru meminta peserta didik </a:t>
              </a:r>
              <a:r>
                <a:rPr lang="en-US" sz="1200" dirty="0" smtClean="0">
                  <a:latin typeface="Arial MT"/>
                </a:rPr>
                <a:t>menunjukkan sikap menghargai orang tua di rumah.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en-US" sz="1200" dirty="0" smtClean="0">
                  <a:latin typeface="Arial MT"/>
                </a:rPr>
                <a:t>Guru meminta peserta didik menunjukkan sikap menghargai binantang</a:t>
              </a:r>
              <a:r>
                <a:rPr lang="en-US" sz="1200" dirty="0" smtClean="0">
                  <a:solidFill>
                    <a:srgbClr val="FF0000"/>
                  </a:solidFill>
                  <a:latin typeface="Arial MT"/>
                </a:rPr>
                <a:t>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929050" y="3715426"/>
            <a:ext cx="2271318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Melakukan pengecekan kesiapan </a:t>
            </a:r>
            <a:r>
              <a:rPr lang="en-US" sz="1300" dirty="0">
                <a:latin typeface="Arial MT"/>
              </a:rPr>
              <a:t>peserta didik </a:t>
            </a:r>
            <a:r>
              <a:rPr lang="id-ID" sz="1300" dirty="0">
                <a:latin typeface="Arial MT"/>
              </a:rPr>
              <a:t>untuk penggun</a:t>
            </a:r>
            <a:r>
              <a:rPr lang="en-US" sz="1300" dirty="0">
                <a:latin typeface="Arial MT"/>
              </a:rPr>
              <a:t>a</a:t>
            </a:r>
            <a:r>
              <a:rPr lang="id-ID" sz="1300" dirty="0">
                <a:latin typeface="Arial MT"/>
              </a:rPr>
              <a:t>an aplikasi WAG,  google clasrooom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</a:t>
            </a:r>
            <a:r>
              <a:rPr lang="en-US" sz="1300" dirty="0">
                <a:latin typeface="Arial MT"/>
              </a:rPr>
              <a:t>atau</a:t>
            </a:r>
            <a:r>
              <a:rPr lang="id-ID" sz="1300" dirty="0">
                <a:latin typeface="Arial MT"/>
              </a:rPr>
              <a:t> lainnya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>
                <a:latin typeface="Arial MT"/>
              </a:rPr>
              <a:t>Mengucap salam,</a:t>
            </a:r>
            <a:r>
              <a:rPr lang="id-ID" sz="1300" dirty="0">
                <a:latin typeface="Arial MT"/>
              </a:rPr>
              <a:t> berdoa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dan hening sejenak bersama-sama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Memeriksa kehadiran peserta didik sebagai sikap disiplin dalam pembiasaan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lvl="0"/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>
                <a:latin typeface="Arial MT"/>
              </a:rPr>
              <a:t>Menyiapkan fisik dan psikis peserta didik dalam mengawali </a:t>
            </a:r>
            <a:r>
              <a:rPr lang="en-US" sz="1300" dirty="0">
                <a:latin typeface="Arial MT"/>
              </a:rPr>
              <a:t>pembelajaran</a:t>
            </a:r>
            <a:r>
              <a:rPr lang="id-ID" sz="1300" dirty="0">
                <a:latin typeface="Arial MT"/>
              </a:rPr>
              <a:t>.</a:t>
            </a:r>
            <a:endParaRPr lang="en-US" sz="13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36619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8035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169536" y="740223"/>
            <a:ext cx="4189189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662" b="1" dirty="0" smtClean="0">
                <a:ln w="0"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Mengharhagai Orang Tua dan Guru</a:t>
            </a:r>
            <a:endParaRPr lang="en-US" sz="1662" dirty="0">
              <a:ln w="0"/>
              <a:solidFill>
                <a:srgbClr val="7030A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Speech Bubble: Rectangle 23">
            <a:extLst>
              <a:ext uri="{FF2B5EF4-FFF2-40B4-BE49-F238E27FC236}">
                <a16:creationId xmlns:a16="http://schemas.microsoft.com/office/drawing/2014/main" id="{8A0EA66D-DD3D-471E-92DA-0F7BFD2FEBA8}"/>
              </a:ext>
            </a:extLst>
          </p:cNvPr>
          <p:cNvSpPr/>
          <p:nvPr/>
        </p:nvSpPr>
        <p:spPr>
          <a:xfrm>
            <a:off x="2276061" y="4905659"/>
            <a:ext cx="3687417" cy="2359845"/>
          </a:xfrm>
          <a:prstGeom prst="wedgeRectCallout">
            <a:avLst>
              <a:gd name="adj1" fmla="val -63746"/>
              <a:gd name="adj2" fmla="val -39204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/>
                </a:solidFill>
                <a:latin typeface="Arial MT"/>
              </a:rPr>
              <a:t>Nani juga mengahrgai orang tua dan guru.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/>
                </a:solidFill>
                <a:latin typeface="Arial MT"/>
              </a:rPr>
              <a:t>Selain itu, Nani juga menghargai binatang.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/>
                </a:solidFill>
                <a:latin typeface="Arial MT"/>
              </a:rPr>
              <a:t>Nani mencontoh Bodhisattva Siddharta.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/>
                </a:solidFill>
                <a:latin typeface="Arial MT"/>
              </a:rPr>
              <a:t>Bodhisattva Siddharta menghargai 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/>
                </a:solidFill>
                <a:latin typeface="Arial MT"/>
              </a:rPr>
              <a:t>semua binatang, 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tx1"/>
                </a:solidFill>
                <a:latin typeface="Arial MT"/>
              </a:rPr>
              <a:t>bahkan semua makhluk.</a:t>
            </a:r>
          </a:p>
          <a:p>
            <a:endParaRPr lang="en-US" sz="1400" dirty="0">
              <a:solidFill>
                <a:schemeClr val="bg1"/>
              </a:solidFill>
              <a:latin typeface="Arial M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36029" y="1245920"/>
            <a:ext cx="5646718" cy="6327361"/>
            <a:chOff x="436029" y="1245920"/>
            <a:chExt cx="5646718" cy="6327361"/>
          </a:xfrm>
        </p:grpSpPr>
        <p:grpSp>
          <p:nvGrpSpPr>
            <p:cNvPr id="2" name="Group 1"/>
            <p:cNvGrpSpPr/>
            <p:nvPr/>
          </p:nvGrpSpPr>
          <p:grpSpPr>
            <a:xfrm>
              <a:off x="516594" y="1245920"/>
              <a:ext cx="5566153" cy="6083685"/>
              <a:chOff x="516594" y="1245920"/>
              <a:chExt cx="5566153" cy="6083685"/>
            </a:xfrm>
          </p:grpSpPr>
          <p:pic>
            <p:nvPicPr>
              <p:cNvPr id="15" name="image106.jpeg">
                <a:extLst>
                  <a:ext uri="{FF2B5EF4-FFF2-40B4-BE49-F238E27FC236}">
                    <a16:creationId xmlns:a16="http://schemas.microsoft.com/office/drawing/2014/main" id="{15C0D279-F334-4418-974D-163902A93E2B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501849" y="1245920"/>
                <a:ext cx="1580898" cy="3047785"/>
              </a:xfrm>
              <a:prstGeom prst="rect">
                <a:avLst/>
              </a:prstGeom>
            </p:spPr>
          </p:pic>
          <p:sp>
            <p:nvSpPr>
              <p:cNvPr id="19" name="Speech Bubble: Rectangle 18">
                <a:extLst>
                  <a:ext uri="{FF2B5EF4-FFF2-40B4-BE49-F238E27FC236}">
                    <a16:creationId xmlns:a16="http://schemas.microsoft.com/office/drawing/2014/main" id="{B8993EC1-8B81-4B79-9982-40B36E55EE9B}"/>
                  </a:ext>
                </a:extLst>
              </p:cNvPr>
              <p:cNvSpPr/>
              <p:nvPr/>
            </p:nvSpPr>
            <p:spPr>
              <a:xfrm>
                <a:off x="624169" y="1391477"/>
                <a:ext cx="3957769" cy="3289853"/>
              </a:xfrm>
              <a:prstGeom prst="wedgeRectCallout">
                <a:avLst>
                  <a:gd name="adj1" fmla="val 62433"/>
                  <a:gd name="adj2" fmla="val -35686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endParaRPr lang="en-US" sz="1300" dirty="0" smtClean="0">
                  <a:solidFill>
                    <a:schemeClr val="tx1"/>
                  </a:solidFill>
                  <a:latin typeface="Arial MT"/>
                </a:endParaRPr>
              </a:p>
              <a:p>
                <a:pPr>
                  <a:lnSpc>
                    <a:spcPct val="150000"/>
                  </a:lnSpc>
                </a:pPr>
                <a:endParaRPr lang="en-US" sz="1300" dirty="0" smtClean="0">
                  <a:solidFill>
                    <a:schemeClr val="tx1"/>
                  </a:solidFill>
                  <a:latin typeface="Arial M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Jojo sangat menghargai sesama.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Orang yang sangat aku hargai  pertama kali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>
                    <a:solidFill>
                      <a:schemeClr val="tx1"/>
                    </a:solidFill>
                    <a:latin typeface="Arial MT"/>
                  </a:rPr>
                  <a:t>a</a:t>
                </a: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dalah ayah dan ibu.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Mengapa perlu menghargai orang tua?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Karena mereka telah mendidik dan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membesarkan anak-anaknya.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Cara menghargai orang tua adalah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300" dirty="0">
                    <a:solidFill>
                      <a:schemeClr val="tx1"/>
                    </a:solidFill>
                    <a:latin typeface="Arial MT"/>
                  </a:rPr>
                  <a:t>p</a:t>
                </a:r>
                <a:r>
                  <a:rPr lang="en-US" sz="1300" dirty="0" smtClean="0">
                    <a:solidFill>
                      <a:schemeClr val="tx1"/>
                    </a:solidFill>
                    <a:latin typeface="Arial MT"/>
                  </a:rPr>
                  <a:t>atuh dan menuruti semua nasihatnya.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200" dirty="0">
                    <a:solidFill>
                      <a:schemeClr val="tx1"/>
                    </a:solidFill>
                    <a:latin typeface="Arial MT"/>
                  </a:rPr>
                  <a:t>Aku juga sangat menghargai guru.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200" dirty="0">
                    <a:solidFill>
                      <a:schemeClr val="tx1"/>
                    </a:solidFill>
                    <a:latin typeface="Arial MT"/>
                  </a:rPr>
                  <a:t>Semua tamanku di rumah dan di sekolah aku hargai</a:t>
                </a:r>
                <a:r>
                  <a:rPr lang="en-US" sz="1200" dirty="0" smtClean="0">
                    <a:solidFill>
                      <a:schemeClr val="tx1"/>
                    </a:solidFill>
                    <a:latin typeface="Arial MT"/>
                  </a:rPr>
                  <a:t>.</a:t>
                </a:r>
                <a:endParaRPr lang="en-US" sz="1300" dirty="0">
                  <a:solidFill>
                    <a:schemeClr val="tx1"/>
                  </a:solidFill>
                  <a:latin typeface="Arial MT"/>
                </a:endParaRPr>
              </a:p>
              <a:p>
                <a:pPr>
                  <a:lnSpc>
                    <a:spcPct val="150000"/>
                  </a:lnSpc>
                </a:pPr>
                <a:endParaRPr lang="en-US" sz="1300" dirty="0" smtClean="0">
                  <a:solidFill>
                    <a:schemeClr val="tx1"/>
                  </a:solidFill>
                  <a:latin typeface="Arial MT"/>
                </a:endParaRPr>
              </a:p>
              <a:p>
                <a:pPr>
                  <a:lnSpc>
                    <a:spcPct val="150000"/>
                  </a:lnSpc>
                </a:pPr>
                <a:endParaRPr lang="en-US" sz="1300" dirty="0">
                  <a:solidFill>
                    <a:schemeClr val="tx1"/>
                  </a:solidFill>
                  <a:latin typeface="Arial MT"/>
                </a:endParaRPr>
              </a:p>
              <a:p>
                <a:endParaRPr lang="en-US" sz="1400" dirty="0">
                  <a:solidFill>
                    <a:schemeClr val="tx1"/>
                  </a:solidFill>
                  <a:latin typeface="Arial MT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12DC640-CD99-45C3-8CEE-953F478AC361}"/>
                  </a:ext>
                </a:extLst>
              </p:cNvPr>
              <p:cNvPicPr/>
              <p:nvPr/>
            </p:nvPicPr>
            <p:blipFill rotWithShape="1">
              <a:blip r:embed="rId3"/>
              <a:srcRect l="67941" t="32353" r="23456" b="34118"/>
              <a:stretch/>
            </p:blipFill>
            <p:spPr bwMode="auto">
              <a:xfrm>
                <a:off x="516594" y="4681330"/>
                <a:ext cx="1266741" cy="264827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4496577" y="4251981"/>
                <a:ext cx="14278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700" dirty="0" smtClean="0">
                    <a:latin typeface="Arial MT"/>
                  </a:rPr>
                  <a:t>Buku PAB Kelas V</a:t>
                </a:r>
                <a:endParaRPr lang="en-US" sz="700" dirty="0">
                  <a:latin typeface="Arial MT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36029" y="7265504"/>
              <a:ext cx="1427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latin typeface="Arial MT"/>
                </a:rPr>
                <a:t>Sumber: Kemdikbud, 2021</a:t>
              </a:r>
            </a:p>
            <a:p>
              <a:pPr algn="ctr"/>
              <a:r>
                <a:rPr lang="en-US" sz="700" dirty="0" smtClean="0">
                  <a:latin typeface="Arial MT"/>
                </a:rPr>
                <a:t>Buku PAB Kelas V</a:t>
              </a:r>
              <a:endParaRPr lang="en-US" sz="700" dirty="0">
                <a:latin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0717" y="7047914"/>
            <a:ext cx="1728714" cy="369282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id-ID" sz="1846" dirty="0">
                <a:ln w="0"/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KESIMPULAN</a:t>
            </a:r>
            <a:endParaRPr lang="en-US" sz="1846" dirty="0">
              <a:ln w="0"/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27812" y="926334"/>
            <a:ext cx="4659735" cy="30067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1400" dirty="0" smtClean="0">
                <a:ln w="0"/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Buatlah Daftar Orang-Orang yang pantas dihargai!</a:t>
            </a:r>
            <a:endParaRPr lang="en-US" sz="1400" dirty="0">
              <a:ln w="0"/>
              <a:solidFill>
                <a:srgbClr val="002060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A922A9-782B-48EF-895C-D812880C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5542" y="457200"/>
            <a:ext cx="468989" cy="36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688811"/>
              </p:ext>
            </p:extLst>
          </p:nvPr>
        </p:nvGraphicFramePr>
        <p:xfrm>
          <a:off x="715548" y="1412781"/>
          <a:ext cx="4572000" cy="1787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574">
                  <a:extLst>
                    <a:ext uri="{9D8B030D-6E8A-4147-A177-3AD203B41FA5}">
                      <a16:colId xmlns:a16="http://schemas.microsoft.com/office/drawing/2014/main" val="818443711"/>
                    </a:ext>
                  </a:extLst>
                </a:gridCol>
                <a:gridCol w="1868556">
                  <a:extLst>
                    <a:ext uri="{9D8B030D-6E8A-4147-A177-3AD203B41FA5}">
                      <a16:colId xmlns:a16="http://schemas.microsoft.com/office/drawing/2014/main" val="1285524495"/>
                    </a:ext>
                  </a:extLst>
                </a:gridCol>
                <a:gridCol w="2295870">
                  <a:extLst>
                    <a:ext uri="{9D8B030D-6E8A-4147-A177-3AD203B41FA5}">
                      <a16:colId xmlns:a16="http://schemas.microsoft.com/office/drawing/2014/main" val="2461859335"/>
                    </a:ext>
                  </a:extLst>
                </a:gridCol>
              </a:tblGrid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 Rumah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Cara Menghargai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77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45176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65100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051650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9669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460705"/>
              </p:ext>
            </p:extLst>
          </p:nvPr>
        </p:nvGraphicFramePr>
        <p:xfrm>
          <a:off x="715547" y="3558207"/>
          <a:ext cx="4572000" cy="1787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574">
                  <a:extLst>
                    <a:ext uri="{9D8B030D-6E8A-4147-A177-3AD203B41FA5}">
                      <a16:colId xmlns:a16="http://schemas.microsoft.com/office/drawing/2014/main" val="730688722"/>
                    </a:ext>
                  </a:extLst>
                </a:gridCol>
                <a:gridCol w="1868556">
                  <a:extLst>
                    <a:ext uri="{9D8B030D-6E8A-4147-A177-3AD203B41FA5}">
                      <a16:colId xmlns:a16="http://schemas.microsoft.com/office/drawing/2014/main" val="1347112300"/>
                    </a:ext>
                  </a:extLst>
                </a:gridCol>
                <a:gridCol w="2295870">
                  <a:extLst>
                    <a:ext uri="{9D8B030D-6E8A-4147-A177-3AD203B41FA5}">
                      <a16:colId xmlns:a16="http://schemas.microsoft.com/office/drawing/2014/main" val="94006739"/>
                    </a:ext>
                  </a:extLst>
                </a:gridCol>
              </a:tblGrid>
              <a:tr h="3575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 Sekolah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Cara Menghargai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64542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01844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21545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23048"/>
                  </a:ext>
                </a:extLst>
              </a:tr>
              <a:tr h="357571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52037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50718" y="5615609"/>
            <a:ext cx="4536830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/>
              <a:t>2. Mengapa perlu mengahargai ayah dan ibu?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3. Bagaimana cara menghargai ayah dan ibu?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4. Mengapa harus menghargai binatang?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5. Berikan 2 contoh cara menghargai binatang!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15547" y="445410"/>
            <a:ext cx="3274132" cy="422754"/>
            <a:chOff x="627813" y="430720"/>
            <a:chExt cx="3274132" cy="4227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83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5764" y="759435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3577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Pedoman Penulisan Modula Ajar.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Pendidikan Agama Buddha dan Budi Pekerti Kelas I Kurikulum 2013 Edisi Revisi 2019.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Arial MT"/>
              </a:rPr>
              <a:t>Buku 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</p:spTree>
    <p:extLst>
      <p:ext uri="{BB962C8B-B14F-4D97-AF65-F5344CB8AC3E}">
        <p14:creationId xmlns:p14="http://schemas.microsoft.com/office/powerpoint/2010/main" val="22245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6708</TotalTime>
  <Words>1389</Words>
  <Application>Microsoft Office PowerPoint</Application>
  <PresentationFormat>Letter Paper (8.5x11 in)</PresentationFormat>
  <Paragraphs>291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Arial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382</cp:revision>
  <dcterms:created xsi:type="dcterms:W3CDTF">2018-12-05T06:41:57Z</dcterms:created>
  <dcterms:modified xsi:type="dcterms:W3CDTF">2021-08-02T14:04:52Z</dcterms:modified>
</cp:coreProperties>
</file>