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handoutMasterIdLst>
    <p:handoutMasterId r:id="rId24"/>
  </p:handoutMasterIdLst>
  <p:sldIdLst>
    <p:sldId id="282" r:id="rId2"/>
    <p:sldId id="286" r:id="rId3"/>
    <p:sldId id="284" r:id="rId4"/>
    <p:sldId id="288" r:id="rId5"/>
    <p:sldId id="290" r:id="rId6"/>
    <p:sldId id="294" r:id="rId7"/>
    <p:sldId id="257" r:id="rId8"/>
    <p:sldId id="260" r:id="rId9"/>
    <p:sldId id="325" r:id="rId10"/>
    <p:sldId id="326" r:id="rId11"/>
    <p:sldId id="323" r:id="rId12"/>
    <p:sldId id="302" r:id="rId13"/>
    <p:sldId id="299" r:id="rId14"/>
    <p:sldId id="304" r:id="rId15"/>
    <p:sldId id="322" r:id="rId16"/>
    <p:sldId id="266" r:id="rId17"/>
    <p:sldId id="306" r:id="rId18"/>
    <p:sldId id="309" r:id="rId19"/>
    <p:sldId id="321" r:id="rId20"/>
    <p:sldId id="327" r:id="rId21"/>
    <p:sldId id="328" r:id="rId2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1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lan hemajayo" initials="sh" lastIdx="1" clrIdx="0">
    <p:extLst>
      <p:ext uri="{19B8F6BF-5375-455C-9EA6-DF929625EA0E}">
        <p15:presenceInfo xmlns:p15="http://schemas.microsoft.com/office/powerpoint/2012/main" userId="399829ad04c115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E2D"/>
    <a:srgbClr val="FFFFFF"/>
    <a:srgbClr val="2F559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0" autoAdjust="0"/>
    <p:restoredTop sz="94660"/>
  </p:normalViewPr>
  <p:slideViewPr>
    <p:cSldViewPr snapToGrid="0">
      <p:cViewPr varScale="1">
        <p:scale>
          <a:sx n="49" d="100"/>
          <a:sy n="49" d="100"/>
        </p:scale>
        <p:origin x="2124" y="48"/>
      </p:cViewPr>
      <p:guideLst>
        <p:guide orient="horz" pos="2901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9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43A1E-9DBB-4FB5-9A3A-E909DE96935D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680FC-241A-43F4-9D7D-63AE3ABA42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2393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F299E-926B-4D91-A081-DF5B85BEB9AA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4B61-F176-4BF7-A111-3E6C2874024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47584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471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5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638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79996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16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95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92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787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442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9144000"/>
          </a:xfrm>
          <a:custGeom>
            <a:avLst/>
            <a:gdLst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0 w 68580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9144000">
                <a:moveTo>
                  <a:pt x="0" y="0"/>
                </a:moveTo>
                <a:lnTo>
                  <a:pt x="6858000" y="0"/>
                </a:lnTo>
                <a:lnTo>
                  <a:pt x="6858000" y="9144000"/>
                </a:lnTo>
                <a:lnTo>
                  <a:pt x="0" y="914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990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8926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4719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143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28792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6060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716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7074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5514-3BF6-4F8D-87D4-3446507E2BB1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985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C0C-5166-41D5-8345-FB3FCDAB7350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019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C178F-4AED-4212-9B76-6068E7D96FF5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1390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C080A8-D9E2-4AD0-A6E3-2E324A392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363" y="3355035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00B496-0EA4-4BD0-ACFF-036A56F3D1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363" y="5307871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052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429000" y="1167618"/>
            <a:ext cx="3429000" cy="3404382"/>
          </a:xfrm>
          <a:custGeom>
            <a:avLst/>
            <a:gdLst>
              <a:gd name="connsiteX0" fmla="*/ 0 w 3429000"/>
              <a:gd name="connsiteY0" fmla="*/ 0 h 3688080"/>
              <a:gd name="connsiteX1" fmla="*/ 3429000 w 3429000"/>
              <a:gd name="connsiteY1" fmla="*/ 0 h 3688080"/>
              <a:gd name="connsiteX2" fmla="*/ 3429000 w 3429000"/>
              <a:gd name="connsiteY2" fmla="*/ 3688080 h 3688080"/>
              <a:gd name="connsiteX3" fmla="*/ 0 w 3429000"/>
              <a:gd name="connsiteY3" fmla="*/ 368808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688080">
                <a:moveTo>
                  <a:pt x="0" y="0"/>
                </a:moveTo>
                <a:lnTo>
                  <a:pt x="3429000" y="0"/>
                </a:lnTo>
                <a:lnTo>
                  <a:pt x="3429000" y="3688080"/>
                </a:lnTo>
                <a:lnTo>
                  <a:pt x="0" y="3688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6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967089" y="1079500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92150" y="359761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92150" y="620304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371850" y="0"/>
            <a:ext cx="3219450" cy="2743200"/>
          </a:xfrm>
          <a:custGeom>
            <a:avLst/>
            <a:gdLst>
              <a:gd name="connsiteX0" fmla="*/ 0 w 3219450"/>
              <a:gd name="connsiteY0" fmla="*/ 0 h 2743200"/>
              <a:gd name="connsiteX1" fmla="*/ 3219450 w 3219450"/>
              <a:gd name="connsiteY1" fmla="*/ 0 h 2743200"/>
              <a:gd name="connsiteX2" fmla="*/ 3219450 w 3219450"/>
              <a:gd name="connsiteY2" fmla="*/ 2743200 h 2743200"/>
              <a:gd name="connsiteX3" fmla="*/ 0 w 321945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9450" h="2743200">
                <a:moveTo>
                  <a:pt x="0" y="0"/>
                </a:moveTo>
                <a:lnTo>
                  <a:pt x="3219450" y="0"/>
                </a:lnTo>
                <a:lnTo>
                  <a:pt x="3219450" y="2743200"/>
                </a:lnTo>
                <a:lnTo>
                  <a:pt x="0" y="274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933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04" r:id="rId13"/>
    <p:sldLayoutId id="2147483706" r:id="rId14"/>
    <p:sldLayoutId id="2147483708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>
            <a:spLocks/>
          </p:cNvSpPr>
          <p:nvPr/>
        </p:nvSpPr>
        <p:spPr bwMode="auto">
          <a:xfrm rot="20591679">
            <a:off x="592463" y="-831677"/>
            <a:ext cx="6085265" cy="6075355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FF0000"/>
          </a:solidFill>
          <a:ln w="28575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20591679">
            <a:off x="625180" y="-703840"/>
            <a:ext cx="5051911" cy="5108882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0070C0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11484" y="1107754"/>
            <a:ext cx="521123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PENDIDIKAN AGAMA BUDDHA DAN BUDI PEKERTI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47684" y="2328778"/>
            <a:ext cx="1338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spc="60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</a:t>
            </a:r>
            <a:endParaRPr lang="en-US" sz="3600" b="0" cap="none" spc="6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1495424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53742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85775" y="40100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822325" y="4216400"/>
            <a:ext cx="63500" cy="635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381625" y="37814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509385" y="4054475"/>
            <a:ext cx="45719" cy="45719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91703" y="598711"/>
            <a:ext cx="5096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Modul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Ajar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6880" y="8450287"/>
            <a:ext cx="66917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Pendidikan, Kebudayaan, </a:t>
            </a:r>
          </a:p>
          <a:p>
            <a:pPr algn="ctr"/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Riset, dan Teknologi</a:t>
            </a:r>
          </a:p>
          <a:p>
            <a:pPr algn="ctr"/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sz="14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90723" y="1631979"/>
            <a:ext cx="589829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Identitas Diriku dan </a:t>
            </a:r>
            <a:r>
              <a:rPr lang="en-US" sz="2400" b="1" cap="none" spc="0" dirty="0" smtClean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Budaya Temanku</a:t>
            </a:r>
          </a:p>
          <a:p>
            <a:pPr algn="ctr"/>
            <a:r>
              <a:rPr lang="en-US" sz="2000" b="1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latin typeface="Arial MT"/>
                <a:cs typeface="Arial" panose="020B0604020202020204" pitchFamily="34" charset="0"/>
              </a:rPr>
              <a:t>(Elemen Sejarah)</a:t>
            </a:r>
            <a:endParaRPr lang="en-US" sz="2000" b="1" cap="none" spc="0" dirty="0">
              <a:ln w="0"/>
              <a:solidFill>
                <a:schemeClr val="accent4">
                  <a:lumMod val="60000"/>
                  <a:lumOff val="40000"/>
                </a:schemeClr>
              </a:solidFill>
              <a:latin typeface="Arial MT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4053E85-F34E-4CC2-B35A-BE68E6B9EF9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0" t="6391" r="32179" b="29693"/>
          <a:stretch/>
        </p:blipFill>
        <p:spPr bwMode="auto">
          <a:xfrm>
            <a:off x="438529" y="117618"/>
            <a:ext cx="729367" cy="6657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1167896" y="7207238"/>
            <a:ext cx="4954228" cy="58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latin typeface="Arial MT"/>
              </a:rPr>
              <a:t>Sumber: Kemdikbud, 2021</a:t>
            </a:r>
          </a:p>
          <a:p>
            <a:pPr algn="ctr"/>
            <a:r>
              <a:rPr lang="en-US" sz="700" dirty="0" smtClean="0">
                <a:latin typeface="Arial MT"/>
              </a:rPr>
              <a:t>Buku Kelas V hal. 29</a:t>
            </a:r>
            <a:endParaRPr lang="en-US" sz="700" dirty="0">
              <a:latin typeface="Arial M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5486" y="-168116"/>
            <a:ext cx="6979507" cy="9233972"/>
            <a:chOff x="-5486" y="-168116"/>
            <a:chExt cx="6979507" cy="9233972"/>
          </a:xfrm>
        </p:grpSpPr>
        <p:grpSp>
          <p:nvGrpSpPr>
            <p:cNvPr id="3" name="Group 2"/>
            <p:cNvGrpSpPr/>
            <p:nvPr/>
          </p:nvGrpSpPr>
          <p:grpSpPr>
            <a:xfrm>
              <a:off x="-5486" y="-168116"/>
              <a:ext cx="6979507" cy="4384516"/>
              <a:chOff x="-5486" y="-168116"/>
              <a:chExt cx="6979507" cy="4384516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-5486" y="-168116"/>
                <a:ext cx="6979507" cy="4384516"/>
                <a:chOff x="-5486" y="-168116"/>
                <a:chExt cx="6979507" cy="4384516"/>
              </a:xfrm>
            </p:grpSpPr>
            <p:sp>
              <p:nvSpPr>
                <p:cNvPr id="25" name="Freeform 24"/>
                <p:cNvSpPr/>
                <p:nvPr/>
              </p:nvSpPr>
              <p:spPr>
                <a:xfrm>
                  <a:off x="-5486" y="3379"/>
                  <a:ext cx="6858000" cy="4213021"/>
                </a:xfrm>
                <a:custGeom>
                  <a:avLst/>
                  <a:gdLst>
                    <a:gd name="connsiteX0" fmla="*/ 0 w 6858000"/>
                    <a:gd name="connsiteY0" fmla="*/ 0 h 4213021"/>
                    <a:gd name="connsiteX1" fmla="*/ 6858000 w 6858000"/>
                    <a:gd name="connsiteY1" fmla="*/ 0 h 4213021"/>
                    <a:gd name="connsiteX2" fmla="*/ 6858000 w 6858000"/>
                    <a:gd name="connsiteY2" fmla="*/ 2868966 h 4213021"/>
                    <a:gd name="connsiteX3" fmla="*/ 6858000 w 6858000"/>
                    <a:gd name="connsiteY3" fmla="*/ 2959100 h 4213021"/>
                    <a:gd name="connsiteX4" fmla="*/ 6858000 w 6858000"/>
                    <a:gd name="connsiteY4" fmla="*/ 3484759 h 4213021"/>
                    <a:gd name="connsiteX5" fmla="*/ 6743700 w 6858000"/>
                    <a:gd name="connsiteY5" fmla="*/ 3407785 h 4213021"/>
                    <a:gd name="connsiteX6" fmla="*/ 6172200 w 6858000"/>
                    <a:gd name="connsiteY6" fmla="*/ 3151461 h 4213021"/>
                    <a:gd name="connsiteX7" fmla="*/ 5486400 w 6858000"/>
                    <a:gd name="connsiteY7" fmla="*/ 3382383 h 4213021"/>
                    <a:gd name="connsiteX8" fmla="*/ 4800600 w 6858000"/>
                    <a:gd name="connsiteY8" fmla="*/ 3921201 h 4213021"/>
                    <a:gd name="connsiteX9" fmla="*/ 4114800 w 6858000"/>
                    <a:gd name="connsiteY9" fmla="*/ 4202927 h 4213021"/>
                    <a:gd name="connsiteX10" fmla="*/ 3429000 w 6858000"/>
                    <a:gd name="connsiteY10" fmla="*/ 3664108 h 4213021"/>
                    <a:gd name="connsiteX11" fmla="*/ 2743200 w 6858000"/>
                    <a:gd name="connsiteY11" fmla="*/ 3125290 h 4213021"/>
                    <a:gd name="connsiteX12" fmla="*/ 2057400 w 6858000"/>
                    <a:gd name="connsiteY12" fmla="*/ 3202264 h 4213021"/>
                    <a:gd name="connsiteX13" fmla="*/ 1371600 w 6858000"/>
                    <a:gd name="connsiteY13" fmla="*/ 3895030 h 4213021"/>
                    <a:gd name="connsiteX14" fmla="*/ 685800 w 6858000"/>
                    <a:gd name="connsiteY14" fmla="*/ 3921201 h 4213021"/>
                    <a:gd name="connsiteX15" fmla="*/ 114300 w 6858000"/>
                    <a:gd name="connsiteY15" fmla="*/ 3690279 h 4213021"/>
                    <a:gd name="connsiteX16" fmla="*/ 0 w 6858000"/>
                    <a:gd name="connsiteY16" fmla="*/ 3638707 h 4213021"/>
                    <a:gd name="connsiteX17" fmla="*/ 0 w 6858000"/>
                    <a:gd name="connsiteY17" fmla="*/ 2959100 h 4213021"/>
                    <a:gd name="connsiteX18" fmla="*/ 0 w 6858000"/>
                    <a:gd name="connsiteY18" fmla="*/ 2868966 h 421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858000" h="4213021">
                      <a:moveTo>
                        <a:pt x="0" y="0"/>
                      </a:moveTo>
                      <a:lnTo>
                        <a:pt x="6858000" y="0"/>
                      </a:lnTo>
                      <a:lnTo>
                        <a:pt x="6858000" y="2868966"/>
                      </a:lnTo>
                      <a:lnTo>
                        <a:pt x="6858000" y="2959100"/>
                      </a:lnTo>
                      <a:lnTo>
                        <a:pt x="6858000" y="3484759"/>
                      </a:lnTo>
                      <a:lnTo>
                        <a:pt x="6743700" y="3407785"/>
                      </a:lnTo>
                      <a:cubicBezTo>
                        <a:pt x="6629400" y="3330810"/>
                        <a:pt x="6400800" y="3176862"/>
                        <a:pt x="6172200" y="3151461"/>
                      </a:cubicBezTo>
                      <a:cubicBezTo>
                        <a:pt x="5943600" y="3123750"/>
                        <a:pt x="5715000" y="3229590"/>
                        <a:pt x="5486400" y="3382383"/>
                      </a:cubicBezTo>
                      <a:cubicBezTo>
                        <a:pt x="5257800" y="3537486"/>
                        <a:pt x="5029200" y="3739543"/>
                        <a:pt x="4800600" y="3921201"/>
                      </a:cubicBezTo>
                      <a:cubicBezTo>
                        <a:pt x="4572000" y="4100551"/>
                        <a:pt x="4343400" y="4254499"/>
                        <a:pt x="4114800" y="4202927"/>
                      </a:cubicBezTo>
                      <a:cubicBezTo>
                        <a:pt x="3886200" y="4153278"/>
                        <a:pt x="3657600" y="3893491"/>
                        <a:pt x="3429000" y="3664108"/>
                      </a:cubicBezTo>
                      <a:cubicBezTo>
                        <a:pt x="3200400" y="3431647"/>
                        <a:pt x="2971800" y="3229590"/>
                        <a:pt x="2743200" y="3125290"/>
                      </a:cubicBezTo>
                      <a:cubicBezTo>
                        <a:pt x="2514600" y="3022914"/>
                        <a:pt x="2286000" y="3022914"/>
                        <a:pt x="2057400" y="3202264"/>
                      </a:cubicBezTo>
                      <a:cubicBezTo>
                        <a:pt x="1828800" y="3383538"/>
                        <a:pt x="1600200" y="3739543"/>
                        <a:pt x="1371600" y="3895030"/>
                      </a:cubicBezTo>
                      <a:cubicBezTo>
                        <a:pt x="1143000" y="4047439"/>
                        <a:pt x="914400" y="3999330"/>
                        <a:pt x="685800" y="3921201"/>
                      </a:cubicBezTo>
                      <a:cubicBezTo>
                        <a:pt x="457200" y="3845382"/>
                        <a:pt x="228600" y="3739543"/>
                        <a:pt x="114300" y="3690279"/>
                      </a:cubicBezTo>
                      <a:lnTo>
                        <a:pt x="0" y="3638707"/>
                      </a:lnTo>
                      <a:lnTo>
                        <a:pt x="0" y="2959100"/>
                      </a:lnTo>
                      <a:lnTo>
                        <a:pt x="0" y="2868966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Freeform 42"/>
                <p:cNvSpPr>
                  <a:spLocks/>
                </p:cNvSpPr>
                <p:nvPr/>
              </p:nvSpPr>
              <p:spPr bwMode="auto">
                <a:xfrm rot="575001">
                  <a:off x="4668763" y="-168116"/>
                  <a:ext cx="2305258" cy="1275116"/>
                </a:xfrm>
                <a:custGeom>
                  <a:avLst/>
                  <a:gdLst>
                    <a:gd name="connsiteX0" fmla="*/ 497372 w 2705773"/>
                    <a:gd name="connsiteY0" fmla="*/ 330964 h 1496654"/>
                    <a:gd name="connsiteX1" fmla="*/ 2457614 w 2705773"/>
                    <a:gd name="connsiteY1" fmla="*/ 0 h 1496654"/>
                    <a:gd name="connsiteX2" fmla="*/ 2705773 w 2705773"/>
                    <a:gd name="connsiteY2" fmla="*/ 1469803 h 1496654"/>
                    <a:gd name="connsiteX3" fmla="*/ 2636035 w 2705773"/>
                    <a:gd name="connsiteY3" fmla="*/ 1487873 h 1496654"/>
                    <a:gd name="connsiteX4" fmla="*/ 1593762 w 2705773"/>
                    <a:gd name="connsiteY4" fmla="*/ 1412183 h 1496654"/>
                    <a:gd name="connsiteX5" fmla="*/ 424340 w 2705773"/>
                    <a:gd name="connsiteY5" fmla="*/ 1412183 h 1496654"/>
                    <a:gd name="connsiteX6" fmla="*/ 21993 w 2705773"/>
                    <a:gd name="connsiteY6" fmla="*/ 766003 h 1496654"/>
                    <a:gd name="connsiteX7" fmla="*/ 315779 w 2705773"/>
                    <a:gd name="connsiteY7" fmla="*/ 442471 h 1496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05773" h="1496654">
                      <a:moveTo>
                        <a:pt x="497372" y="330964"/>
                      </a:moveTo>
                      <a:lnTo>
                        <a:pt x="2457614" y="0"/>
                      </a:lnTo>
                      <a:lnTo>
                        <a:pt x="2705773" y="1469803"/>
                      </a:lnTo>
                      <a:lnTo>
                        <a:pt x="2636035" y="1487873"/>
                      </a:lnTo>
                      <a:cubicBezTo>
                        <a:pt x="2379084" y="1526967"/>
                        <a:pt x="1980161" y="1423533"/>
                        <a:pt x="1593762" y="1412183"/>
                      </a:cubicBezTo>
                      <a:cubicBezTo>
                        <a:pt x="1152161" y="1399212"/>
                        <a:pt x="728553" y="1510053"/>
                        <a:pt x="424340" y="1412183"/>
                      </a:cubicBezTo>
                      <a:cubicBezTo>
                        <a:pt x="120126" y="1314313"/>
                        <a:pt x="-66327" y="1008910"/>
                        <a:pt x="21993" y="766003"/>
                      </a:cubicBezTo>
                      <a:cubicBezTo>
                        <a:pt x="66153" y="644550"/>
                        <a:pt x="177371" y="538425"/>
                        <a:pt x="315779" y="442471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 rot="5400000">
                  <a:off x="455041" y="-455040"/>
                  <a:ext cx="1871221" cy="2781302"/>
                </a:xfrm>
                <a:custGeom>
                  <a:avLst/>
                  <a:gdLst>
                    <a:gd name="connsiteX0" fmla="*/ 0 w 2563314"/>
                    <a:gd name="connsiteY0" fmla="*/ 3809999 h 3809999"/>
                    <a:gd name="connsiteX1" fmla="*/ 0 w 2563314"/>
                    <a:gd name="connsiteY1" fmla="*/ 0 h 3809999"/>
                    <a:gd name="connsiteX2" fmla="*/ 2403899 w 2563314"/>
                    <a:gd name="connsiteY2" fmla="*/ 3759086 h 3809999"/>
                    <a:gd name="connsiteX3" fmla="*/ 2563314 w 2563314"/>
                    <a:gd name="connsiteY3" fmla="*/ 3809999 h 3809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63314" h="3809999">
                      <a:moveTo>
                        <a:pt x="0" y="3809999"/>
                      </a:moveTo>
                      <a:lnTo>
                        <a:pt x="0" y="0"/>
                      </a:lnTo>
                      <a:cubicBezTo>
                        <a:pt x="1802089" y="585200"/>
                        <a:pt x="839887" y="3167376"/>
                        <a:pt x="2403899" y="3759086"/>
                      </a:cubicBezTo>
                      <a:lnTo>
                        <a:pt x="2563314" y="3809999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7" name="Rectangle 46"/>
              <p:cNvSpPr/>
              <p:nvPr/>
            </p:nvSpPr>
            <p:spPr>
              <a:xfrm>
                <a:off x="4947457" y="260768"/>
                <a:ext cx="191054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BUD.A.SUL.1.1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-5486" y="7548131"/>
              <a:ext cx="6863730" cy="1517725"/>
              <a:chOff x="-5486" y="7548131"/>
              <a:chExt cx="6863730" cy="1517725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244" y="7548131"/>
                <a:ext cx="6858000" cy="523220"/>
                <a:chOff x="244" y="7548131"/>
                <a:chExt cx="6858000" cy="523220"/>
              </a:xfrm>
            </p:grpSpPr>
            <p:sp>
              <p:nvSpPr>
                <p:cNvPr id="44" name="Rectangle 43"/>
                <p:cNvSpPr/>
                <p:nvPr/>
              </p:nvSpPr>
              <p:spPr>
                <a:xfrm>
                  <a:off x="244" y="7548131"/>
                  <a:ext cx="6858000" cy="523220"/>
                </a:xfrm>
                <a:prstGeom prst="rect">
                  <a:avLst/>
                </a:prstGeom>
                <a:solidFill>
                  <a:srgbClr val="C00000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400" b="1" spc="300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endParaRPr>
                </a:p>
                <a:p>
                  <a:pPr algn="ctr"/>
                  <a:endParaRPr lang="en-US" sz="1400" b="1" spc="300" dirty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147067" y="7619348"/>
                  <a:ext cx="174055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FASE A KELAS I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5595730" y="7609812"/>
                  <a:ext cx="12028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SULAN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0" name="Group 39"/>
              <p:cNvGrpSpPr/>
              <p:nvPr/>
            </p:nvGrpSpPr>
            <p:grpSpPr>
              <a:xfrm>
                <a:off x="-5486" y="8057296"/>
                <a:ext cx="6863486" cy="1008560"/>
                <a:chOff x="73674" y="7638658"/>
                <a:chExt cx="6535327" cy="1008560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1514965" y="7638658"/>
                  <a:ext cx="5094036" cy="1008560"/>
                </a:xfrm>
                <a:prstGeom prst="rect">
                  <a:avLst/>
                </a:prstGeom>
                <a:grpFill/>
              </p:spPr>
              <p:txBody>
                <a:bodyPr wrap="square" lIns="84406" tIns="42203" rIns="84406" bIns="42203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500" dirty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Kementerian </a:t>
                  </a:r>
                  <a:r>
                    <a:rPr lang="en-US" sz="1500" dirty="0" smtClean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Pendidikan, Kebudayaan, Riset, dan Teknologi</a:t>
                  </a:r>
                  <a:endParaRPr lang="en-US" sz="1500" dirty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  <a:p>
                  <a:r>
                    <a:rPr lang="en-US" sz="1500" dirty="0" smtClean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Badan Penelitian dan Pengembangan dan Perbukuan</a:t>
                  </a:r>
                </a:p>
                <a:p>
                  <a:r>
                    <a:rPr lang="en-US" sz="1500" dirty="0" smtClean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Pusat Asesmen dan Pembelajaran  </a:t>
                  </a:r>
                </a:p>
                <a:p>
                  <a:r>
                    <a:rPr lang="en-US" sz="1500" dirty="0" smtClean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2021</a:t>
                  </a:r>
                  <a:endParaRPr lang="en-US" sz="1500" dirty="0">
                    <a:ln w="0"/>
                    <a:solidFill>
                      <a:schemeClr val="bg1"/>
                    </a:solidFill>
                    <a:latin typeface="Segoe UI" panose="020B0502040204020203" pitchFamily="34" charset="0"/>
                    <a:ea typeface="Tahoma" panose="020B0604030504040204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42" name="Picture 41" descr="http://3.bp.blogspot.com/-2mRi5l6ECmY/VvtG90ryp3I/AAAAAAAAD1s/b7gZEquhhe4wXqFkxYls0zGkgSAnFB5ng/s1600/Tut%2BWuri%2BHandayani%2Bvector%2Blogo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74" y="7638658"/>
                  <a:ext cx="1441291" cy="1008560"/>
                </a:xfrm>
                <a:prstGeom prst="rect">
                  <a:avLst/>
                </a:prstGeom>
                <a:grpFill/>
                <a:extLst/>
              </p:spPr>
            </p:pic>
          </p:grpSp>
        </p:grpSp>
        <p:sp>
          <p:nvSpPr>
            <p:cNvPr id="4" name="TextBox 3"/>
            <p:cNvSpPr txBox="1"/>
            <p:nvPr/>
          </p:nvSpPr>
          <p:spPr>
            <a:xfrm>
              <a:off x="0" y="2770053"/>
              <a:ext cx="6852514" cy="47308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56" name="image106.jpeg">
              <a:extLst>
                <a:ext uri="{FF2B5EF4-FFF2-40B4-BE49-F238E27FC236}">
                  <a16:creationId xmlns:a16="http://schemas.microsoft.com/office/drawing/2014/main" id="{15C0D279-F334-4418-974D-163902A93E2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9069" y="2862247"/>
              <a:ext cx="4361832" cy="45464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67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/>
          <p:nvPr/>
        </p:nvSpPr>
        <p:spPr>
          <a:xfrm>
            <a:off x="243191" y="906307"/>
            <a:ext cx="6040839" cy="7352515"/>
          </a:xfrm>
          <a:custGeom>
            <a:avLst/>
            <a:gdLst>
              <a:gd name="connsiteX0" fmla="*/ 1301931 w 4088674"/>
              <a:gd name="connsiteY0" fmla="*/ 0 h 5573486"/>
              <a:gd name="connsiteX1" fmla="*/ 4088674 w 4088674"/>
              <a:gd name="connsiteY1" fmla="*/ 2786743 h 5573486"/>
              <a:gd name="connsiteX2" fmla="*/ 1301931 w 4088674"/>
              <a:gd name="connsiteY2" fmla="*/ 5573486 h 5573486"/>
              <a:gd name="connsiteX3" fmla="*/ 217205 w 4088674"/>
              <a:gd name="connsiteY3" fmla="*/ 5354490 h 5573486"/>
              <a:gd name="connsiteX4" fmla="*/ 0 w 4088674"/>
              <a:gd name="connsiteY4" fmla="*/ 5249857 h 5573486"/>
              <a:gd name="connsiteX5" fmla="*/ 0 w 4088674"/>
              <a:gd name="connsiteY5" fmla="*/ 323629 h 5573486"/>
              <a:gd name="connsiteX6" fmla="*/ 217205 w 4088674"/>
              <a:gd name="connsiteY6" fmla="*/ 218996 h 5573486"/>
              <a:gd name="connsiteX7" fmla="*/ 1301931 w 4088674"/>
              <a:gd name="connsiteY7" fmla="*/ 0 h 557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674" h="5573486">
                <a:moveTo>
                  <a:pt x="1301931" y="0"/>
                </a:moveTo>
                <a:cubicBezTo>
                  <a:pt x="2841007" y="0"/>
                  <a:pt x="4088674" y="1247667"/>
                  <a:pt x="4088674" y="2786743"/>
                </a:cubicBezTo>
                <a:cubicBezTo>
                  <a:pt x="4088674" y="4325819"/>
                  <a:pt x="2841007" y="5573486"/>
                  <a:pt x="1301931" y="5573486"/>
                </a:cubicBezTo>
                <a:cubicBezTo>
                  <a:pt x="917162" y="5573486"/>
                  <a:pt x="550606" y="5495507"/>
                  <a:pt x="217205" y="5354490"/>
                </a:cubicBezTo>
                <a:lnTo>
                  <a:pt x="0" y="5249857"/>
                </a:lnTo>
                <a:lnTo>
                  <a:pt x="0" y="323629"/>
                </a:lnTo>
                <a:lnTo>
                  <a:pt x="217205" y="218996"/>
                </a:lnTo>
                <a:cubicBezTo>
                  <a:pt x="550606" y="77979"/>
                  <a:pt x="917162" y="0"/>
                  <a:pt x="1301931" y="0"/>
                </a:cubicBezTo>
                <a:close/>
              </a:path>
            </a:pathLst>
          </a:custGeom>
          <a:solidFill>
            <a:srgbClr val="00206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" name="Oval 1"/>
          <p:cNvSpPr/>
          <p:nvPr/>
        </p:nvSpPr>
        <p:spPr>
          <a:xfrm>
            <a:off x="-3357976" y="1350441"/>
            <a:ext cx="134443" cy="570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3" name="Rectangle 22"/>
          <p:cNvSpPr/>
          <p:nvPr/>
        </p:nvSpPr>
        <p:spPr>
          <a:xfrm>
            <a:off x="2085689" y="6360781"/>
            <a:ext cx="11050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accent2">
                    <a:lumMod val="75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Kata </a:t>
            </a:r>
            <a:r>
              <a:rPr lang="en-US" sz="1400" b="1" dirty="0" err="1">
                <a:ln w="0"/>
                <a:solidFill>
                  <a:schemeClr val="accent2">
                    <a:lumMod val="75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endParaRPr lang="en-US" sz="1400" dirty="0">
              <a:ln w="0"/>
              <a:solidFill>
                <a:schemeClr val="accent2">
                  <a:lumMod val="75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84979" y="4243389"/>
            <a:ext cx="1957296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1400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endParaRPr lang="en-US" sz="1400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32570" y="7558818"/>
            <a:ext cx="2493211" cy="284067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en-US" sz="1292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Diharapkan</a:t>
            </a:r>
            <a:endParaRPr lang="en-US" sz="129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75926" y="4516038"/>
            <a:ext cx="42609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Mengidentifikasi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secara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lisan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identitas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diri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sebagai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pribadi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beragama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Buddha.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Menguraikan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perbedaan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identitas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diri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dan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identitas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teman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Menyajikan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secara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lisan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perbedaan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identitas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diri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dan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identitas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teman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Menunjukkan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sikap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keterbukaan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 dan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perilaku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hormat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menghargai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perbedaan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identitas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dan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budaya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teman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di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latin typeface="Arial MT"/>
              </a:rPr>
              <a:t>sekolah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. </a:t>
            </a:r>
            <a:endParaRPr lang="id-ID" sz="1200" dirty="0">
              <a:solidFill>
                <a:schemeClr val="accent5">
                  <a:lumMod val="50000"/>
                </a:schemeClr>
              </a:solidFill>
              <a:latin typeface="Arial MT"/>
            </a:endParaRPr>
          </a:p>
        </p:txBody>
      </p:sp>
      <p:pic>
        <p:nvPicPr>
          <p:cNvPr id="4102" name="Picture 6" descr="Hasil gambar untuk facebook messenger icon 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0" y="7671046"/>
            <a:ext cx="599745" cy="59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085688" y="6639137"/>
            <a:ext cx="4158627" cy="60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108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Mengapa perlu mengenal identitas diri?</a:t>
            </a:r>
            <a:endParaRPr lang="en-US" sz="1108" dirty="0">
              <a:solidFill>
                <a:schemeClr val="accent2">
                  <a:lumMod val="50000"/>
                </a:schemeClr>
              </a:solidFill>
              <a:latin typeface="Open San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108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Apa yang bisa kalian lakukan setelah mengenal budaya teman? Bagaimana caranya?</a:t>
            </a:r>
            <a:endParaRPr lang="en-US" sz="1108" dirty="0">
              <a:solidFill>
                <a:schemeClr val="accent2">
                  <a:lumMod val="50000"/>
                </a:schemeClr>
              </a:solidFill>
              <a:latin typeface="Open San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32571" y="7775311"/>
            <a:ext cx="4260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Menyajikan </a:t>
            </a:r>
            <a:r>
              <a:rPr lang="fi-FI" sz="1200" b="0" i="0" u="none" strike="noStrike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MT"/>
              </a:rPr>
              <a:t>identitas diri secara lisan.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b="0" i="0" u="none" strike="noStrike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MT"/>
              </a:rPr>
              <a:t>Menguraikan dan menghargai perbedaan </a:t>
            </a:r>
            <a:r>
              <a:rPr lang="fi-FI" sz="1200" b="0" i="0" u="none" strike="noStrike" dirty="0">
                <a:solidFill>
                  <a:schemeClr val="accent5">
                    <a:lumMod val="50000"/>
                  </a:schemeClr>
                </a:solidFill>
                <a:effectLst/>
                <a:latin typeface="Arial MT"/>
              </a:rPr>
              <a:t>budaya.</a:t>
            </a:r>
            <a:r>
              <a:rPr lang="fi-FI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 </a:t>
            </a:r>
            <a:endParaRPr lang="id-ID" sz="1200" dirty="0">
              <a:solidFill>
                <a:schemeClr val="accent5">
                  <a:lumMod val="50000"/>
                </a:schemeClr>
              </a:solidFill>
              <a:latin typeface="Arial M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1529" y="4284259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21597" y="5709956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21433" y="7288555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63228" y="1951752"/>
            <a:ext cx="1127454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ln w="0"/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Domain CP</a:t>
            </a:r>
            <a:endParaRPr lang="en-US" sz="1400" dirty="0">
              <a:ln w="0"/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46814B1-3718-42B4-95F7-C5637FC5C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46" y="4314731"/>
            <a:ext cx="1059149" cy="105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E6D7F1D-752F-499A-BFCF-D0BF70291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40" y="6351805"/>
            <a:ext cx="1313995" cy="8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71CC48E-ECEC-4D81-83A9-5C7F4B80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41" y="7540499"/>
            <a:ext cx="1235443" cy="8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084979" y="977454"/>
            <a:ext cx="12653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chemeClr val="accent6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sz="1400" b="1" dirty="0">
                <a:ln w="0"/>
                <a:solidFill>
                  <a:schemeClr val="accent6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400" b="1" dirty="0" err="1">
                <a:ln w="0"/>
                <a:solidFill>
                  <a:schemeClr val="accent6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Elemen</a:t>
            </a:r>
            <a:endParaRPr lang="en-US" sz="1400" dirty="0">
              <a:ln w="0"/>
              <a:solidFill>
                <a:schemeClr val="accent6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70868" y="1261521"/>
            <a:ext cx="413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  <a:latin typeface="Arial MT"/>
              </a:rPr>
              <a:t>Fase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Arial MT"/>
              </a:rPr>
              <a:t> 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  <a:latin typeface="Arial MT"/>
              </a:rPr>
              <a:t>Elemen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  <a:latin typeface="Arial MT"/>
              </a:rPr>
              <a:t>Sejarah</a:t>
            </a:r>
            <a:endParaRPr lang="id-ID" sz="1200" dirty="0">
              <a:solidFill>
                <a:schemeClr val="accent6">
                  <a:lumMod val="50000"/>
                </a:schemeClr>
              </a:solidFill>
              <a:latin typeface="Arial MT"/>
            </a:endParaRPr>
          </a:p>
        </p:txBody>
      </p:sp>
      <p:pic>
        <p:nvPicPr>
          <p:cNvPr id="38" name="Picture 8">
            <a:extLst>
              <a:ext uri="{FF2B5EF4-FFF2-40B4-BE49-F238E27FC236}">
                <a16:creationId xmlns:a16="http://schemas.microsoft.com/office/drawing/2014/main" id="{E292E2AE-2B2E-4239-95EC-131E0ED60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53" y="1038209"/>
            <a:ext cx="783288" cy="78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s://static.dokumen.tech/img/1200x630/reader019/reader/2020050202/5cfd479488c993fe058d6aa7/r-1.jpg?t=161772999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0" t="10362" r="4167" b="14021"/>
          <a:stretch/>
        </p:blipFill>
        <p:spPr bwMode="auto">
          <a:xfrm>
            <a:off x="896437" y="2248928"/>
            <a:ext cx="791504" cy="1111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6" name="Picture 45"/>
          <p:cNvPicPr/>
          <p:nvPr/>
        </p:nvPicPr>
        <p:blipFill rotWithShape="1">
          <a:blip r:embed="rId9"/>
          <a:srcRect l="7795" t="26844" r="20398" b="15042"/>
          <a:stretch/>
        </p:blipFill>
        <p:spPr bwMode="auto">
          <a:xfrm>
            <a:off x="2140354" y="2201026"/>
            <a:ext cx="4143676" cy="19849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4" name="Group 5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55" name="Group 54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59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57" name="Flowchart: Delay 56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1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BUD.A.SUL.1.1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1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16" y="2919626"/>
            <a:ext cx="262948" cy="2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oogle Shape;516;p25"/>
          <p:cNvGrpSpPr/>
          <p:nvPr/>
        </p:nvGrpSpPr>
        <p:grpSpPr>
          <a:xfrm>
            <a:off x="2961194" y="282648"/>
            <a:ext cx="1529491" cy="1077259"/>
            <a:chOff x="5927513" y="1326163"/>
            <a:chExt cx="1441575" cy="1755900"/>
          </a:xfrm>
        </p:grpSpPr>
        <p:sp>
          <p:nvSpPr>
            <p:cNvPr id="33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18;p25"/>
            <p:cNvSpPr/>
            <p:nvPr/>
          </p:nvSpPr>
          <p:spPr>
            <a:xfrm>
              <a:off x="6017161" y="1426025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16 JP</a:t>
              </a:r>
            </a:p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(16 x 35 Menit)</a:t>
              </a:r>
              <a:endParaRPr sz="1200" b="1" dirty="0">
                <a:solidFill>
                  <a:srgbClr val="FFFFFF"/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982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81209" y="1129835"/>
            <a:ext cx="3092734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Profil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Pelajar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Pancasila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64899" y="1461905"/>
            <a:ext cx="29470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effectLst/>
                <a:latin typeface="Arial MT"/>
                <a:ea typeface="Arial Unicode MS"/>
              </a:rPr>
              <a:t>Beriman</a:t>
            </a:r>
            <a:r>
              <a:rPr lang="en-US" sz="1400" dirty="0">
                <a:effectLst/>
                <a:latin typeface="Arial MT"/>
                <a:ea typeface="Arial Unicode MS"/>
              </a:rPr>
              <a:t>,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Bertakwa</a:t>
            </a:r>
            <a:r>
              <a:rPr lang="en-US" sz="1400" dirty="0">
                <a:effectLst/>
                <a:latin typeface="Arial MT"/>
                <a:ea typeface="Arial Unicode MS"/>
              </a:rPr>
              <a:t>,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kepada</a:t>
            </a:r>
            <a:r>
              <a:rPr lang="en-US" sz="1400" dirty="0">
                <a:effectLst/>
                <a:latin typeface="Arial MT"/>
                <a:ea typeface="Arial Unicode MS"/>
              </a:rPr>
              <a:t>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Tuhan</a:t>
            </a:r>
            <a:r>
              <a:rPr lang="en-US" sz="1400" dirty="0">
                <a:effectLst/>
                <a:latin typeface="Arial MT"/>
                <a:ea typeface="Arial Unicode MS"/>
              </a:rPr>
              <a:t> YME, dan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Berakhlak</a:t>
            </a:r>
            <a:r>
              <a:rPr lang="en-US" sz="1400" dirty="0">
                <a:effectLst/>
                <a:latin typeface="Arial MT"/>
                <a:ea typeface="Arial Unicode MS"/>
              </a:rPr>
              <a:t>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Mulia</a:t>
            </a:r>
            <a:r>
              <a:rPr lang="en-US" sz="1400" dirty="0">
                <a:effectLst/>
                <a:latin typeface="Arial MT"/>
                <a:ea typeface="Arial Unicode MS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effectLst/>
                <a:latin typeface="Arial MT"/>
                <a:ea typeface="Arial Unicode MS"/>
              </a:rPr>
              <a:t>Berkebinekaan</a:t>
            </a:r>
            <a:r>
              <a:rPr lang="en-US" sz="1400" dirty="0">
                <a:effectLst/>
                <a:latin typeface="Arial MT"/>
                <a:ea typeface="Arial Unicode MS"/>
              </a:rPr>
              <a:t> Global</a:t>
            </a:r>
            <a:r>
              <a:rPr lang="en-US" sz="1400" dirty="0">
                <a:latin typeface="Arial MT"/>
                <a:ea typeface="Arial Unicode MS"/>
              </a:rPr>
              <a:t>.</a:t>
            </a:r>
            <a:endParaRPr lang="id-ID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851" y="2871882"/>
            <a:ext cx="2571759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Sarana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Prasarana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71456" y="3250993"/>
            <a:ext cx="29404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Laptop/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Komputer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Jaringan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internet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Lingkungan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belajar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dimodifikasi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8877" y="4495686"/>
            <a:ext cx="334979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Target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Jumlah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47220" y="4908759"/>
            <a:ext cx="34240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Target: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reguler</a:t>
            </a:r>
            <a:r>
              <a:rPr lang="en-US" sz="1400" dirty="0">
                <a:latin typeface="Arial MT"/>
              </a:rPr>
              <a:t>/</a:t>
            </a:r>
            <a:r>
              <a:rPr lang="en-US" sz="1400" dirty="0" err="1">
                <a:latin typeface="Arial MT"/>
              </a:rPr>
              <a:t>tipikal</a:t>
            </a:r>
            <a:r>
              <a:rPr lang="en-US" sz="1400" dirty="0">
                <a:latin typeface="Arial MT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</a:rPr>
              <a:t>Siswa dengan kesulitan belajar </a:t>
            </a:r>
            <a:r>
              <a:rPr lang="en-US" sz="1400" dirty="0" smtClean="0">
                <a:latin typeface="Arial MT"/>
              </a:rPr>
              <a:t>(siswa yang belum lancar membaca) </a:t>
            </a:r>
            <a:endParaRPr lang="en-US" sz="1400" dirty="0">
              <a:latin typeface="Arial M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berpencapaian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tinggi</a:t>
            </a:r>
            <a:endParaRPr lang="en-US" sz="1400" dirty="0">
              <a:latin typeface="Arial MT"/>
            </a:endParaRPr>
          </a:p>
          <a:p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Arial MT"/>
              </a:rPr>
              <a:t>Jumlah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Arial MT"/>
              </a:rPr>
              <a:t>Siswa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</a:rPr>
              <a:t>Maksimum 28 </a:t>
            </a:r>
            <a:r>
              <a:rPr lang="en-US" sz="1400" dirty="0" smtClean="0">
                <a:latin typeface="Arial MT"/>
              </a:rPr>
              <a:t>– 32 siswa  </a:t>
            </a:r>
            <a:endParaRPr lang="en-US" sz="1400" dirty="0">
              <a:latin typeface="Arial M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048150" y="1613731"/>
            <a:ext cx="1203317" cy="356079"/>
            <a:chOff x="2308835" y="3681741"/>
            <a:chExt cx="1303593" cy="649951"/>
          </a:xfrm>
          <a:solidFill>
            <a:srgbClr val="C00000"/>
          </a:solidFill>
        </p:grpSpPr>
        <p:cxnSp>
          <p:nvCxnSpPr>
            <p:cNvPr id="29" name="Elbow Connector 28"/>
            <p:cNvCxnSpPr/>
            <p:nvPr/>
          </p:nvCxnSpPr>
          <p:spPr>
            <a:xfrm>
              <a:off x="2308835" y="3681741"/>
              <a:ext cx="1237082" cy="557534"/>
            </a:xfrm>
            <a:prstGeom prst="bentConnector3">
              <a:avLst>
                <a:gd name="adj1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lowchart: Connector 35"/>
            <p:cNvSpPr/>
            <p:nvPr/>
          </p:nvSpPr>
          <p:spPr>
            <a:xfrm>
              <a:off x="3432929" y="4152193"/>
              <a:ext cx="179499" cy="179499"/>
            </a:xfrm>
            <a:prstGeom prst="flowChartConnector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068141" y="3353755"/>
            <a:ext cx="1203317" cy="434264"/>
            <a:chOff x="2308835" y="3681741"/>
            <a:chExt cx="1303593" cy="649951"/>
          </a:xfrm>
        </p:grpSpPr>
        <p:cxnSp>
          <p:nvCxnSpPr>
            <p:cNvPr id="40" name="Elbow Connector 39"/>
            <p:cNvCxnSpPr/>
            <p:nvPr/>
          </p:nvCxnSpPr>
          <p:spPr>
            <a:xfrm>
              <a:off x="2308835" y="3681741"/>
              <a:ext cx="1237082" cy="55753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lowchart: Connector 40"/>
            <p:cNvSpPr/>
            <p:nvPr/>
          </p:nvSpPr>
          <p:spPr>
            <a:xfrm>
              <a:off x="3432929" y="4152193"/>
              <a:ext cx="179499" cy="179499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048148" y="5053507"/>
            <a:ext cx="1203317" cy="434264"/>
            <a:chOff x="2308835" y="3681741"/>
            <a:chExt cx="1303593" cy="649951"/>
          </a:xfrm>
        </p:grpSpPr>
        <p:cxnSp>
          <p:nvCxnSpPr>
            <p:cNvPr id="43" name="Elbow Connector 42"/>
            <p:cNvCxnSpPr/>
            <p:nvPr/>
          </p:nvCxnSpPr>
          <p:spPr>
            <a:xfrm>
              <a:off x="2308835" y="3681741"/>
              <a:ext cx="1237082" cy="55753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lowchart: Connector 43"/>
            <p:cNvSpPr/>
            <p:nvPr/>
          </p:nvSpPr>
          <p:spPr>
            <a:xfrm>
              <a:off x="3432929" y="4152193"/>
              <a:ext cx="179499" cy="179499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246717" y="6868110"/>
            <a:ext cx="271763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Ketersediaan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271456" y="7200180"/>
            <a:ext cx="321183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pengayaan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berpencapaian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tinggi</a:t>
            </a:r>
            <a:r>
              <a:rPr lang="id-ID" sz="1400" dirty="0"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alternatif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penjelasan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aktivitas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memahami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konsep</a:t>
            </a:r>
            <a:endParaRPr lang="id-ID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054706" y="7338639"/>
            <a:ext cx="1216750" cy="434264"/>
            <a:chOff x="2308835" y="3681741"/>
            <a:chExt cx="1303593" cy="649951"/>
          </a:xfrm>
        </p:grpSpPr>
        <p:cxnSp>
          <p:nvCxnSpPr>
            <p:cNvPr id="46" name="Elbow Connector 45"/>
            <p:cNvCxnSpPr/>
            <p:nvPr/>
          </p:nvCxnSpPr>
          <p:spPr>
            <a:xfrm>
              <a:off x="2308835" y="3681741"/>
              <a:ext cx="1237082" cy="55753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lowchart: Connector 46"/>
            <p:cNvSpPr/>
            <p:nvPr/>
          </p:nvSpPr>
          <p:spPr>
            <a:xfrm>
              <a:off x="3432929" y="4152193"/>
              <a:ext cx="179499" cy="179499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AD84E3A6-F68F-4E1B-886F-552352177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5" y="2956560"/>
            <a:ext cx="983276" cy="98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9D401BD-6124-4BA2-96AF-D3066A6AE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95" y="6650941"/>
            <a:ext cx="100203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A14DD07-0EA3-42B0-B3AB-51E6760D6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84" y="4549502"/>
            <a:ext cx="1024528" cy="102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gambar pancasil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41" y="1117399"/>
            <a:ext cx="878554" cy="9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5" name="Group 4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8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2" name="Flowchart: Delay 1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1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BUD.A.SUL.1.1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53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51892" y="1868553"/>
            <a:ext cx="43020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Muka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Daring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Luring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Paduan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muka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PJJ (</a:t>
            </a:r>
            <a:r>
              <a:rPr lang="en-US" sz="14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) </a:t>
            </a:r>
            <a:endParaRPr lang="id-ID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18130" y="4325366"/>
            <a:ext cx="4209113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Materi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Ajar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Mengenal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diri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sendiri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Menghargai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keragaman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Alat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diri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anak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Blangko identiras diri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pohon Aku Anak Hebat 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Bahan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Buku dan materi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pendukung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2051" name="Rectangle 2050"/>
          <p:cNvSpPr/>
          <p:nvPr/>
        </p:nvSpPr>
        <p:spPr>
          <a:xfrm>
            <a:off x="750716" y="1376541"/>
            <a:ext cx="3278684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Moda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50716" y="3708881"/>
            <a:ext cx="4518189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Ajar,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Alat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Bahan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018130" y="5303507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018130" y="6936060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90428398-FDC4-4ADD-A84C-D715F4B97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6" y="1932470"/>
            <a:ext cx="1005888" cy="6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6D850EA-8C11-483D-869A-5A54AA798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 bwMode="auto">
          <a:xfrm>
            <a:off x="834396" y="4442072"/>
            <a:ext cx="903314" cy="84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31971" y="500329"/>
            <a:ext cx="5822012" cy="437924"/>
            <a:chOff x="389897" y="343949"/>
            <a:chExt cx="5822012" cy="437924"/>
          </a:xfrm>
        </p:grpSpPr>
        <p:grpSp>
          <p:nvGrpSpPr>
            <p:cNvPr id="14" name="Group 13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18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16" name="Flowchart: Delay 15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1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BUD.A.SUL.1.1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64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945397" y="1034845"/>
            <a:ext cx="4505209" cy="393007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2000" b="1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Kegiatan</a:t>
            </a:r>
            <a:r>
              <a:rPr lang="en-US" sz="2000" b="1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r>
              <a:rPr lang="en-US" sz="2000" b="1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Utama</a:t>
            </a:r>
            <a:endParaRPr lang="en-US" sz="2000" b="1" dirty="0">
              <a:ln w="0"/>
              <a:solidFill>
                <a:srgbClr val="002060"/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50A848A-EBD2-4503-A6FB-1667547DDEC0}"/>
              </a:ext>
            </a:extLst>
          </p:cNvPr>
          <p:cNvSpPr/>
          <p:nvPr/>
        </p:nvSpPr>
        <p:spPr>
          <a:xfrm>
            <a:off x="952596" y="5193083"/>
            <a:ext cx="266456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Disusi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Presentasi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Demonstrasi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Project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Eksperimen</a:t>
            </a:r>
            <a:endParaRPr lang="id-ID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631F156-BED4-492D-B845-853874C12FFA}"/>
              </a:ext>
            </a:extLst>
          </p:cNvPr>
          <p:cNvSpPr/>
          <p:nvPr/>
        </p:nvSpPr>
        <p:spPr>
          <a:xfrm>
            <a:off x="3617164" y="5155652"/>
            <a:ext cx="26598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Eksplorasi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Permainan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Ceramah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Kunjungan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Lapangan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Simulasi</a:t>
            </a:r>
            <a:endParaRPr lang="id-ID" b="1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16" name="Group 1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2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18" name="Flowchart: Delay 1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1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BUD.A.SUL.1.1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2" name="Google Shape;192;p18"/>
          <p:cNvGrpSpPr/>
          <p:nvPr/>
        </p:nvGrpSpPr>
        <p:grpSpPr>
          <a:xfrm>
            <a:off x="1019923" y="4354067"/>
            <a:ext cx="2597241" cy="730505"/>
            <a:chOff x="3758200" y="1191244"/>
            <a:chExt cx="3172371" cy="929944"/>
          </a:xfrm>
        </p:grpSpPr>
        <p:sp>
          <p:nvSpPr>
            <p:cNvPr id="23" name="Google Shape;193;p18"/>
            <p:cNvSpPr/>
            <p:nvPr/>
          </p:nvSpPr>
          <p:spPr>
            <a:xfrm>
              <a:off x="4375771" y="1191244"/>
              <a:ext cx="2554800" cy="909950"/>
            </a:xfrm>
            <a:custGeom>
              <a:avLst/>
              <a:gdLst/>
              <a:ahLst/>
              <a:cxnLst/>
              <a:rect l="l" t="t" r="r" b="b"/>
              <a:pathLst>
                <a:path w="102192" h="36398" extrusionOk="0">
                  <a:moveTo>
                    <a:pt x="1" y="1"/>
                  </a:moveTo>
                  <a:cubicBezTo>
                    <a:pt x="10049" y="1"/>
                    <a:pt x="18193" y="8145"/>
                    <a:pt x="18193" y="18193"/>
                  </a:cubicBezTo>
                  <a:cubicBezTo>
                    <a:pt x="18193" y="28242"/>
                    <a:pt x="10049" y="36398"/>
                    <a:pt x="1" y="36398"/>
                  </a:cubicBezTo>
                  <a:lnTo>
                    <a:pt x="83999" y="36398"/>
                  </a:lnTo>
                  <a:cubicBezTo>
                    <a:pt x="94048" y="36398"/>
                    <a:pt x="102192" y="28242"/>
                    <a:pt x="102192" y="18193"/>
                  </a:cubicBezTo>
                  <a:cubicBezTo>
                    <a:pt x="102192" y="8145"/>
                    <a:pt x="94048" y="1"/>
                    <a:pt x="83999" y="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731500" tIns="91425" rIns="457200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Metode</a:t>
              </a:r>
              <a:endParaRPr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94;p18"/>
            <p:cNvSpPr/>
            <p:nvPr/>
          </p:nvSpPr>
          <p:spPr>
            <a:xfrm>
              <a:off x="3758200" y="1211238"/>
              <a:ext cx="909975" cy="909950"/>
            </a:xfrm>
            <a:custGeom>
              <a:avLst/>
              <a:gdLst/>
              <a:ahLst/>
              <a:cxnLst/>
              <a:rect l="l" t="t" r="r" b="b"/>
              <a:pathLst>
                <a:path w="36399" h="36398" extrusionOk="0">
                  <a:moveTo>
                    <a:pt x="18193" y="1"/>
                  </a:moveTo>
                  <a:cubicBezTo>
                    <a:pt x="8145" y="1"/>
                    <a:pt x="1" y="8145"/>
                    <a:pt x="1" y="18193"/>
                  </a:cubicBezTo>
                  <a:cubicBezTo>
                    <a:pt x="1" y="28242"/>
                    <a:pt x="8145" y="36398"/>
                    <a:pt x="18193" y="36398"/>
                  </a:cubicBezTo>
                  <a:cubicBezTo>
                    <a:pt x="28242" y="36398"/>
                    <a:pt x="36398" y="28242"/>
                    <a:pt x="36398" y="18193"/>
                  </a:cubicBezTo>
                  <a:cubicBezTo>
                    <a:pt x="36398" y="8145"/>
                    <a:pt x="28242" y="1"/>
                    <a:pt x="18193" y="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74;p15"/>
          <p:cNvGrpSpPr/>
          <p:nvPr/>
        </p:nvGrpSpPr>
        <p:grpSpPr>
          <a:xfrm>
            <a:off x="913829" y="1653400"/>
            <a:ext cx="3404674" cy="588271"/>
            <a:chOff x="3466375" y="934650"/>
            <a:chExt cx="3072178" cy="923575"/>
          </a:xfrm>
        </p:grpSpPr>
        <p:sp>
          <p:nvSpPr>
            <p:cNvPr id="36" name="Google Shape;76;p15"/>
            <p:cNvSpPr/>
            <p:nvPr/>
          </p:nvSpPr>
          <p:spPr>
            <a:xfrm>
              <a:off x="3466375" y="934650"/>
              <a:ext cx="566175" cy="923575"/>
            </a:xfrm>
            <a:custGeom>
              <a:avLst/>
              <a:gdLst/>
              <a:ahLst/>
              <a:cxnLst/>
              <a:rect l="l" t="t" r="r" b="b"/>
              <a:pathLst>
                <a:path w="22647" h="36943" extrusionOk="0">
                  <a:moveTo>
                    <a:pt x="3869" y="0"/>
                  </a:moveTo>
                  <a:cubicBezTo>
                    <a:pt x="3069" y="0"/>
                    <a:pt x="2269" y="304"/>
                    <a:pt x="1655" y="911"/>
                  </a:cubicBezTo>
                  <a:lnTo>
                    <a:pt x="1" y="2566"/>
                  </a:lnTo>
                  <a:lnTo>
                    <a:pt x="13693" y="16258"/>
                  </a:lnTo>
                  <a:cubicBezTo>
                    <a:pt x="14919" y="17484"/>
                    <a:pt x="14919" y="19461"/>
                    <a:pt x="13693" y="20675"/>
                  </a:cubicBezTo>
                  <a:lnTo>
                    <a:pt x="1" y="34379"/>
                  </a:lnTo>
                  <a:lnTo>
                    <a:pt x="1655" y="36022"/>
                  </a:lnTo>
                  <a:cubicBezTo>
                    <a:pt x="2269" y="36636"/>
                    <a:pt x="3069" y="36942"/>
                    <a:pt x="3869" y="36942"/>
                  </a:cubicBezTo>
                  <a:cubicBezTo>
                    <a:pt x="4668" y="36942"/>
                    <a:pt x="5465" y="36636"/>
                    <a:pt x="6073" y="36022"/>
                  </a:cubicBezTo>
                  <a:lnTo>
                    <a:pt x="21420" y="20675"/>
                  </a:lnTo>
                  <a:cubicBezTo>
                    <a:pt x="22646" y="19461"/>
                    <a:pt x="22646" y="17484"/>
                    <a:pt x="21420" y="16258"/>
                  </a:cubicBezTo>
                  <a:lnTo>
                    <a:pt x="6073" y="911"/>
                  </a:lnTo>
                  <a:cubicBezTo>
                    <a:pt x="5465" y="304"/>
                    <a:pt x="4668" y="0"/>
                    <a:pt x="3869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7;p15"/>
            <p:cNvSpPr/>
            <p:nvPr/>
          </p:nvSpPr>
          <p:spPr>
            <a:xfrm>
              <a:off x="3533650" y="1247050"/>
              <a:ext cx="171775" cy="298550"/>
            </a:xfrm>
            <a:custGeom>
              <a:avLst/>
              <a:gdLst/>
              <a:ahLst/>
              <a:cxnLst/>
              <a:rect l="l" t="t" r="r" b="b"/>
              <a:pathLst>
                <a:path w="6871" h="11942" extrusionOk="0">
                  <a:moveTo>
                    <a:pt x="1501" y="0"/>
                  </a:moveTo>
                  <a:cubicBezTo>
                    <a:pt x="737" y="0"/>
                    <a:pt x="0" y="597"/>
                    <a:pt x="0" y="1500"/>
                  </a:cubicBezTo>
                  <a:lnTo>
                    <a:pt x="0" y="10453"/>
                  </a:lnTo>
                  <a:cubicBezTo>
                    <a:pt x="0" y="11347"/>
                    <a:pt x="736" y="11942"/>
                    <a:pt x="1499" y="11942"/>
                  </a:cubicBezTo>
                  <a:cubicBezTo>
                    <a:pt x="1864" y="11942"/>
                    <a:pt x="2236" y="11806"/>
                    <a:pt x="2536" y="11501"/>
                  </a:cubicBezTo>
                  <a:lnTo>
                    <a:pt x="5382" y="8656"/>
                  </a:lnTo>
                  <a:cubicBezTo>
                    <a:pt x="6870" y="7179"/>
                    <a:pt x="6870" y="4774"/>
                    <a:pt x="5382" y="3286"/>
                  </a:cubicBezTo>
                  <a:lnTo>
                    <a:pt x="2536" y="440"/>
                  </a:lnTo>
                  <a:cubicBezTo>
                    <a:pt x="2236" y="136"/>
                    <a:pt x="1865" y="0"/>
                    <a:pt x="1501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8;p15"/>
            <p:cNvSpPr/>
            <p:nvPr/>
          </p:nvSpPr>
          <p:spPr>
            <a:xfrm>
              <a:off x="3685503" y="1020644"/>
              <a:ext cx="2853050" cy="753400"/>
            </a:xfrm>
            <a:custGeom>
              <a:avLst/>
              <a:gdLst/>
              <a:ahLst/>
              <a:cxnLst/>
              <a:rect l="l" t="t" r="r" b="b"/>
              <a:pathLst>
                <a:path w="114122" h="30136" extrusionOk="0">
                  <a:moveTo>
                    <a:pt x="0" y="0"/>
                  </a:moveTo>
                  <a:lnTo>
                    <a:pt x="12871" y="12859"/>
                  </a:lnTo>
                  <a:cubicBezTo>
                    <a:pt x="13478" y="13466"/>
                    <a:pt x="13788" y="14276"/>
                    <a:pt x="13788" y="15074"/>
                  </a:cubicBezTo>
                  <a:cubicBezTo>
                    <a:pt x="13788" y="15871"/>
                    <a:pt x="13478" y="16669"/>
                    <a:pt x="12871" y="17276"/>
                  </a:cubicBezTo>
                  <a:lnTo>
                    <a:pt x="12" y="30135"/>
                  </a:lnTo>
                  <a:lnTo>
                    <a:pt x="99286" y="30135"/>
                  </a:lnTo>
                  <a:lnTo>
                    <a:pt x="114122" y="15074"/>
                  </a:lnTo>
                  <a:lnTo>
                    <a:pt x="9928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spcFirstLastPara="1" wrap="square" lIns="548625" tIns="91425" rIns="548625" bIns="91425" anchor="ctr" anchorCtr="0">
              <a:noAutofit/>
            </a:bodyPr>
            <a:lstStyle/>
            <a:p>
              <a:pPr lvl="0" algn="ctr">
                <a:buClr>
                  <a:schemeClr val="dk1"/>
                </a:buClr>
                <a:buSzPts val="1100"/>
              </a:pPr>
              <a:r>
                <a:rPr lang="en" b="1" dirty="0" smtClean="0">
                  <a:solidFill>
                    <a:srgbClr val="C00000"/>
                  </a:solidFill>
                  <a:latin typeface="Roboto"/>
                  <a:ea typeface="Roboto"/>
                  <a:cs typeface="Roboto"/>
                  <a:sym typeface="Roboto"/>
                </a:rPr>
                <a:t>Pengaturan Siswa</a:t>
              </a:r>
              <a:endParaRPr b="1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4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8" y="5676703"/>
            <a:ext cx="221357" cy="23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8" y="5276633"/>
            <a:ext cx="221357" cy="23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296" y="5217615"/>
            <a:ext cx="221357" cy="23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901873" y="2445220"/>
            <a:ext cx="4970623" cy="1559432"/>
            <a:chOff x="901873" y="2445220"/>
            <a:chExt cx="4970623" cy="1559432"/>
          </a:xfrm>
        </p:grpSpPr>
        <p:sp>
          <p:nvSpPr>
            <p:cNvPr id="11" name="Rectangle 10"/>
            <p:cNvSpPr/>
            <p:nvPr/>
          </p:nvSpPr>
          <p:spPr>
            <a:xfrm>
              <a:off x="993644" y="3604992"/>
              <a:ext cx="92547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Individu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595809" y="3642423"/>
              <a:ext cx="138284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Berpasangan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462337" y="3642423"/>
              <a:ext cx="1410159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Berkelompok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901873" y="2445220"/>
              <a:ext cx="4970623" cy="1316987"/>
              <a:chOff x="901873" y="2445220"/>
              <a:chExt cx="4970623" cy="1316987"/>
            </a:xfrm>
          </p:grpSpPr>
          <p:pic>
            <p:nvPicPr>
              <p:cNvPr id="30" name="image31.jpeg">
                <a:extLst>
                  <a:ext uri="{FF2B5EF4-FFF2-40B4-BE49-F238E27FC236}">
                    <a16:creationId xmlns:a16="http://schemas.microsoft.com/office/drawing/2014/main" id="{33DCA064-49F6-4435-97C1-63D91DF44F6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75405" y="2445220"/>
                <a:ext cx="1072109" cy="1072986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D65EE2F2-29B1-45E9-85E8-9BFF8D62A4AF}"/>
                  </a:ext>
                </a:extLst>
              </p:cNvPr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75" t="33580" r="46529"/>
              <a:stretch/>
            </p:blipFill>
            <p:spPr bwMode="auto">
              <a:xfrm>
                <a:off x="1178751" y="2459379"/>
                <a:ext cx="586175" cy="1035556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Picture 27"/>
              <p:cNvPicPr/>
              <p:nvPr/>
            </p:nvPicPr>
            <p:blipFill rotWithShape="1">
              <a:blip r:embed="rId5"/>
              <a:srcRect l="34393" t="37943" r="33266" b="29379"/>
              <a:stretch/>
            </p:blipFill>
            <p:spPr bwMode="auto">
              <a:xfrm>
                <a:off x="4198001" y="2491049"/>
                <a:ext cx="1674495" cy="95123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4581366" y="3372516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V hal. 165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738498" y="3485208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4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901873" y="3460422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6</a:t>
                </a:r>
                <a:endParaRPr lang="en-US" sz="600" dirty="0">
                  <a:latin typeface="Arial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74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36" name="Group 3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38" name="Flowchart: Delay 3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1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BUD.A.SUL.1.1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389898" y="5964082"/>
            <a:ext cx="5060285" cy="871093"/>
            <a:chOff x="137257" y="5020306"/>
            <a:chExt cx="5303094" cy="871093"/>
          </a:xfrm>
        </p:grpSpPr>
        <p:pic>
          <p:nvPicPr>
            <p:cNvPr id="1026" name="Picture 2" descr="https://tse2.mm.bing.net/th?id=OIP.QAjYf45LwO6Xz570nAsQowHaEz&amp;pid=Api&amp;P=0&amp;w=260&amp;h=16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57" y="5020306"/>
              <a:ext cx="1340143" cy="871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oogle Shape;441;p23"/>
            <p:cNvGrpSpPr/>
            <p:nvPr/>
          </p:nvGrpSpPr>
          <p:grpSpPr>
            <a:xfrm>
              <a:off x="1255060" y="5156997"/>
              <a:ext cx="4185291" cy="618433"/>
              <a:chOff x="5404343" y="2220726"/>
              <a:chExt cx="2353162" cy="714150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6" name="Google Shape;442;p23"/>
              <p:cNvSpPr/>
              <p:nvPr/>
            </p:nvSpPr>
            <p:spPr>
              <a:xfrm>
                <a:off x="5404343" y="2220726"/>
                <a:ext cx="1870200" cy="714150"/>
              </a:xfrm>
              <a:prstGeom prst="roundRect">
                <a:avLst>
                  <a:gd name="adj" fmla="val 675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82875" tIns="91425" rIns="18287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 smtClean="0">
                    <a:solidFill>
                      <a:srgbClr val="00B0F0"/>
                    </a:solidFill>
                    <a:latin typeface="Roboto"/>
                    <a:ea typeface="Roboto"/>
                    <a:cs typeface="Roboto"/>
                    <a:sym typeface="Roboto"/>
                  </a:rPr>
                  <a:t>Jenis Asessmen</a:t>
                </a:r>
                <a:endParaRPr sz="2400" b="1" dirty="0">
                  <a:solidFill>
                    <a:srgbClr val="00B0F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444;p23"/>
              <p:cNvSpPr/>
              <p:nvPr/>
            </p:nvSpPr>
            <p:spPr>
              <a:xfrm rot="5400000">
                <a:off x="7246465" y="2345011"/>
                <a:ext cx="556500" cy="465581"/>
              </a:xfrm>
              <a:prstGeom prst="triangle">
                <a:avLst>
                  <a:gd name="adj" fmla="val 50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53;p17"/>
          <p:cNvGrpSpPr/>
          <p:nvPr/>
        </p:nvGrpSpPr>
        <p:grpSpPr>
          <a:xfrm>
            <a:off x="639039" y="2277179"/>
            <a:ext cx="2948378" cy="1073465"/>
            <a:chOff x="1258163" y="1712947"/>
            <a:chExt cx="2635535" cy="1073465"/>
          </a:xfrm>
        </p:grpSpPr>
        <p:sp>
          <p:nvSpPr>
            <p:cNvPr id="55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Individu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9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160;p17"/>
          <p:cNvGrpSpPr/>
          <p:nvPr/>
        </p:nvGrpSpPr>
        <p:grpSpPr>
          <a:xfrm>
            <a:off x="2253093" y="3273196"/>
            <a:ext cx="2993211" cy="1073448"/>
            <a:chOff x="2559375" y="2708964"/>
            <a:chExt cx="2627713" cy="1073448"/>
          </a:xfrm>
        </p:grpSpPr>
        <p:sp>
          <p:nvSpPr>
            <p:cNvPr id="64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2;p17"/>
            <p:cNvSpPr txBox="1"/>
            <p:nvPr/>
          </p:nvSpPr>
          <p:spPr>
            <a:xfrm>
              <a:off x="337258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Kelompok (&gt; 2 orang)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163;p17"/>
            <p:cNvSpPr txBox="1"/>
            <p:nvPr/>
          </p:nvSpPr>
          <p:spPr>
            <a:xfrm>
              <a:off x="284119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7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68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153;p17"/>
          <p:cNvGrpSpPr/>
          <p:nvPr/>
        </p:nvGrpSpPr>
        <p:grpSpPr>
          <a:xfrm>
            <a:off x="639038" y="4285651"/>
            <a:ext cx="2948378" cy="1073465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71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Keduanya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84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85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" name="Google Shape;516;p25"/>
          <p:cNvGrpSpPr/>
          <p:nvPr/>
        </p:nvGrpSpPr>
        <p:grpSpPr>
          <a:xfrm>
            <a:off x="2989439" y="673548"/>
            <a:ext cx="2109467" cy="1886140"/>
            <a:chOff x="5927513" y="1326163"/>
            <a:chExt cx="1441575" cy="1755900"/>
          </a:xfrm>
        </p:grpSpPr>
        <p:sp>
          <p:nvSpPr>
            <p:cNvPr id="88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18;p25"/>
            <p:cNvSpPr/>
            <p:nvPr/>
          </p:nvSpPr>
          <p:spPr>
            <a:xfrm>
              <a:off x="6019842" y="1427008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endParaRPr sz="2400" b="1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2" name="Google Shape;386;p22"/>
          <p:cNvGrpSpPr/>
          <p:nvPr/>
        </p:nvGrpSpPr>
        <p:grpSpPr>
          <a:xfrm>
            <a:off x="792780" y="7018232"/>
            <a:ext cx="4306126" cy="683721"/>
            <a:chOff x="4086475" y="1059513"/>
            <a:chExt cx="4306126" cy="683721"/>
          </a:xfrm>
        </p:grpSpPr>
        <p:sp>
          <p:nvSpPr>
            <p:cNvPr id="93" name="Google Shape;387;p22"/>
            <p:cNvSpPr/>
            <p:nvPr/>
          </p:nvSpPr>
          <p:spPr>
            <a:xfrm>
              <a:off x="4758125" y="1392288"/>
              <a:ext cx="237275" cy="14600"/>
            </a:xfrm>
            <a:custGeom>
              <a:avLst/>
              <a:gdLst/>
              <a:ahLst/>
              <a:cxnLst/>
              <a:rect l="l" t="t" r="r" b="b"/>
              <a:pathLst>
                <a:path w="9491" h="584" extrusionOk="0">
                  <a:moveTo>
                    <a:pt x="1" y="0"/>
                  </a:moveTo>
                  <a:lnTo>
                    <a:pt x="1" y="584"/>
                  </a:lnTo>
                  <a:lnTo>
                    <a:pt x="9490" y="584"/>
                  </a:lnTo>
                  <a:lnTo>
                    <a:pt x="9490" y="0"/>
                  </a:lnTo>
                  <a:close/>
                </a:path>
              </a:pathLst>
            </a:custGeom>
            <a:solidFill>
              <a:srgbClr val="FCD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88;p22"/>
            <p:cNvSpPr/>
            <p:nvPr/>
          </p:nvSpPr>
          <p:spPr>
            <a:xfrm>
              <a:off x="4757825" y="1361013"/>
              <a:ext cx="310800" cy="80400"/>
            </a:xfrm>
            <a:custGeom>
              <a:avLst/>
              <a:gdLst/>
              <a:ahLst/>
              <a:cxnLst/>
              <a:rect l="l" t="t" r="r" b="b"/>
              <a:pathLst>
                <a:path w="12432" h="3216" extrusionOk="0">
                  <a:moveTo>
                    <a:pt x="10824" y="596"/>
                  </a:moveTo>
                  <a:cubicBezTo>
                    <a:pt x="11383" y="596"/>
                    <a:pt x="11848" y="1049"/>
                    <a:pt x="11848" y="1620"/>
                  </a:cubicBezTo>
                  <a:cubicBezTo>
                    <a:pt x="11848" y="2180"/>
                    <a:pt x="11383" y="2632"/>
                    <a:pt x="10824" y="2632"/>
                  </a:cubicBezTo>
                  <a:cubicBezTo>
                    <a:pt x="10252" y="2632"/>
                    <a:pt x="9800" y="2180"/>
                    <a:pt x="9800" y="1620"/>
                  </a:cubicBezTo>
                  <a:cubicBezTo>
                    <a:pt x="9800" y="1049"/>
                    <a:pt x="10252" y="596"/>
                    <a:pt x="10824" y="596"/>
                  </a:cubicBezTo>
                  <a:close/>
                  <a:moveTo>
                    <a:pt x="10824" y="1"/>
                  </a:moveTo>
                  <a:cubicBezTo>
                    <a:pt x="10145" y="1"/>
                    <a:pt x="9562" y="406"/>
                    <a:pt x="9335" y="1001"/>
                  </a:cubicBezTo>
                  <a:lnTo>
                    <a:pt x="1" y="1001"/>
                  </a:lnTo>
                  <a:lnTo>
                    <a:pt x="1" y="2037"/>
                  </a:lnTo>
                  <a:lnTo>
                    <a:pt x="9276" y="2037"/>
                  </a:lnTo>
                  <a:cubicBezTo>
                    <a:pt x="9478" y="2787"/>
                    <a:pt x="10086" y="3216"/>
                    <a:pt x="10824" y="3216"/>
                  </a:cubicBezTo>
                  <a:cubicBezTo>
                    <a:pt x="11705" y="3216"/>
                    <a:pt x="12431" y="2489"/>
                    <a:pt x="12431" y="1608"/>
                  </a:cubicBezTo>
                  <a:cubicBezTo>
                    <a:pt x="12431" y="715"/>
                    <a:pt x="11705" y="1"/>
                    <a:pt x="1082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89;p22"/>
            <p:cNvSpPr/>
            <p:nvPr/>
          </p:nvSpPr>
          <p:spPr>
            <a:xfrm>
              <a:off x="5200150" y="1098188"/>
              <a:ext cx="3192451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8"/>
                    <a:pt x="477" y="24254"/>
                    <a:pt x="1060" y="24254"/>
                  </a:cubicBezTo>
                  <a:lnTo>
                    <a:pt x="53757" y="24254"/>
                  </a:lnTo>
                  <a:cubicBezTo>
                    <a:pt x="54341" y="24254"/>
                    <a:pt x="54817" y="23778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1"/>
                    <a:pt x="53757" y="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chemeClr val="accent5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Performa (presentasi dan pameran hasil karya)</a:t>
              </a:r>
              <a:endParaRPr sz="1400" b="1" dirty="0">
                <a:solidFill>
                  <a:schemeClr val="accent5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393;p22"/>
            <p:cNvSpPr/>
            <p:nvPr/>
          </p:nvSpPr>
          <p:spPr>
            <a:xfrm>
              <a:off x="4086475" y="1059513"/>
              <a:ext cx="683721" cy="683721"/>
            </a:xfrm>
            <a:custGeom>
              <a:avLst/>
              <a:gdLst/>
              <a:ahLst/>
              <a:cxnLst/>
              <a:rect l="l" t="t" r="r" b="b"/>
              <a:pathLst>
                <a:path w="23944" h="23944" extrusionOk="0">
                  <a:moveTo>
                    <a:pt x="11978" y="1"/>
                  </a:moveTo>
                  <a:cubicBezTo>
                    <a:pt x="5370" y="1"/>
                    <a:pt x="0" y="5370"/>
                    <a:pt x="0" y="11978"/>
                  </a:cubicBezTo>
                  <a:cubicBezTo>
                    <a:pt x="0" y="18574"/>
                    <a:pt x="5370" y="23944"/>
                    <a:pt x="11978" y="23944"/>
                  </a:cubicBezTo>
                  <a:cubicBezTo>
                    <a:pt x="18574" y="23944"/>
                    <a:pt x="23944" y="18574"/>
                    <a:pt x="23944" y="11978"/>
                  </a:cubicBezTo>
                  <a:lnTo>
                    <a:pt x="22860" y="11978"/>
                  </a:lnTo>
                  <a:cubicBezTo>
                    <a:pt x="22860" y="17979"/>
                    <a:pt x="17979" y="22861"/>
                    <a:pt x="11978" y="22861"/>
                  </a:cubicBezTo>
                  <a:cubicBezTo>
                    <a:pt x="5977" y="22861"/>
                    <a:pt x="1084" y="17979"/>
                    <a:pt x="1084" y="11978"/>
                  </a:cubicBezTo>
                  <a:cubicBezTo>
                    <a:pt x="1084" y="5966"/>
                    <a:pt x="5977" y="1084"/>
                    <a:pt x="11978" y="1084"/>
                  </a:cubicBezTo>
                  <a:lnTo>
                    <a:pt x="11978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94;p22"/>
            <p:cNvSpPr/>
            <p:nvPr/>
          </p:nvSpPr>
          <p:spPr>
            <a:xfrm>
              <a:off x="4428468" y="1059513"/>
              <a:ext cx="341718" cy="342060"/>
            </a:xfrm>
            <a:custGeom>
              <a:avLst/>
              <a:gdLst/>
              <a:ahLst/>
              <a:cxnLst/>
              <a:rect l="l" t="t" r="r" b="b"/>
              <a:pathLst>
                <a:path w="11967" h="11979" extrusionOk="0">
                  <a:moveTo>
                    <a:pt x="1" y="1"/>
                  </a:moveTo>
                  <a:lnTo>
                    <a:pt x="1" y="1084"/>
                  </a:lnTo>
                  <a:cubicBezTo>
                    <a:pt x="6002" y="1084"/>
                    <a:pt x="10883" y="5966"/>
                    <a:pt x="10883" y="11978"/>
                  </a:cubicBezTo>
                  <a:lnTo>
                    <a:pt x="11967" y="11978"/>
                  </a:lnTo>
                  <a:cubicBezTo>
                    <a:pt x="11967" y="5370"/>
                    <a:pt x="6597" y="1"/>
                    <a:pt x="1" y="1"/>
                  </a:cubicBezTo>
                  <a:close/>
                </a:path>
              </a:pathLst>
            </a:custGeom>
            <a:solidFill>
              <a:srgbClr val="FCBD24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95;p22"/>
            <p:cNvSpPr txBox="1"/>
            <p:nvPr/>
          </p:nvSpPr>
          <p:spPr>
            <a:xfrm>
              <a:off x="4086488" y="1251650"/>
              <a:ext cx="6837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 dirty="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3" name="Google Shape;397;p22"/>
          <p:cNvGrpSpPr/>
          <p:nvPr/>
        </p:nvGrpSpPr>
        <p:grpSpPr>
          <a:xfrm>
            <a:off x="1340618" y="7828744"/>
            <a:ext cx="4299691" cy="683721"/>
            <a:chOff x="4634313" y="1870025"/>
            <a:chExt cx="4299691" cy="683721"/>
          </a:xfrm>
        </p:grpSpPr>
        <p:sp>
          <p:nvSpPr>
            <p:cNvPr id="104" name="Google Shape;398;p22"/>
            <p:cNvSpPr/>
            <p:nvPr/>
          </p:nvSpPr>
          <p:spPr>
            <a:xfrm>
              <a:off x="5305375" y="2171838"/>
              <a:ext cx="310775" cy="80400"/>
            </a:xfrm>
            <a:custGeom>
              <a:avLst/>
              <a:gdLst/>
              <a:ahLst/>
              <a:cxnLst/>
              <a:rect l="l" t="t" r="r" b="b"/>
              <a:pathLst>
                <a:path w="12431" h="3216" extrusionOk="0">
                  <a:moveTo>
                    <a:pt x="10836" y="584"/>
                  </a:moveTo>
                  <a:cubicBezTo>
                    <a:pt x="11395" y="584"/>
                    <a:pt x="11848" y="1036"/>
                    <a:pt x="11848" y="1596"/>
                  </a:cubicBezTo>
                  <a:cubicBezTo>
                    <a:pt x="11848" y="2167"/>
                    <a:pt x="11395" y="2620"/>
                    <a:pt x="10836" y="2620"/>
                  </a:cubicBezTo>
                  <a:cubicBezTo>
                    <a:pt x="10264" y="2620"/>
                    <a:pt x="9812" y="2167"/>
                    <a:pt x="9812" y="1596"/>
                  </a:cubicBezTo>
                  <a:cubicBezTo>
                    <a:pt x="9812" y="1036"/>
                    <a:pt x="10264" y="584"/>
                    <a:pt x="10836" y="584"/>
                  </a:cubicBezTo>
                  <a:close/>
                  <a:moveTo>
                    <a:pt x="10836" y="1"/>
                  </a:moveTo>
                  <a:cubicBezTo>
                    <a:pt x="10157" y="1"/>
                    <a:pt x="9574" y="417"/>
                    <a:pt x="9335" y="1013"/>
                  </a:cubicBezTo>
                  <a:lnTo>
                    <a:pt x="1" y="1013"/>
                  </a:lnTo>
                  <a:lnTo>
                    <a:pt x="1" y="2048"/>
                  </a:lnTo>
                  <a:lnTo>
                    <a:pt x="9288" y="2048"/>
                  </a:lnTo>
                  <a:cubicBezTo>
                    <a:pt x="9478" y="2644"/>
                    <a:pt x="10097" y="3215"/>
                    <a:pt x="10836" y="3215"/>
                  </a:cubicBezTo>
                  <a:cubicBezTo>
                    <a:pt x="11717" y="3215"/>
                    <a:pt x="12431" y="2489"/>
                    <a:pt x="12431" y="1608"/>
                  </a:cubicBezTo>
                  <a:cubicBezTo>
                    <a:pt x="12431" y="715"/>
                    <a:pt x="11717" y="1"/>
                    <a:pt x="1083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99;p22"/>
            <p:cNvSpPr/>
            <p:nvPr/>
          </p:nvSpPr>
          <p:spPr>
            <a:xfrm>
              <a:off x="4634313" y="1870025"/>
              <a:ext cx="341689" cy="683721"/>
            </a:xfrm>
            <a:custGeom>
              <a:avLst/>
              <a:gdLst/>
              <a:ahLst/>
              <a:cxnLst/>
              <a:rect l="l" t="t" r="r" b="b"/>
              <a:pathLst>
                <a:path w="11966" h="23944" extrusionOk="0">
                  <a:moveTo>
                    <a:pt x="11966" y="0"/>
                  </a:moveTo>
                  <a:cubicBezTo>
                    <a:pt x="5370" y="0"/>
                    <a:pt x="0" y="5370"/>
                    <a:pt x="0" y="11966"/>
                  </a:cubicBezTo>
                  <a:cubicBezTo>
                    <a:pt x="0" y="18574"/>
                    <a:pt x="5370" y="23944"/>
                    <a:pt x="11966" y="23944"/>
                  </a:cubicBezTo>
                  <a:lnTo>
                    <a:pt x="11966" y="22860"/>
                  </a:lnTo>
                  <a:cubicBezTo>
                    <a:pt x="5965" y="22860"/>
                    <a:pt x="1084" y="17979"/>
                    <a:pt x="1084" y="11966"/>
                  </a:cubicBezTo>
                  <a:cubicBezTo>
                    <a:pt x="1084" y="5965"/>
                    <a:pt x="5965" y="1084"/>
                    <a:pt x="11966" y="1084"/>
                  </a:cubicBezTo>
                  <a:lnTo>
                    <a:pt x="11966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00;p22"/>
            <p:cNvSpPr/>
            <p:nvPr/>
          </p:nvSpPr>
          <p:spPr>
            <a:xfrm>
              <a:off x="4975975" y="1870025"/>
              <a:ext cx="342060" cy="683721"/>
            </a:xfrm>
            <a:custGeom>
              <a:avLst/>
              <a:gdLst/>
              <a:ahLst/>
              <a:cxnLst/>
              <a:rect l="l" t="t" r="r" b="b"/>
              <a:pathLst>
                <a:path w="11979" h="23944" extrusionOk="0">
                  <a:moveTo>
                    <a:pt x="1" y="0"/>
                  </a:moveTo>
                  <a:lnTo>
                    <a:pt x="1" y="1084"/>
                  </a:lnTo>
                  <a:cubicBezTo>
                    <a:pt x="6014" y="1084"/>
                    <a:pt x="10895" y="5965"/>
                    <a:pt x="10895" y="11966"/>
                  </a:cubicBezTo>
                  <a:cubicBezTo>
                    <a:pt x="10895" y="17979"/>
                    <a:pt x="6014" y="22860"/>
                    <a:pt x="1" y="22860"/>
                  </a:cubicBezTo>
                  <a:lnTo>
                    <a:pt x="1" y="23944"/>
                  </a:lnTo>
                  <a:cubicBezTo>
                    <a:pt x="6609" y="23944"/>
                    <a:pt x="11979" y="18574"/>
                    <a:pt x="11979" y="11966"/>
                  </a:cubicBezTo>
                  <a:cubicBezTo>
                    <a:pt x="11979" y="5370"/>
                    <a:pt x="6609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01;p22"/>
            <p:cNvSpPr/>
            <p:nvPr/>
          </p:nvSpPr>
          <p:spPr>
            <a:xfrm>
              <a:off x="5747550" y="1914663"/>
              <a:ext cx="3186454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lnTo>
                    <a:pt x="0" y="23194"/>
                  </a:lnTo>
                  <a:cubicBezTo>
                    <a:pt x="0" y="23777"/>
                    <a:pt x="476" y="24254"/>
                    <a:pt x="1060" y="24254"/>
                  </a:cubicBezTo>
                  <a:lnTo>
                    <a:pt x="53757" y="24254"/>
                  </a:lnTo>
                  <a:cubicBezTo>
                    <a:pt x="54340" y="24254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0" y="1"/>
                    <a:pt x="53757" y="1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chemeClr val="accent6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Terulis (tes objektif, esai)</a:t>
              </a:r>
              <a:endParaRPr sz="1400" b="1" dirty="0">
                <a:solidFill>
                  <a:schemeClr val="accent6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82" y="4433898"/>
            <a:ext cx="512569" cy="53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536" y="7172652"/>
            <a:ext cx="332069" cy="34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325" y="7944566"/>
            <a:ext cx="332069" cy="34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99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1098961" y="453155"/>
            <a:ext cx="2812481" cy="1979049"/>
            <a:chOff x="1098961" y="324427"/>
            <a:chExt cx="2812481" cy="1979049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DCC19AFE-7225-4B81-89A2-47C22B35F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438" y="324427"/>
              <a:ext cx="1001321" cy="89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oogle Shape;915;p34"/>
            <p:cNvGrpSpPr/>
            <p:nvPr/>
          </p:nvGrpSpPr>
          <p:grpSpPr>
            <a:xfrm>
              <a:off x="1098961" y="655281"/>
              <a:ext cx="2812481" cy="1648195"/>
              <a:chOff x="1479938" y="2159038"/>
              <a:chExt cx="1738050" cy="1330225"/>
            </a:xfrm>
          </p:grpSpPr>
          <p:grpSp>
            <p:nvGrpSpPr>
              <p:cNvPr id="61" name="Google Shape;918;p34"/>
              <p:cNvGrpSpPr/>
              <p:nvPr/>
            </p:nvGrpSpPr>
            <p:grpSpPr>
              <a:xfrm>
                <a:off x="1479938" y="2159038"/>
                <a:ext cx="1738050" cy="1330225"/>
                <a:chOff x="1597088" y="2088450"/>
                <a:chExt cx="1738050" cy="1330225"/>
              </a:xfrm>
            </p:grpSpPr>
            <p:sp>
              <p:nvSpPr>
                <p:cNvPr id="69" name="Google Shape;919;p34"/>
                <p:cNvSpPr/>
                <p:nvPr/>
              </p:nvSpPr>
              <p:spPr>
                <a:xfrm>
                  <a:off x="2968088" y="2088450"/>
                  <a:ext cx="367050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2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51" y="0"/>
                        <a:pt x="1" y="2262"/>
                        <a:pt x="1" y="5048"/>
                      </a:cubicBez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20;p34"/>
                <p:cNvSpPr/>
                <p:nvPr/>
              </p:nvSpPr>
              <p:spPr>
                <a:xfrm>
                  <a:off x="1597088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72" y="1905"/>
                      </a:moveTo>
                      <a:lnTo>
                        <a:pt x="5037" y="1905"/>
                      </a:lnTo>
                      <a:cubicBezTo>
                        <a:pt x="2251" y="1905"/>
                        <a:pt x="1" y="4167"/>
                        <a:pt x="1" y="6954"/>
                      </a:cubicBezTo>
                      <a:lnTo>
                        <a:pt x="1" y="34671"/>
                      </a:lnTo>
                      <a:cubicBezTo>
                        <a:pt x="1" y="37457"/>
                        <a:pt x="2251" y="39719"/>
                        <a:pt x="5037" y="39719"/>
                      </a:cubicBezTo>
                      <a:lnTo>
                        <a:pt x="20372" y="39719"/>
                      </a:lnTo>
                      <a:cubicBezTo>
                        <a:pt x="21015" y="39719"/>
                        <a:pt x="21634" y="40029"/>
                        <a:pt x="22015" y="40553"/>
                      </a:cubicBezTo>
                      <a:lnTo>
                        <a:pt x="25766" y="47054"/>
                      </a:lnTo>
                      <a:cubicBezTo>
                        <a:pt x="26587" y="48161"/>
                        <a:pt x="28254" y="48161"/>
                        <a:pt x="29064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5" y="39719"/>
                        <a:pt x="34469" y="39719"/>
                      </a:cubicBezTo>
                      <a:lnTo>
                        <a:pt x="49793" y="39719"/>
                      </a:lnTo>
                      <a:cubicBezTo>
                        <a:pt x="52579" y="39719"/>
                        <a:pt x="54841" y="37457"/>
                        <a:pt x="54841" y="34671"/>
                      </a:cubicBezTo>
                      <a:lnTo>
                        <a:pt x="54841" y="0"/>
                      </a:ln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3" name="Google Shape;927;p34"/>
              <p:cNvSpPr txBox="1"/>
              <p:nvPr/>
            </p:nvSpPr>
            <p:spPr>
              <a:xfrm>
                <a:off x="1479951" y="2643882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0070C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Persiapan Pembelajaran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 dirty="0" smtClean="0">
                    <a:solidFill>
                      <a:srgbClr val="00B0F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(Pendahuluan)</a:t>
                </a:r>
                <a:endParaRPr sz="1200" b="1" dirty="0">
                  <a:solidFill>
                    <a:srgbClr val="00B0F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68" name="Google Shape;160;p17"/>
          <p:cNvGrpSpPr/>
          <p:nvPr/>
        </p:nvGrpSpPr>
        <p:grpSpPr>
          <a:xfrm>
            <a:off x="3801492" y="1469228"/>
            <a:ext cx="2010066" cy="667247"/>
            <a:chOff x="2711787" y="2814465"/>
            <a:chExt cx="2116359" cy="785100"/>
          </a:xfrm>
        </p:grpSpPr>
        <p:sp>
          <p:nvSpPr>
            <p:cNvPr id="71" name="Google Shape;161;p17"/>
            <p:cNvSpPr/>
            <p:nvPr/>
          </p:nvSpPr>
          <p:spPr>
            <a:xfrm rot="16200000">
              <a:off x="3377417" y="2148835"/>
              <a:ext cx="785100" cy="211635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2;p17"/>
            <p:cNvSpPr txBox="1"/>
            <p:nvPr/>
          </p:nvSpPr>
          <p:spPr>
            <a:xfrm>
              <a:off x="2887471" y="2926602"/>
              <a:ext cx="1745842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600" b="1" dirty="0" smtClean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16 JP </a:t>
              </a:r>
            </a:p>
            <a:p>
              <a:pPr lvl="0" algn="ctr"/>
              <a:r>
                <a:rPr lang="en-US" sz="1600" b="1" dirty="0" smtClean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(16 x 35 </a:t>
              </a:r>
              <a:r>
                <a:rPr lang="en-US" sz="1600" b="1" dirty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Menit)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098961" y="2876546"/>
            <a:ext cx="4731649" cy="5032875"/>
            <a:chOff x="1098961" y="2446956"/>
            <a:chExt cx="4731649" cy="5032875"/>
          </a:xfrm>
        </p:grpSpPr>
        <p:grpSp>
          <p:nvGrpSpPr>
            <p:cNvPr id="60" name="Group 59"/>
            <p:cNvGrpSpPr/>
            <p:nvPr/>
          </p:nvGrpSpPr>
          <p:grpSpPr>
            <a:xfrm>
              <a:off x="1098961" y="2446956"/>
              <a:ext cx="4731649" cy="3995331"/>
              <a:chOff x="1098961" y="2597257"/>
              <a:chExt cx="4731649" cy="3995331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1098961" y="2597257"/>
                <a:ext cx="4731649" cy="3995331"/>
                <a:chOff x="1061818" y="2576920"/>
                <a:chExt cx="4731649" cy="3995331"/>
              </a:xfrm>
            </p:grpSpPr>
            <p:grpSp>
              <p:nvGrpSpPr>
                <p:cNvPr id="76" name="Google Shape;831;p32"/>
                <p:cNvGrpSpPr/>
                <p:nvPr/>
              </p:nvGrpSpPr>
              <p:grpSpPr>
                <a:xfrm>
                  <a:off x="1063018" y="2576920"/>
                  <a:ext cx="4712597" cy="1058287"/>
                  <a:chOff x="4860575" y="633850"/>
                  <a:chExt cx="3351925" cy="938825"/>
                </a:xfrm>
              </p:grpSpPr>
              <p:sp>
                <p:nvSpPr>
                  <p:cNvPr id="95" name="Google Shape;832;p32"/>
                  <p:cNvSpPr/>
                  <p:nvPr/>
                </p:nvSpPr>
                <p:spPr>
                  <a:xfrm>
                    <a:off x="5329975" y="699925"/>
                    <a:ext cx="288252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67" extrusionOk="0">
                        <a:moveTo>
                          <a:pt x="32278" y="1"/>
                        </a:moveTo>
                        <a:cubicBezTo>
                          <a:pt x="23361" y="1"/>
                          <a:pt x="16133" y="7216"/>
                          <a:pt x="16133" y="16133"/>
                        </a:cubicBezTo>
                        <a:cubicBezTo>
                          <a:pt x="16133" y="25039"/>
                          <a:pt x="8918" y="32266"/>
                          <a:pt x="1" y="32266"/>
                        </a:cubicBezTo>
                        <a:lnTo>
                          <a:pt x="99108" y="32266"/>
                        </a:lnTo>
                        <a:cubicBezTo>
                          <a:pt x="103561" y="32266"/>
                          <a:pt x="107609" y="30469"/>
                          <a:pt x="110526" y="27540"/>
                        </a:cubicBezTo>
                        <a:cubicBezTo>
                          <a:pt x="113491" y="24575"/>
                          <a:pt x="115301" y="20467"/>
                          <a:pt x="115253" y="15931"/>
                        </a:cubicBezTo>
                        <a:cubicBezTo>
                          <a:pt x="115134" y="7025"/>
                          <a:pt x="107597" y="1"/>
                          <a:pt x="98691" y="1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200" dirty="0">
                        <a:latin typeface="Arial MT"/>
                      </a:rPr>
                      <a:t>Melakukan pengecekan kesiapan </a:t>
                    </a:r>
                    <a:r>
                      <a:rPr lang="en-US" sz="1200" dirty="0">
                        <a:latin typeface="Arial MT"/>
                      </a:rPr>
                      <a:t>peserta didik </a:t>
                    </a:r>
                    <a:r>
                      <a:rPr lang="id-ID" sz="1200" dirty="0">
                        <a:latin typeface="Arial MT"/>
                      </a:rPr>
                      <a:t>untuk penggun</a:t>
                    </a:r>
                    <a:r>
                      <a:rPr lang="en-US" sz="1200" dirty="0">
                        <a:latin typeface="Arial MT"/>
                      </a:rPr>
                      <a:t>a</a:t>
                    </a:r>
                    <a:r>
                      <a:rPr lang="id-ID" sz="1200" dirty="0">
                        <a:latin typeface="Arial MT"/>
                      </a:rPr>
                      <a:t>an aplikasi WAG,  google clasrooom</a:t>
                    </a:r>
                    <a:r>
                      <a:rPr lang="en-US" sz="1200" dirty="0">
                        <a:latin typeface="Arial MT"/>
                      </a:rPr>
                      <a:t>,</a:t>
                    </a:r>
                    <a:r>
                      <a:rPr lang="id-ID" sz="1200" dirty="0">
                        <a:latin typeface="Arial MT"/>
                      </a:rPr>
                      <a:t> </a:t>
                    </a:r>
                    <a:r>
                      <a:rPr lang="en-US" sz="1200" dirty="0">
                        <a:latin typeface="Arial MT"/>
                      </a:rPr>
                      <a:t>atau</a:t>
                    </a:r>
                    <a:r>
                      <a:rPr lang="id-ID" sz="1200" dirty="0">
                        <a:latin typeface="Arial MT"/>
                      </a:rPr>
                      <a:t> lainnya.</a:t>
                    </a:r>
                    <a:endParaRPr lang="en-US" sz="1200" dirty="0">
                      <a:latin typeface="Arial MT"/>
                    </a:endParaRPr>
                  </a:p>
                </p:txBody>
              </p:sp>
              <p:sp>
                <p:nvSpPr>
                  <p:cNvPr id="96" name="Google Shape;833;p32"/>
                  <p:cNvSpPr/>
                  <p:nvPr/>
                </p:nvSpPr>
                <p:spPr>
                  <a:xfrm>
                    <a:off x="4860575" y="633850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8777" y="0"/>
                        </a:moveTo>
                        <a:cubicBezTo>
                          <a:pt x="8406" y="0"/>
                          <a:pt x="0" y="8406"/>
                          <a:pt x="0" y="18776"/>
                        </a:cubicBezTo>
                        <a:lnTo>
                          <a:pt x="18777" y="18776"/>
                        </a:lnTo>
                        <a:lnTo>
                          <a:pt x="1877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8" name="Google Shape;834;p32"/>
                  <p:cNvSpPr/>
                  <p:nvPr/>
                </p:nvSpPr>
                <p:spPr>
                  <a:xfrm>
                    <a:off x="5329975" y="1103250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" y="0"/>
                        </a:moveTo>
                        <a:lnTo>
                          <a:pt x="1" y="18777"/>
                        </a:lnTo>
                        <a:cubicBezTo>
                          <a:pt x="10371" y="18777"/>
                          <a:pt x="18777" y="10371"/>
                          <a:pt x="18777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" name="Google Shape;835;p32"/>
                  <p:cNvSpPr/>
                  <p:nvPr/>
                </p:nvSpPr>
                <p:spPr>
                  <a:xfrm>
                    <a:off x="4926650" y="699925"/>
                    <a:ext cx="80667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67" extrusionOk="0">
                        <a:moveTo>
                          <a:pt x="16134" y="1"/>
                        </a:moveTo>
                        <a:cubicBezTo>
                          <a:pt x="7216" y="1"/>
                          <a:pt x="1" y="7216"/>
                          <a:pt x="1" y="16133"/>
                        </a:cubicBezTo>
                        <a:cubicBezTo>
                          <a:pt x="1" y="25039"/>
                          <a:pt x="7216" y="32266"/>
                          <a:pt x="16134" y="32266"/>
                        </a:cubicBezTo>
                        <a:cubicBezTo>
                          <a:pt x="25051" y="32266"/>
                          <a:pt x="32266" y="25039"/>
                          <a:pt x="32266" y="16133"/>
                        </a:cubicBezTo>
                        <a:cubicBezTo>
                          <a:pt x="32266" y="7216"/>
                          <a:pt x="25051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" name="Google Shape;836;p32"/>
                  <p:cNvSpPr/>
                  <p:nvPr/>
                </p:nvSpPr>
                <p:spPr>
                  <a:xfrm>
                    <a:off x="5034700" y="807975"/>
                    <a:ext cx="590575" cy="590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23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36"/>
                          <a:pt x="5287" y="23622"/>
                          <a:pt x="11812" y="23622"/>
                        </a:cubicBezTo>
                        <a:cubicBezTo>
                          <a:pt x="18336" y="23622"/>
                          <a:pt x="23623" y="18336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 dirty="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01</a:t>
                    </a:r>
                    <a:endParaRPr sz="2500" dirty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77" name="Google Shape;837;p32"/>
                <p:cNvGrpSpPr/>
                <p:nvPr/>
              </p:nvGrpSpPr>
              <p:grpSpPr>
                <a:xfrm>
                  <a:off x="1080870" y="3686325"/>
                  <a:ext cx="4712597" cy="864572"/>
                  <a:chOff x="4872925" y="1615015"/>
                  <a:chExt cx="3351925" cy="872750"/>
                </a:xfrm>
              </p:grpSpPr>
              <p:sp>
                <p:nvSpPr>
                  <p:cNvPr id="90" name="Google Shape;838;p32"/>
                  <p:cNvSpPr/>
                  <p:nvPr/>
                </p:nvSpPr>
                <p:spPr>
                  <a:xfrm>
                    <a:off x="4872925" y="1680790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16610" y="1"/>
                        </a:moveTo>
                        <a:cubicBezTo>
                          <a:pt x="7704" y="1"/>
                          <a:pt x="167" y="7037"/>
                          <a:pt x="60" y="15931"/>
                        </a:cubicBezTo>
                        <a:cubicBezTo>
                          <a:pt x="1" y="20467"/>
                          <a:pt x="1810" y="24587"/>
                          <a:pt x="4775" y="27552"/>
                        </a:cubicBezTo>
                        <a:cubicBezTo>
                          <a:pt x="7692" y="30469"/>
                          <a:pt x="11740" y="32278"/>
                          <a:pt x="16193" y="32278"/>
                        </a:cubicBezTo>
                        <a:lnTo>
                          <a:pt x="115301" y="32278"/>
                        </a:lnTo>
                        <a:cubicBezTo>
                          <a:pt x="106395" y="32278"/>
                          <a:pt x="99168" y="25051"/>
                          <a:pt x="99168" y="16145"/>
                        </a:cubicBezTo>
                        <a:cubicBezTo>
                          <a:pt x="99168" y="7228"/>
                          <a:pt x="91941" y="1"/>
                          <a:pt x="83023" y="1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274300" tIns="91425" rIns="7315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en-US" sz="1400" dirty="0">
                        <a:latin typeface="Arial MT"/>
                      </a:rPr>
                      <a:t>Mengucap salam,</a:t>
                    </a:r>
                    <a:r>
                      <a:rPr lang="id-ID" sz="1400" dirty="0">
                        <a:latin typeface="Arial MT"/>
                      </a:rPr>
                      <a:t> berdoa</a:t>
                    </a:r>
                    <a:r>
                      <a:rPr lang="en-US" sz="1400" dirty="0">
                        <a:latin typeface="Arial MT"/>
                      </a:rPr>
                      <a:t>,</a:t>
                    </a:r>
                    <a:r>
                      <a:rPr lang="id-ID" sz="1400" dirty="0">
                        <a:latin typeface="Arial MT"/>
                      </a:rPr>
                      <a:t> dan hening sejenak bersama-sama.</a:t>
                    </a:r>
                    <a:endParaRPr lang="en-US" sz="1400" dirty="0">
                      <a:latin typeface="Arial MT"/>
                    </a:endParaRPr>
                  </a:p>
                </p:txBody>
              </p:sp>
              <p:sp>
                <p:nvSpPr>
                  <p:cNvPr id="91" name="Google Shape;839;p32"/>
                  <p:cNvSpPr/>
                  <p:nvPr/>
                </p:nvSpPr>
                <p:spPr>
                  <a:xfrm>
                    <a:off x="7755425" y="1615015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" y="0"/>
                        </a:moveTo>
                        <a:lnTo>
                          <a:pt x="1" y="18776"/>
                        </a:lnTo>
                        <a:lnTo>
                          <a:pt x="18777" y="18776"/>
                        </a:lnTo>
                        <a:cubicBezTo>
                          <a:pt x="18777" y="8406"/>
                          <a:pt x="10371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" name="Google Shape;840;p32"/>
                  <p:cNvSpPr/>
                  <p:nvPr/>
                </p:nvSpPr>
                <p:spPr>
                  <a:xfrm>
                    <a:off x="7272475" y="1978650"/>
                    <a:ext cx="469425" cy="4691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65" extrusionOk="0">
                        <a:moveTo>
                          <a:pt x="1" y="0"/>
                        </a:moveTo>
                        <a:cubicBezTo>
                          <a:pt x="1" y="10359"/>
                          <a:pt x="8407" y="18765"/>
                          <a:pt x="18777" y="18765"/>
                        </a:cubicBezTo>
                        <a:lnTo>
                          <a:pt x="1877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3" name="Google Shape;841;p32"/>
                  <p:cNvSpPr/>
                  <p:nvPr/>
                </p:nvSpPr>
                <p:spPr>
                  <a:xfrm>
                    <a:off x="7338550" y="1671175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1"/>
                        </a:moveTo>
                        <a:cubicBezTo>
                          <a:pt x="7228" y="1"/>
                          <a:pt x="1" y="7228"/>
                          <a:pt x="1" y="16145"/>
                        </a:cubicBezTo>
                        <a:cubicBezTo>
                          <a:pt x="1" y="25051"/>
                          <a:pt x="7228" y="32278"/>
                          <a:pt x="16134" y="32278"/>
                        </a:cubicBezTo>
                        <a:cubicBezTo>
                          <a:pt x="25052" y="32278"/>
                          <a:pt x="32267" y="25051"/>
                          <a:pt x="32267" y="16145"/>
                        </a:cubicBezTo>
                        <a:cubicBezTo>
                          <a:pt x="32267" y="7228"/>
                          <a:pt x="25052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4" name="Google Shape;842;p32"/>
                  <p:cNvSpPr/>
                  <p:nvPr/>
                </p:nvSpPr>
                <p:spPr>
                  <a:xfrm>
                    <a:off x="7460150" y="1789138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02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78" name="Google Shape;843;p32"/>
                <p:cNvGrpSpPr/>
                <p:nvPr/>
              </p:nvGrpSpPr>
              <p:grpSpPr>
                <a:xfrm>
                  <a:off x="1063018" y="4687673"/>
                  <a:ext cx="4712597" cy="913033"/>
                  <a:chOff x="4860575" y="2599573"/>
                  <a:chExt cx="3351925" cy="938525"/>
                </a:xfrm>
              </p:grpSpPr>
              <p:sp>
                <p:nvSpPr>
                  <p:cNvPr id="85" name="Google Shape;844;p32"/>
                  <p:cNvSpPr/>
                  <p:nvPr/>
                </p:nvSpPr>
                <p:spPr>
                  <a:xfrm>
                    <a:off x="5329975" y="2665347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32278" y="0"/>
                        </a:moveTo>
                        <a:cubicBezTo>
                          <a:pt x="23361" y="0"/>
                          <a:pt x="16133" y="7227"/>
                          <a:pt x="16133" y="16145"/>
                        </a:cubicBezTo>
                        <a:cubicBezTo>
                          <a:pt x="16133" y="25051"/>
                          <a:pt x="8918" y="32278"/>
                          <a:pt x="1" y="32278"/>
                        </a:cubicBezTo>
                        <a:lnTo>
                          <a:pt x="99108" y="32278"/>
                        </a:lnTo>
                        <a:cubicBezTo>
                          <a:pt x="103561" y="32278"/>
                          <a:pt x="107609" y="30468"/>
                          <a:pt x="110526" y="27551"/>
                        </a:cubicBezTo>
                        <a:cubicBezTo>
                          <a:pt x="113491" y="24587"/>
                          <a:pt x="115301" y="20467"/>
                          <a:pt x="115253" y="15931"/>
                        </a:cubicBezTo>
                        <a:cubicBezTo>
                          <a:pt x="115134" y="7037"/>
                          <a:pt x="107597" y="0"/>
                          <a:pt x="98691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85725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400" dirty="0" smtClean="0">
                        <a:solidFill>
                          <a:schemeClr val="bg1"/>
                        </a:solidFill>
                        <a:latin typeface="Arial MT"/>
                      </a:rPr>
                      <a:t>Memeriksa </a:t>
                    </a:r>
                    <a:r>
                      <a:rPr lang="id-ID" sz="1400" dirty="0">
                        <a:solidFill>
                          <a:schemeClr val="bg1"/>
                        </a:solidFill>
                        <a:latin typeface="Arial MT"/>
                      </a:rPr>
                      <a:t>kehadiran peserta didik sebagai sikap disiplin dalam pembiasaan.</a:t>
                    </a:r>
                    <a:endParaRPr lang="en-US" sz="1400" dirty="0">
                      <a:solidFill>
                        <a:schemeClr val="bg1"/>
                      </a:solidFill>
                      <a:latin typeface="Arial MT"/>
                    </a:endParaRPr>
                  </a:p>
                </p:txBody>
              </p:sp>
              <p:sp>
                <p:nvSpPr>
                  <p:cNvPr id="86" name="Google Shape;845;p32"/>
                  <p:cNvSpPr/>
                  <p:nvPr/>
                </p:nvSpPr>
                <p:spPr>
                  <a:xfrm>
                    <a:off x="4860575" y="2599573"/>
                    <a:ext cx="469425" cy="469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65" extrusionOk="0">
                        <a:moveTo>
                          <a:pt x="18777" y="0"/>
                        </a:moveTo>
                        <a:cubicBezTo>
                          <a:pt x="8406" y="0"/>
                          <a:pt x="0" y="8406"/>
                          <a:pt x="0" y="18764"/>
                        </a:cubicBezTo>
                        <a:lnTo>
                          <a:pt x="18777" y="18764"/>
                        </a:lnTo>
                        <a:lnTo>
                          <a:pt x="1877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7" name="Google Shape;846;p32"/>
                  <p:cNvSpPr/>
                  <p:nvPr/>
                </p:nvSpPr>
                <p:spPr>
                  <a:xfrm>
                    <a:off x="5329975" y="3068673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" y="0"/>
                        </a:moveTo>
                        <a:lnTo>
                          <a:pt x="1" y="18776"/>
                        </a:lnTo>
                        <a:cubicBezTo>
                          <a:pt x="10371" y="18776"/>
                          <a:pt x="18777" y="10371"/>
                          <a:pt x="18777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" name="Google Shape;847;p32"/>
                  <p:cNvSpPr/>
                  <p:nvPr/>
                </p:nvSpPr>
                <p:spPr>
                  <a:xfrm>
                    <a:off x="4926650" y="266535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16" y="0"/>
                          <a:pt x="1" y="7227"/>
                          <a:pt x="1" y="16133"/>
                        </a:cubicBezTo>
                        <a:cubicBezTo>
                          <a:pt x="1" y="25051"/>
                          <a:pt x="7216" y="32278"/>
                          <a:pt x="16134" y="32278"/>
                        </a:cubicBezTo>
                        <a:cubicBezTo>
                          <a:pt x="25051" y="32278"/>
                          <a:pt x="32266" y="25051"/>
                          <a:pt x="32266" y="16133"/>
                        </a:cubicBezTo>
                        <a:cubicBezTo>
                          <a:pt x="32266" y="7227"/>
                          <a:pt x="25051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" name="Google Shape;848;p32"/>
                  <p:cNvSpPr/>
                  <p:nvPr/>
                </p:nvSpPr>
                <p:spPr>
                  <a:xfrm>
                    <a:off x="5034700" y="2773699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03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79" name="Google Shape;849;p32"/>
                <p:cNvGrpSpPr/>
                <p:nvPr/>
              </p:nvGrpSpPr>
              <p:grpSpPr>
                <a:xfrm>
                  <a:off x="1061818" y="5742698"/>
                  <a:ext cx="4712597" cy="829553"/>
                  <a:chOff x="4859375" y="3401936"/>
                  <a:chExt cx="3351925" cy="1107714"/>
                </a:xfrm>
              </p:grpSpPr>
              <p:sp>
                <p:nvSpPr>
                  <p:cNvPr id="80" name="Google Shape;850;p32"/>
                  <p:cNvSpPr/>
                  <p:nvPr/>
                </p:nvSpPr>
                <p:spPr>
                  <a:xfrm>
                    <a:off x="4859375" y="3401936"/>
                    <a:ext cx="2882525" cy="10419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16610" y="0"/>
                        </a:moveTo>
                        <a:cubicBezTo>
                          <a:pt x="7704" y="0"/>
                          <a:pt x="167" y="7025"/>
                          <a:pt x="60" y="15931"/>
                        </a:cubicBezTo>
                        <a:cubicBezTo>
                          <a:pt x="1" y="20467"/>
                          <a:pt x="1810" y="24587"/>
                          <a:pt x="4775" y="27539"/>
                        </a:cubicBezTo>
                        <a:cubicBezTo>
                          <a:pt x="7692" y="30468"/>
                          <a:pt x="11740" y="32278"/>
                          <a:pt x="16193" y="32278"/>
                        </a:cubicBezTo>
                        <a:lnTo>
                          <a:pt x="115301" y="32278"/>
                        </a:lnTo>
                        <a:cubicBezTo>
                          <a:pt x="106395" y="32278"/>
                          <a:pt x="99168" y="25051"/>
                          <a:pt x="99168" y="16133"/>
                        </a:cubicBezTo>
                        <a:cubicBezTo>
                          <a:pt x="99168" y="7227"/>
                          <a:pt x="91941" y="0"/>
                          <a:pt x="83023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274300" tIns="91425" rIns="731500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endParaRPr sz="1200" dirty="0">
                      <a:solidFill>
                        <a:srgbClr val="FFFFFF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81" name="Google Shape;851;p32"/>
                  <p:cNvSpPr/>
                  <p:nvPr/>
                </p:nvSpPr>
                <p:spPr>
                  <a:xfrm>
                    <a:off x="7741875" y="3571100"/>
                    <a:ext cx="469425" cy="469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66" extrusionOk="0">
                        <a:moveTo>
                          <a:pt x="1" y="1"/>
                        </a:moveTo>
                        <a:lnTo>
                          <a:pt x="1" y="18765"/>
                        </a:lnTo>
                        <a:lnTo>
                          <a:pt x="18777" y="18765"/>
                        </a:lnTo>
                        <a:cubicBezTo>
                          <a:pt x="18777" y="8395"/>
                          <a:pt x="1037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852;p32"/>
                  <p:cNvSpPr/>
                  <p:nvPr/>
                </p:nvSpPr>
                <p:spPr>
                  <a:xfrm>
                    <a:off x="7272475" y="4040225"/>
                    <a:ext cx="469425" cy="46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77" h="18777" extrusionOk="0">
                        <a:moveTo>
                          <a:pt x="1" y="0"/>
                        </a:moveTo>
                        <a:cubicBezTo>
                          <a:pt x="1" y="10371"/>
                          <a:pt x="8407" y="18776"/>
                          <a:pt x="18777" y="18776"/>
                        </a:cubicBezTo>
                        <a:lnTo>
                          <a:pt x="18777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853;p32"/>
                  <p:cNvSpPr/>
                  <p:nvPr/>
                </p:nvSpPr>
                <p:spPr>
                  <a:xfrm>
                    <a:off x="7338550" y="363690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28" y="0"/>
                          <a:pt x="1" y="7227"/>
                          <a:pt x="1" y="16133"/>
                        </a:cubicBezTo>
                        <a:cubicBezTo>
                          <a:pt x="1" y="25051"/>
                          <a:pt x="7228" y="32278"/>
                          <a:pt x="16134" y="32278"/>
                        </a:cubicBezTo>
                        <a:cubicBezTo>
                          <a:pt x="25052" y="32278"/>
                          <a:pt x="32267" y="25051"/>
                          <a:pt x="32267" y="16133"/>
                        </a:cubicBezTo>
                        <a:cubicBezTo>
                          <a:pt x="32267" y="7227"/>
                          <a:pt x="25052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" name="Google Shape;854;p32"/>
                  <p:cNvSpPr/>
                  <p:nvPr/>
                </p:nvSpPr>
                <p:spPr>
                  <a:xfrm>
                    <a:off x="7446600" y="3745250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6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6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 dirty="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04</a:t>
                    </a:r>
                    <a:endParaRPr sz="2500" dirty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</p:grpSp>
          <p:sp>
            <p:nvSpPr>
              <p:cNvPr id="75" name="Rectangle 74"/>
              <p:cNvSpPr/>
              <p:nvPr/>
            </p:nvSpPr>
            <p:spPr>
              <a:xfrm>
                <a:off x="1344969" y="5826104"/>
                <a:ext cx="3239945" cy="674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400" dirty="0" smtClean="0">
                    <a:solidFill>
                      <a:schemeClr val="bg1"/>
                    </a:solidFill>
                    <a:latin typeface="Arial MT"/>
                  </a:rPr>
                  <a:t>Guru melakukan apersepsi dengan menghubungkan materi pembelajaran sebelumnya.</a:t>
                </a:r>
                <a:endParaRPr lang="en-US" sz="1400" dirty="0">
                  <a:solidFill>
                    <a:schemeClr val="bg1"/>
                  </a:solidFill>
                  <a:latin typeface="Arial MT"/>
                </a:endParaRPr>
              </a:p>
            </p:txBody>
          </p:sp>
        </p:grpSp>
        <p:grpSp>
          <p:nvGrpSpPr>
            <p:cNvPr id="62" name="Google Shape;843;p32"/>
            <p:cNvGrpSpPr/>
            <p:nvPr/>
          </p:nvGrpSpPr>
          <p:grpSpPr>
            <a:xfrm>
              <a:off x="1118013" y="6541825"/>
              <a:ext cx="4712597" cy="938006"/>
              <a:chOff x="4860575" y="2599573"/>
              <a:chExt cx="3351925" cy="938525"/>
            </a:xfrm>
          </p:grpSpPr>
          <p:sp>
            <p:nvSpPr>
              <p:cNvPr id="64" name="Google Shape;844;p32"/>
              <p:cNvSpPr/>
              <p:nvPr/>
            </p:nvSpPr>
            <p:spPr>
              <a:xfrm>
                <a:off x="5329975" y="2665347"/>
                <a:ext cx="2882525" cy="806975"/>
              </a:xfrm>
              <a:custGeom>
                <a:avLst/>
                <a:gdLst/>
                <a:ahLst/>
                <a:cxnLst/>
                <a:rect l="l" t="t" r="r" b="b"/>
                <a:pathLst>
                  <a:path w="115301" h="32279" extrusionOk="0">
                    <a:moveTo>
                      <a:pt x="32278" y="0"/>
                    </a:moveTo>
                    <a:cubicBezTo>
                      <a:pt x="23361" y="0"/>
                      <a:pt x="16133" y="7227"/>
                      <a:pt x="16133" y="16145"/>
                    </a:cubicBezTo>
                    <a:cubicBezTo>
                      <a:pt x="16133" y="25051"/>
                      <a:pt x="8918" y="32278"/>
                      <a:pt x="1" y="32278"/>
                    </a:cubicBezTo>
                    <a:lnTo>
                      <a:pt x="99108" y="32278"/>
                    </a:lnTo>
                    <a:cubicBezTo>
                      <a:pt x="103561" y="32278"/>
                      <a:pt x="107609" y="30468"/>
                      <a:pt x="110526" y="27551"/>
                    </a:cubicBezTo>
                    <a:cubicBezTo>
                      <a:pt x="113491" y="24587"/>
                      <a:pt x="115301" y="20467"/>
                      <a:pt x="115253" y="15931"/>
                    </a:cubicBezTo>
                    <a:cubicBezTo>
                      <a:pt x="115134" y="7037"/>
                      <a:pt x="107597" y="0"/>
                      <a:pt x="98691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731500" tIns="91425" rIns="274300" bIns="91425" anchor="ctr" anchorCtr="0">
                <a:noAutofit/>
              </a:bodyPr>
              <a:lstStyle/>
              <a:p>
                <a:pPr marL="85725" lvl="1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400" dirty="0" smtClean="0">
                    <a:solidFill>
                      <a:schemeClr val="bg1"/>
                    </a:solidFill>
                    <a:latin typeface="Arial MT"/>
                  </a:rPr>
                  <a:t>Guru menyampaikan tujuan pembelajaran yang akan dicapai dalam pembelajaran ini.</a:t>
                </a:r>
                <a:endParaRPr lang="en-US" sz="1400" dirty="0">
                  <a:solidFill>
                    <a:schemeClr val="bg1"/>
                  </a:solidFill>
                  <a:latin typeface="Arial MT"/>
                </a:endParaRPr>
              </a:p>
            </p:txBody>
          </p:sp>
          <p:sp>
            <p:nvSpPr>
              <p:cNvPr id="65" name="Google Shape;845;p32"/>
              <p:cNvSpPr/>
              <p:nvPr/>
            </p:nvSpPr>
            <p:spPr>
              <a:xfrm>
                <a:off x="4860575" y="2599573"/>
                <a:ext cx="469425" cy="469125"/>
              </a:xfrm>
              <a:custGeom>
                <a:avLst/>
                <a:gdLst/>
                <a:ahLst/>
                <a:cxnLst/>
                <a:rect l="l" t="t" r="r" b="b"/>
                <a:pathLst>
                  <a:path w="18777" h="18765" extrusionOk="0">
                    <a:moveTo>
                      <a:pt x="18777" y="0"/>
                    </a:moveTo>
                    <a:cubicBezTo>
                      <a:pt x="8406" y="0"/>
                      <a:pt x="0" y="8406"/>
                      <a:pt x="0" y="18764"/>
                    </a:cubicBezTo>
                    <a:lnTo>
                      <a:pt x="18777" y="18764"/>
                    </a:lnTo>
                    <a:lnTo>
                      <a:pt x="18777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846;p32"/>
              <p:cNvSpPr/>
              <p:nvPr/>
            </p:nvSpPr>
            <p:spPr>
              <a:xfrm>
                <a:off x="5329975" y="3068673"/>
                <a:ext cx="469425" cy="469425"/>
              </a:xfrm>
              <a:custGeom>
                <a:avLst/>
                <a:gdLst/>
                <a:ahLst/>
                <a:cxnLst/>
                <a:rect l="l" t="t" r="r" b="b"/>
                <a:pathLst>
                  <a:path w="18777" h="18777" extrusionOk="0">
                    <a:moveTo>
                      <a:pt x="1" y="0"/>
                    </a:moveTo>
                    <a:lnTo>
                      <a:pt x="1" y="18776"/>
                    </a:lnTo>
                    <a:cubicBezTo>
                      <a:pt x="10371" y="18776"/>
                      <a:pt x="18777" y="10371"/>
                      <a:pt x="18777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847;p32"/>
              <p:cNvSpPr/>
              <p:nvPr/>
            </p:nvSpPr>
            <p:spPr>
              <a:xfrm>
                <a:off x="4926650" y="2665350"/>
                <a:ext cx="806675" cy="806975"/>
              </a:xfrm>
              <a:custGeom>
                <a:avLst/>
                <a:gdLst/>
                <a:ahLst/>
                <a:cxnLst/>
                <a:rect l="l" t="t" r="r" b="b"/>
                <a:pathLst>
                  <a:path w="32267" h="32279" extrusionOk="0">
                    <a:moveTo>
                      <a:pt x="16134" y="0"/>
                    </a:moveTo>
                    <a:cubicBezTo>
                      <a:pt x="7216" y="0"/>
                      <a:pt x="1" y="7227"/>
                      <a:pt x="1" y="16133"/>
                    </a:cubicBezTo>
                    <a:cubicBezTo>
                      <a:pt x="1" y="25051"/>
                      <a:pt x="7216" y="32278"/>
                      <a:pt x="16134" y="32278"/>
                    </a:cubicBezTo>
                    <a:cubicBezTo>
                      <a:pt x="25051" y="32278"/>
                      <a:pt x="32266" y="25051"/>
                      <a:pt x="32266" y="16133"/>
                    </a:cubicBezTo>
                    <a:cubicBezTo>
                      <a:pt x="32266" y="7227"/>
                      <a:pt x="25051" y="0"/>
                      <a:pt x="161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848;p32"/>
              <p:cNvSpPr/>
              <p:nvPr/>
            </p:nvSpPr>
            <p:spPr>
              <a:xfrm>
                <a:off x="5034700" y="2773699"/>
                <a:ext cx="590575" cy="590275"/>
              </a:xfrm>
              <a:custGeom>
                <a:avLst/>
                <a:gdLst/>
                <a:ahLst/>
                <a:cxnLst/>
                <a:rect l="l" t="t" r="r" b="b"/>
                <a:pathLst>
                  <a:path w="23623" h="23611" extrusionOk="0">
                    <a:moveTo>
                      <a:pt x="11812" y="0"/>
                    </a:moveTo>
                    <a:cubicBezTo>
                      <a:pt x="5287" y="0"/>
                      <a:pt x="1" y="5287"/>
                      <a:pt x="1" y="11799"/>
                    </a:cubicBezTo>
                    <a:cubicBezTo>
                      <a:pt x="1" y="18324"/>
                      <a:pt x="5287" y="23610"/>
                      <a:pt x="11812" y="23610"/>
                    </a:cubicBezTo>
                    <a:cubicBezTo>
                      <a:pt x="18336" y="23610"/>
                      <a:pt x="23623" y="18324"/>
                      <a:pt x="23623" y="11799"/>
                    </a:cubicBezTo>
                    <a:cubicBezTo>
                      <a:pt x="23623" y="5287"/>
                      <a:pt x="18336" y="0"/>
                      <a:pt x="11812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500" dirty="0" smtClean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05</a:t>
                </a:r>
                <a:endParaRPr sz="25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843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62889" y="3594620"/>
            <a:ext cx="881772" cy="8817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8" name="Rectangle 7"/>
          <p:cNvSpPr/>
          <p:nvPr/>
        </p:nvSpPr>
        <p:spPr>
          <a:xfrm>
            <a:off x="1021376" y="3713592"/>
            <a:ext cx="564799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01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9172" y="3594620"/>
            <a:ext cx="3206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Kegiatan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 1 </a:t>
            </a: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Identitas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Diriku</a:t>
            </a:r>
            <a:endParaRPr lang="id-ID" sz="2000" dirty="0">
              <a:solidFill>
                <a:schemeClr val="accent2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0" name="Right Triangle 8"/>
          <p:cNvSpPr/>
          <p:nvPr/>
        </p:nvSpPr>
        <p:spPr>
          <a:xfrm rot="13513542">
            <a:off x="1692993" y="384458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64300" y="5323993"/>
            <a:ext cx="689834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04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00102" y="1084862"/>
            <a:ext cx="4454809" cy="2334254"/>
            <a:chOff x="1400102" y="1084862"/>
            <a:chExt cx="4454809" cy="2334254"/>
          </a:xfrm>
        </p:grpSpPr>
        <p:grpSp>
          <p:nvGrpSpPr>
            <p:cNvPr id="15" name="Google Shape;943;p34"/>
            <p:cNvGrpSpPr/>
            <p:nvPr/>
          </p:nvGrpSpPr>
          <p:grpSpPr>
            <a:xfrm>
              <a:off x="1400102" y="1599265"/>
              <a:ext cx="4454809" cy="1819851"/>
              <a:chOff x="4577079" y="2159038"/>
              <a:chExt cx="1738025" cy="1330225"/>
            </a:xfrm>
          </p:grpSpPr>
          <p:grpSp>
            <p:nvGrpSpPr>
              <p:cNvPr id="18" name="Google Shape;946;p34"/>
              <p:cNvGrpSpPr/>
              <p:nvPr/>
            </p:nvGrpSpPr>
            <p:grpSpPr>
              <a:xfrm>
                <a:off x="4577079" y="2159038"/>
                <a:ext cx="1738025" cy="1330225"/>
                <a:chOff x="4618913" y="2088450"/>
                <a:chExt cx="1738025" cy="1330225"/>
              </a:xfrm>
            </p:grpSpPr>
            <p:sp>
              <p:nvSpPr>
                <p:cNvPr id="32" name="Google Shape;947;p34"/>
                <p:cNvSpPr/>
                <p:nvPr/>
              </p:nvSpPr>
              <p:spPr>
                <a:xfrm>
                  <a:off x="5989913" y="2088450"/>
                  <a:ext cx="367025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1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62" y="0"/>
                        <a:pt x="0" y="2262"/>
                        <a:pt x="0" y="5048"/>
                      </a:cubicBezTo>
                    </a:path>
                  </a:pathLst>
                </a:custGeom>
                <a:noFill/>
                <a:ln w="40775" cap="flat" cmpd="sng">
                  <a:solidFill>
                    <a:srgbClr val="C00000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948;p34"/>
                <p:cNvSpPr/>
                <p:nvPr/>
              </p:nvSpPr>
              <p:spPr>
                <a:xfrm>
                  <a:off x="4618913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83" y="1905"/>
                      </a:moveTo>
                      <a:lnTo>
                        <a:pt x="5036" y="1905"/>
                      </a:lnTo>
                      <a:cubicBezTo>
                        <a:pt x="2250" y="1905"/>
                        <a:pt x="0" y="4167"/>
                        <a:pt x="0" y="6954"/>
                      </a:cubicBezTo>
                      <a:lnTo>
                        <a:pt x="0" y="34671"/>
                      </a:lnTo>
                      <a:cubicBezTo>
                        <a:pt x="0" y="37457"/>
                        <a:pt x="2250" y="39719"/>
                        <a:pt x="5036" y="39719"/>
                      </a:cubicBezTo>
                      <a:lnTo>
                        <a:pt x="20372" y="39719"/>
                      </a:lnTo>
                      <a:cubicBezTo>
                        <a:pt x="21027" y="39719"/>
                        <a:pt x="21634" y="40029"/>
                        <a:pt x="22015" y="40553"/>
                      </a:cubicBezTo>
                      <a:lnTo>
                        <a:pt x="25765" y="47054"/>
                      </a:lnTo>
                      <a:cubicBezTo>
                        <a:pt x="26587" y="48161"/>
                        <a:pt x="28254" y="48161"/>
                        <a:pt x="29063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4" y="39719"/>
                        <a:pt x="34469" y="39719"/>
                      </a:cubicBezTo>
                      <a:lnTo>
                        <a:pt x="49792" y="39719"/>
                      </a:lnTo>
                      <a:cubicBezTo>
                        <a:pt x="52578" y="39719"/>
                        <a:pt x="54840" y="37457"/>
                        <a:pt x="54840" y="34671"/>
                      </a:cubicBezTo>
                      <a:lnTo>
                        <a:pt x="54840" y="0"/>
                      </a:lnTo>
                    </a:path>
                  </a:pathLst>
                </a:custGeom>
                <a:noFill/>
                <a:ln w="40775" cap="flat" cmpd="sng">
                  <a:solidFill>
                    <a:srgbClr val="C00000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" name="Google Shape;955;p34"/>
              <p:cNvSpPr txBox="1"/>
              <p:nvPr/>
            </p:nvSpPr>
            <p:spPr>
              <a:xfrm>
                <a:off x="4589065" y="2684771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Pembelajaran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C0000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(Inti)</a:t>
                </a: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2050" name="Picture 2" descr="https://tse4.mm.bing.net/th?id=OIP.e29v3K5COtFRfU0dLl_W4gHaFY&amp;pid=Api&amp;P=0&amp;w=280&amp;h=2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108" y="1084862"/>
              <a:ext cx="1469385" cy="1070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 68"/>
          <p:cNvGrpSpPr/>
          <p:nvPr/>
        </p:nvGrpSpPr>
        <p:grpSpPr>
          <a:xfrm>
            <a:off x="685873" y="4785787"/>
            <a:ext cx="5404021" cy="3401238"/>
            <a:chOff x="913596" y="2840274"/>
            <a:chExt cx="5146962" cy="4099484"/>
          </a:xfrm>
        </p:grpSpPr>
        <p:sp>
          <p:nvSpPr>
            <p:cNvPr id="70" name="Google Shape;976;p35"/>
            <p:cNvSpPr/>
            <p:nvPr/>
          </p:nvSpPr>
          <p:spPr>
            <a:xfrm>
              <a:off x="2127329" y="4402274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41" y="0"/>
                  </a:moveTo>
                  <a:lnTo>
                    <a:pt x="1" y="441"/>
                  </a:lnTo>
                  <a:lnTo>
                    <a:pt x="441" y="869"/>
                  </a:lnTo>
                  <a:lnTo>
                    <a:pt x="870" y="44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977;p35"/>
            <p:cNvSpPr/>
            <p:nvPr/>
          </p:nvSpPr>
          <p:spPr>
            <a:xfrm>
              <a:off x="1997254" y="4532649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29" y="0"/>
                  </a:moveTo>
                  <a:lnTo>
                    <a:pt x="1" y="429"/>
                  </a:lnTo>
                  <a:lnTo>
                    <a:pt x="429" y="869"/>
                  </a:lnTo>
                  <a:lnTo>
                    <a:pt x="870" y="429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978;p35"/>
            <p:cNvSpPr/>
            <p:nvPr/>
          </p:nvSpPr>
          <p:spPr>
            <a:xfrm>
              <a:off x="2094879" y="4413274"/>
              <a:ext cx="21775" cy="21750"/>
            </a:xfrm>
            <a:custGeom>
              <a:avLst/>
              <a:gdLst/>
              <a:ahLst/>
              <a:cxnLst/>
              <a:rect l="l" t="t" r="r" b="b"/>
              <a:pathLst>
                <a:path w="871" h="870" extrusionOk="0">
                  <a:moveTo>
                    <a:pt x="430" y="1"/>
                  </a:moveTo>
                  <a:lnTo>
                    <a:pt x="1" y="429"/>
                  </a:lnTo>
                  <a:lnTo>
                    <a:pt x="430" y="870"/>
                  </a:lnTo>
                  <a:lnTo>
                    <a:pt x="870" y="429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979;p35"/>
            <p:cNvSpPr/>
            <p:nvPr/>
          </p:nvSpPr>
          <p:spPr>
            <a:xfrm>
              <a:off x="2116629" y="4434999"/>
              <a:ext cx="21750" cy="21775"/>
            </a:xfrm>
            <a:custGeom>
              <a:avLst/>
              <a:gdLst/>
              <a:ahLst/>
              <a:cxnLst/>
              <a:rect l="l" t="t" r="r" b="b"/>
              <a:pathLst>
                <a:path w="870" h="871" extrusionOk="0">
                  <a:moveTo>
                    <a:pt x="429" y="1"/>
                  </a:moveTo>
                  <a:lnTo>
                    <a:pt x="0" y="430"/>
                  </a:lnTo>
                  <a:lnTo>
                    <a:pt x="429" y="870"/>
                  </a:lnTo>
                  <a:lnTo>
                    <a:pt x="869" y="43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980;p35"/>
            <p:cNvSpPr/>
            <p:nvPr/>
          </p:nvSpPr>
          <p:spPr>
            <a:xfrm>
              <a:off x="2007979" y="4500199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69" y="429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981;p35"/>
            <p:cNvSpPr/>
            <p:nvPr/>
          </p:nvSpPr>
          <p:spPr>
            <a:xfrm>
              <a:off x="2029704" y="4521924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1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70" y="429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982;p35"/>
            <p:cNvSpPr/>
            <p:nvPr/>
          </p:nvSpPr>
          <p:spPr>
            <a:xfrm>
              <a:off x="2040729" y="4467449"/>
              <a:ext cx="43175" cy="43500"/>
            </a:xfrm>
            <a:custGeom>
              <a:avLst/>
              <a:gdLst/>
              <a:ahLst/>
              <a:cxnLst/>
              <a:rect l="l" t="t" r="r" b="b"/>
              <a:pathLst>
                <a:path w="1727" h="1740" extrusionOk="0">
                  <a:moveTo>
                    <a:pt x="429" y="1"/>
                  </a:moveTo>
                  <a:lnTo>
                    <a:pt x="0" y="441"/>
                  </a:lnTo>
                  <a:lnTo>
                    <a:pt x="1298" y="1739"/>
                  </a:lnTo>
                  <a:lnTo>
                    <a:pt x="1726" y="13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983;p35"/>
            <p:cNvSpPr/>
            <p:nvPr/>
          </p:nvSpPr>
          <p:spPr>
            <a:xfrm>
              <a:off x="2062154" y="4445724"/>
              <a:ext cx="43475" cy="43475"/>
            </a:xfrm>
            <a:custGeom>
              <a:avLst/>
              <a:gdLst/>
              <a:ahLst/>
              <a:cxnLst/>
              <a:rect l="l" t="t" r="r" b="b"/>
              <a:pathLst>
                <a:path w="1739" h="1739" extrusionOk="0">
                  <a:moveTo>
                    <a:pt x="441" y="1"/>
                  </a:moveTo>
                  <a:lnTo>
                    <a:pt x="0" y="441"/>
                  </a:lnTo>
                  <a:lnTo>
                    <a:pt x="1310" y="1739"/>
                  </a:lnTo>
                  <a:lnTo>
                    <a:pt x="1739" y="1310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984;p35"/>
            <p:cNvSpPr/>
            <p:nvPr/>
          </p:nvSpPr>
          <p:spPr>
            <a:xfrm>
              <a:off x="2083879" y="5000249"/>
              <a:ext cx="14600" cy="14925"/>
            </a:xfrm>
            <a:custGeom>
              <a:avLst/>
              <a:gdLst/>
              <a:ahLst/>
              <a:cxnLst/>
              <a:rect l="l" t="t" r="r" b="b"/>
              <a:pathLst>
                <a:path w="584" h="597" extrusionOk="0">
                  <a:moveTo>
                    <a:pt x="0" y="1"/>
                  </a:moveTo>
                  <a:lnTo>
                    <a:pt x="0" y="596"/>
                  </a:lnTo>
                  <a:lnTo>
                    <a:pt x="584" y="59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85;p35"/>
            <p:cNvSpPr/>
            <p:nvPr/>
          </p:nvSpPr>
          <p:spPr>
            <a:xfrm>
              <a:off x="2069304" y="5074374"/>
              <a:ext cx="44075" cy="44075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583" y="1"/>
                  </a:moveTo>
                  <a:lnTo>
                    <a:pt x="583" y="596"/>
                  </a:lnTo>
                  <a:lnTo>
                    <a:pt x="0" y="596"/>
                  </a:lnTo>
                  <a:lnTo>
                    <a:pt x="0" y="1179"/>
                  </a:lnTo>
                  <a:lnTo>
                    <a:pt x="583" y="1179"/>
                  </a:lnTo>
                  <a:lnTo>
                    <a:pt x="583" y="1763"/>
                  </a:lnTo>
                  <a:lnTo>
                    <a:pt x="1167" y="1763"/>
                  </a:lnTo>
                  <a:lnTo>
                    <a:pt x="1167" y="1179"/>
                  </a:lnTo>
                  <a:lnTo>
                    <a:pt x="1762" y="1179"/>
                  </a:lnTo>
                  <a:lnTo>
                    <a:pt x="1762" y="596"/>
                  </a:lnTo>
                  <a:lnTo>
                    <a:pt x="1167" y="596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986;p35"/>
            <p:cNvSpPr/>
            <p:nvPr/>
          </p:nvSpPr>
          <p:spPr>
            <a:xfrm>
              <a:off x="1730254" y="5638124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1" name="Google Shape;987;p35"/>
            <p:cNvGrpSpPr/>
            <p:nvPr/>
          </p:nvGrpSpPr>
          <p:grpSpPr>
            <a:xfrm>
              <a:off x="1248954" y="2840274"/>
              <a:ext cx="4811603" cy="1965350"/>
              <a:chOff x="2214100" y="1127025"/>
              <a:chExt cx="4811603" cy="1965350"/>
            </a:xfrm>
          </p:grpSpPr>
          <p:grpSp>
            <p:nvGrpSpPr>
              <p:cNvPr id="98" name="Google Shape;988;p35"/>
              <p:cNvGrpSpPr/>
              <p:nvPr/>
            </p:nvGrpSpPr>
            <p:grpSpPr>
              <a:xfrm>
                <a:off x="2290300" y="1127025"/>
                <a:ext cx="4735403" cy="1250200"/>
                <a:chOff x="2290300" y="1127025"/>
                <a:chExt cx="4735403" cy="1250200"/>
              </a:xfrm>
            </p:grpSpPr>
            <p:sp>
              <p:nvSpPr>
                <p:cNvPr id="100" name="Google Shape;990;p35"/>
                <p:cNvSpPr/>
                <p:nvPr/>
              </p:nvSpPr>
              <p:spPr>
                <a:xfrm>
                  <a:off x="2713300" y="1127025"/>
                  <a:ext cx="4142281" cy="542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16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</a:rPr>
                    <a:t>Dalam pembelajaran ini merupakan perp</a:t>
                  </a:r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aduan antara tatap muka dan PJJ (</a:t>
                  </a:r>
                  <a:r>
                    <a:rPr lang="en-US" sz="1200" i="1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blended learning</a:t>
                  </a:r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) </a:t>
                  </a:r>
                  <a:endParaRPr lang="id-ID" sz="1200" dirty="0">
                    <a:solidFill>
                      <a:srgbClr val="0070C0"/>
                    </a:solidFill>
                    <a:latin typeface="Arial M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Google Shape;991;p35"/>
                <p:cNvSpPr/>
                <p:nvPr/>
              </p:nvSpPr>
              <p:spPr>
                <a:xfrm>
                  <a:off x="2290300" y="1140750"/>
                  <a:ext cx="4735403" cy="123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29" h="49459" extrusionOk="0">
                      <a:moveTo>
                        <a:pt x="112896" y="0"/>
                      </a:moveTo>
                      <a:lnTo>
                        <a:pt x="121992" y="13347"/>
                      </a:lnTo>
                      <a:lnTo>
                        <a:pt x="115634" y="22467"/>
                      </a:lnTo>
                      <a:lnTo>
                        <a:pt x="24396" y="22467"/>
                      </a:lnTo>
                      <a:lnTo>
                        <a:pt x="24396" y="22432"/>
                      </a:lnTo>
                      <a:lnTo>
                        <a:pt x="24373" y="22432"/>
                      </a:lnTo>
                      <a:lnTo>
                        <a:pt x="0" y="46804"/>
                      </a:lnTo>
                      <a:lnTo>
                        <a:pt x="2644" y="49459"/>
                      </a:lnTo>
                      <a:lnTo>
                        <a:pt x="25897" y="26194"/>
                      </a:lnTo>
                      <a:lnTo>
                        <a:pt x="117587" y="26194"/>
                      </a:lnTo>
                      <a:lnTo>
                        <a:pt x="126528" y="13383"/>
                      </a:lnTo>
                      <a:lnTo>
                        <a:pt x="11758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9" name="Google Shape;992;p35"/>
              <p:cNvSpPr/>
              <p:nvPr/>
            </p:nvSpPr>
            <p:spPr>
              <a:xfrm>
                <a:off x="2214100" y="1939525"/>
                <a:ext cx="809950" cy="1152850"/>
              </a:xfrm>
              <a:custGeom>
                <a:avLst/>
                <a:gdLst/>
                <a:ahLst/>
                <a:cxnLst/>
                <a:rect l="l" t="t" r="r" b="b"/>
                <a:pathLst>
                  <a:path w="32398" h="46114" extrusionOk="0">
                    <a:moveTo>
                      <a:pt x="0" y="0"/>
                    </a:moveTo>
                    <a:lnTo>
                      <a:pt x="0" y="46113"/>
                    </a:lnTo>
                    <a:lnTo>
                      <a:pt x="23384" y="22729"/>
                    </a:lnTo>
                    <a:lnTo>
                      <a:pt x="25754" y="20372"/>
                    </a:lnTo>
                    <a:lnTo>
                      <a:pt x="32397" y="13728"/>
                    </a:lnTo>
                    <a:cubicBezTo>
                      <a:pt x="24158" y="5299"/>
                      <a:pt x="12692" y="6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994;p35"/>
            <p:cNvGrpSpPr/>
            <p:nvPr/>
          </p:nvGrpSpPr>
          <p:grpSpPr>
            <a:xfrm>
              <a:off x="1248954" y="4805599"/>
              <a:ext cx="4811604" cy="2134159"/>
              <a:chOff x="2214100" y="3092350"/>
              <a:chExt cx="4811604" cy="2134159"/>
            </a:xfrm>
          </p:grpSpPr>
          <p:grpSp>
            <p:nvGrpSpPr>
              <p:cNvPr id="94" name="Google Shape;995;p35"/>
              <p:cNvGrpSpPr/>
              <p:nvPr/>
            </p:nvGrpSpPr>
            <p:grpSpPr>
              <a:xfrm>
                <a:off x="2290600" y="3708175"/>
                <a:ext cx="4735104" cy="1518334"/>
                <a:chOff x="2290600" y="3708175"/>
                <a:chExt cx="4735104" cy="1518334"/>
              </a:xfrm>
            </p:grpSpPr>
            <p:sp>
              <p:nvSpPr>
                <p:cNvPr id="96" name="Google Shape;997;p35"/>
                <p:cNvSpPr/>
                <p:nvPr/>
              </p:nvSpPr>
              <p:spPr>
                <a:xfrm>
                  <a:off x="3252649" y="3708175"/>
                  <a:ext cx="3602934" cy="87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97" name="Google Shape;998;p35"/>
                <p:cNvSpPr/>
                <p:nvPr/>
              </p:nvSpPr>
              <p:spPr>
                <a:xfrm>
                  <a:off x="2290600" y="3911024"/>
                  <a:ext cx="4735104" cy="13154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17" h="27004" extrusionOk="0">
                      <a:moveTo>
                        <a:pt x="2632" y="1"/>
                      </a:moveTo>
                      <a:lnTo>
                        <a:pt x="0" y="2632"/>
                      </a:lnTo>
                      <a:lnTo>
                        <a:pt x="24384" y="26968"/>
                      </a:lnTo>
                      <a:lnTo>
                        <a:pt x="24384" y="27004"/>
                      </a:lnTo>
                      <a:lnTo>
                        <a:pt x="117575" y="27004"/>
                      </a:lnTo>
                      <a:lnTo>
                        <a:pt x="126516" y="14193"/>
                      </a:lnTo>
                      <a:lnTo>
                        <a:pt x="117575" y="810"/>
                      </a:lnTo>
                      <a:lnTo>
                        <a:pt x="112884" y="810"/>
                      </a:lnTo>
                      <a:lnTo>
                        <a:pt x="121980" y="14157"/>
                      </a:lnTo>
                      <a:lnTo>
                        <a:pt x="115622" y="23277"/>
                      </a:lnTo>
                      <a:lnTo>
                        <a:pt x="25885" y="23277"/>
                      </a:lnTo>
                      <a:lnTo>
                        <a:pt x="263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274300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5" name="Google Shape;999;p35"/>
              <p:cNvSpPr/>
              <p:nvPr/>
            </p:nvSpPr>
            <p:spPr>
              <a:xfrm>
                <a:off x="2214100" y="3092350"/>
                <a:ext cx="797450" cy="1127525"/>
              </a:xfrm>
              <a:custGeom>
                <a:avLst/>
                <a:gdLst/>
                <a:ahLst/>
                <a:cxnLst/>
                <a:rect l="l" t="t" r="r" b="b"/>
                <a:pathLst>
                  <a:path w="31898" h="45101" extrusionOk="0">
                    <a:moveTo>
                      <a:pt x="0" y="0"/>
                    </a:moveTo>
                    <a:lnTo>
                      <a:pt x="0" y="45101"/>
                    </a:lnTo>
                    <a:cubicBezTo>
                      <a:pt x="12431" y="45041"/>
                      <a:pt x="23694" y="40017"/>
                      <a:pt x="31897" y="318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001;p35"/>
            <p:cNvGrpSpPr/>
            <p:nvPr/>
          </p:nvGrpSpPr>
          <p:grpSpPr>
            <a:xfrm>
              <a:off x="1248954" y="3601239"/>
              <a:ext cx="4811603" cy="1204385"/>
              <a:chOff x="2214100" y="1887990"/>
              <a:chExt cx="4811603" cy="1204385"/>
            </a:xfrm>
          </p:grpSpPr>
          <p:grpSp>
            <p:nvGrpSpPr>
              <p:cNvPr id="90" name="Google Shape;1002;p35"/>
              <p:cNvGrpSpPr/>
              <p:nvPr/>
            </p:nvGrpSpPr>
            <p:grpSpPr>
              <a:xfrm>
                <a:off x="3035625" y="1887990"/>
                <a:ext cx="3990078" cy="776485"/>
                <a:chOff x="3035625" y="1887990"/>
                <a:chExt cx="3990078" cy="776485"/>
              </a:xfrm>
            </p:grpSpPr>
            <p:sp>
              <p:nvSpPr>
                <p:cNvPr id="92" name="Google Shape;1004;p35"/>
                <p:cNvSpPr/>
                <p:nvPr/>
              </p:nvSpPr>
              <p:spPr>
                <a:xfrm>
                  <a:off x="3293677" y="1887990"/>
                  <a:ext cx="3646968" cy="6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43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42"/>
                      </a:lnTo>
                      <a:lnTo>
                        <a:pt x="78356" y="26242"/>
                      </a:lnTo>
                      <a:lnTo>
                        <a:pt x="87297" y="13407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Guru </a:t>
                  </a:r>
                  <a:r>
                    <a:rPr lang="en-US" sz="1200" dirty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menyiapkan bacaan cerita fiksi tentang identitas diri peserta didik untuk dibaca bersama-sama.</a:t>
                  </a:r>
                </a:p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93" name="Google Shape;1005;p35"/>
                <p:cNvSpPr/>
                <p:nvPr/>
              </p:nvSpPr>
              <p:spPr>
                <a:xfrm>
                  <a:off x="3035625" y="2008400"/>
                  <a:ext cx="3990078" cy="65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24" h="26243" extrusionOk="0">
                      <a:moveTo>
                        <a:pt x="109491" y="1"/>
                      </a:moveTo>
                      <a:lnTo>
                        <a:pt x="118599" y="13360"/>
                      </a:lnTo>
                      <a:lnTo>
                        <a:pt x="112229" y="22504"/>
                      </a:lnTo>
                      <a:lnTo>
                        <a:pt x="1" y="22504"/>
                      </a:lnTo>
                      <a:lnTo>
                        <a:pt x="1" y="26242"/>
                      </a:lnTo>
                      <a:lnTo>
                        <a:pt x="114182" y="26242"/>
                      </a:lnTo>
                      <a:lnTo>
                        <a:pt x="123123" y="13407"/>
                      </a:lnTo>
                      <a:lnTo>
                        <a:pt x="11418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1" name="Google Shape;1006;p35"/>
              <p:cNvSpPr/>
              <p:nvPr/>
            </p:nvSpPr>
            <p:spPr>
              <a:xfrm>
                <a:off x="2214100" y="2282425"/>
                <a:ext cx="1134975" cy="809950"/>
              </a:xfrm>
              <a:custGeom>
                <a:avLst/>
                <a:gdLst/>
                <a:ahLst/>
                <a:cxnLst/>
                <a:rect l="l" t="t" r="r" b="b"/>
                <a:pathLst>
                  <a:path w="45399" h="32398" extrusionOk="0">
                    <a:moveTo>
                      <a:pt x="32397" y="0"/>
                    </a:moveTo>
                    <a:lnTo>
                      <a:pt x="0" y="32397"/>
                    </a:lnTo>
                    <a:lnTo>
                      <a:pt x="45387" y="32397"/>
                    </a:lnTo>
                    <a:cubicBezTo>
                      <a:pt x="45399" y="32231"/>
                      <a:pt x="45399" y="32064"/>
                      <a:pt x="45399" y="31897"/>
                    </a:cubicBezTo>
                    <a:cubicBezTo>
                      <a:pt x="45399" y="19479"/>
                      <a:pt x="40434" y="8228"/>
                      <a:pt x="32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008;p35"/>
            <p:cNvGrpSpPr/>
            <p:nvPr/>
          </p:nvGrpSpPr>
          <p:grpSpPr>
            <a:xfrm>
              <a:off x="1247087" y="4744197"/>
              <a:ext cx="4811603" cy="858925"/>
              <a:chOff x="2214100" y="3030850"/>
              <a:chExt cx="4811603" cy="858925"/>
            </a:xfrm>
          </p:grpSpPr>
          <p:sp>
            <p:nvSpPr>
              <p:cNvPr id="88" name="Google Shape;1012;p35"/>
              <p:cNvSpPr/>
              <p:nvPr/>
            </p:nvSpPr>
            <p:spPr>
              <a:xfrm>
                <a:off x="3035624" y="3030850"/>
                <a:ext cx="3990079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013;p35"/>
              <p:cNvSpPr/>
              <p:nvPr/>
            </p:nvSpPr>
            <p:spPr>
              <a:xfrm>
                <a:off x="2214100" y="3092350"/>
                <a:ext cx="1134675" cy="797425"/>
              </a:xfrm>
              <a:custGeom>
                <a:avLst/>
                <a:gdLst/>
                <a:ahLst/>
                <a:cxnLst/>
                <a:rect l="l" t="t" r="r" b="b"/>
                <a:pathLst>
                  <a:path w="45387" h="31897" extrusionOk="0">
                    <a:moveTo>
                      <a:pt x="0" y="0"/>
                    </a:moveTo>
                    <a:lnTo>
                      <a:pt x="31897" y="31897"/>
                    </a:lnTo>
                    <a:cubicBezTo>
                      <a:pt x="40124" y="23741"/>
                      <a:pt x="45256" y="12478"/>
                      <a:pt x="45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5" name="Google Shape;1015;p35"/>
            <p:cNvSpPr/>
            <p:nvPr/>
          </p:nvSpPr>
          <p:spPr>
            <a:xfrm>
              <a:off x="913596" y="4127524"/>
              <a:ext cx="995582" cy="1330849"/>
            </a:xfrm>
            <a:custGeom>
              <a:avLst/>
              <a:gdLst/>
              <a:ahLst/>
              <a:cxnLst/>
              <a:rect l="l" t="t" r="r" b="b"/>
              <a:pathLst>
                <a:path w="53234" h="53234" extrusionOk="0">
                  <a:moveTo>
                    <a:pt x="26611" y="1"/>
                  </a:moveTo>
                  <a:cubicBezTo>
                    <a:pt x="11919" y="1"/>
                    <a:pt x="1" y="11919"/>
                    <a:pt x="1" y="26623"/>
                  </a:cubicBezTo>
                  <a:cubicBezTo>
                    <a:pt x="1" y="40756"/>
                    <a:pt x="11002" y="52317"/>
                    <a:pt x="24920" y="53186"/>
                  </a:cubicBezTo>
                  <a:cubicBezTo>
                    <a:pt x="25480" y="53222"/>
                    <a:pt x="26051" y="53234"/>
                    <a:pt x="26611" y="53234"/>
                  </a:cubicBezTo>
                  <a:cubicBezTo>
                    <a:pt x="41315" y="53234"/>
                    <a:pt x="53233" y="41315"/>
                    <a:pt x="53233" y="26623"/>
                  </a:cubicBezTo>
                  <a:cubicBezTo>
                    <a:pt x="53233" y="17098"/>
                    <a:pt x="48245" y="8740"/>
                    <a:pt x="40732" y="4037"/>
                  </a:cubicBezTo>
                  <a:cubicBezTo>
                    <a:pt x="36636" y="1477"/>
                    <a:pt x="31802" y="1"/>
                    <a:pt x="26611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2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6" name="Google Shape;1004;p35"/>
            <p:cNvSpPr/>
            <p:nvPr/>
          </p:nvSpPr>
          <p:spPr>
            <a:xfrm>
              <a:off x="2398353" y="4505347"/>
              <a:ext cx="3315761" cy="803825"/>
            </a:xfrm>
            <a:custGeom>
              <a:avLst/>
              <a:gdLst/>
              <a:ahLst/>
              <a:cxnLst/>
              <a:rect l="l" t="t" r="r" b="b"/>
              <a:pathLst>
                <a:path w="87298" h="26243" extrusionOk="0">
                  <a:moveTo>
                    <a:pt x="14979" y="1"/>
                  </a:moveTo>
                  <a:cubicBezTo>
                    <a:pt x="6704" y="1"/>
                    <a:pt x="1" y="6704"/>
                    <a:pt x="1" y="14979"/>
                  </a:cubicBezTo>
                  <a:lnTo>
                    <a:pt x="1" y="26242"/>
                  </a:lnTo>
                  <a:lnTo>
                    <a:pt x="78356" y="26242"/>
                  </a:lnTo>
                  <a:lnTo>
                    <a:pt x="87297" y="13407"/>
                  </a:lnTo>
                  <a:lnTo>
                    <a:pt x="78356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274300" bIns="137150" anchor="ctr" anchorCtr="0">
              <a:no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solidFill>
                    <a:srgbClr val="002060"/>
                  </a:solidFill>
                  <a:latin typeface="Arial MT"/>
                </a:rPr>
                <a:t>Guru meminta peserta didik untuk memperkenalkan diri dan bercerita tentang identitas dirinya sebagai bagian dari umat Buddha.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122905" y="5436796"/>
              <a:ext cx="3591209" cy="1224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solidFill>
                    <a:srgbClr val="00B050"/>
                  </a:solidFill>
                  <a:latin typeface="Arial MT"/>
                </a:rPr>
                <a:t>Guru meminta peserta didik untuk mempel fotonya dan menuliskan identitas dirinya pada blanko identitas diri, selanjutnya menyajikan secara lisan</a:t>
              </a:r>
              <a:r>
                <a:rPr lang="en-US" sz="1200" dirty="0" smtClean="0">
                  <a:solidFill>
                    <a:srgbClr val="00B050"/>
                  </a:solidFill>
                  <a:latin typeface="Arial MT"/>
                </a:rPr>
                <a:t>.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solidFill>
                    <a:srgbClr val="00B050"/>
                  </a:solidFill>
                  <a:latin typeface="Arial MT"/>
                </a:rPr>
                <a:t>Guru menugaskan peserta didik untuk menempel foto keluarga pada pohon keluarga.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154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2965" y="4061012"/>
            <a:ext cx="445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MT"/>
              </a:rPr>
              <a:t>.</a:t>
            </a:r>
            <a:endParaRPr lang="en-US" sz="1400" dirty="0"/>
          </a:p>
        </p:txBody>
      </p:sp>
      <p:sp>
        <p:nvSpPr>
          <p:cNvPr id="9" name="Google Shape;976;p35"/>
          <p:cNvSpPr/>
          <p:nvPr/>
        </p:nvSpPr>
        <p:spPr>
          <a:xfrm>
            <a:off x="2127329" y="4402274"/>
            <a:ext cx="21750" cy="21750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41" y="0"/>
                </a:moveTo>
                <a:lnTo>
                  <a:pt x="1" y="441"/>
                </a:lnTo>
                <a:lnTo>
                  <a:pt x="441" y="869"/>
                </a:lnTo>
                <a:lnTo>
                  <a:pt x="870" y="441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77;p35"/>
          <p:cNvSpPr/>
          <p:nvPr/>
        </p:nvSpPr>
        <p:spPr>
          <a:xfrm>
            <a:off x="1997254" y="4532649"/>
            <a:ext cx="21750" cy="21750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29" y="0"/>
                </a:moveTo>
                <a:lnTo>
                  <a:pt x="1" y="429"/>
                </a:lnTo>
                <a:lnTo>
                  <a:pt x="429" y="869"/>
                </a:lnTo>
                <a:lnTo>
                  <a:pt x="870" y="429"/>
                </a:lnTo>
                <a:lnTo>
                  <a:pt x="4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978;p35"/>
          <p:cNvSpPr/>
          <p:nvPr/>
        </p:nvSpPr>
        <p:spPr>
          <a:xfrm>
            <a:off x="2094879" y="4413274"/>
            <a:ext cx="21775" cy="21750"/>
          </a:xfrm>
          <a:custGeom>
            <a:avLst/>
            <a:gdLst/>
            <a:ahLst/>
            <a:cxnLst/>
            <a:rect l="l" t="t" r="r" b="b"/>
            <a:pathLst>
              <a:path w="871" h="870" extrusionOk="0">
                <a:moveTo>
                  <a:pt x="430" y="1"/>
                </a:moveTo>
                <a:lnTo>
                  <a:pt x="1" y="429"/>
                </a:lnTo>
                <a:lnTo>
                  <a:pt x="430" y="870"/>
                </a:lnTo>
                <a:lnTo>
                  <a:pt x="870" y="429"/>
                </a:lnTo>
                <a:lnTo>
                  <a:pt x="4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979;p35"/>
          <p:cNvSpPr/>
          <p:nvPr/>
        </p:nvSpPr>
        <p:spPr>
          <a:xfrm>
            <a:off x="2116629" y="4434999"/>
            <a:ext cx="21750" cy="21775"/>
          </a:xfrm>
          <a:custGeom>
            <a:avLst/>
            <a:gdLst/>
            <a:ahLst/>
            <a:cxnLst/>
            <a:rect l="l" t="t" r="r" b="b"/>
            <a:pathLst>
              <a:path w="870" h="871" extrusionOk="0">
                <a:moveTo>
                  <a:pt x="429" y="1"/>
                </a:moveTo>
                <a:lnTo>
                  <a:pt x="0" y="430"/>
                </a:lnTo>
                <a:lnTo>
                  <a:pt x="429" y="870"/>
                </a:lnTo>
                <a:lnTo>
                  <a:pt x="869" y="43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980;p35"/>
          <p:cNvSpPr/>
          <p:nvPr/>
        </p:nvSpPr>
        <p:spPr>
          <a:xfrm>
            <a:off x="2007979" y="4500199"/>
            <a:ext cx="21750" cy="21450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0"/>
                </a:moveTo>
                <a:lnTo>
                  <a:pt x="0" y="429"/>
                </a:lnTo>
                <a:lnTo>
                  <a:pt x="441" y="858"/>
                </a:lnTo>
                <a:lnTo>
                  <a:pt x="869" y="429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981;p35"/>
          <p:cNvSpPr/>
          <p:nvPr/>
        </p:nvSpPr>
        <p:spPr>
          <a:xfrm>
            <a:off x="2029704" y="4521924"/>
            <a:ext cx="21750" cy="21450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1"/>
                </a:moveTo>
                <a:lnTo>
                  <a:pt x="0" y="429"/>
                </a:lnTo>
                <a:lnTo>
                  <a:pt x="441" y="858"/>
                </a:lnTo>
                <a:lnTo>
                  <a:pt x="870" y="429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982;p35"/>
          <p:cNvSpPr/>
          <p:nvPr/>
        </p:nvSpPr>
        <p:spPr>
          <a:xfrm>
            <a:off x="2040729" y="4467449"/>
            <a:ext cx="43175" cy="43500"/>
          </a:xfrm>
          <a:custGeom>
            <a:avLst/>
            <a:gdLst/>
            <a:ahLst/>
            <a:cxnLst/>
            <a:rect l="l" t="t" r="r" b="b"/>
            <a:pathLst>
              <a:path w="1727" h="1740" extrusionOk="0">
                <a:moveTo>
                  <a:pt x="429" y="1"/>
                </a:moveTo>
                <a:lnTo>
                  <a:pt x="0" y="441"/>
                </a:lnTo>
                <a:lnTo>
                  <a:pt x="1298" y="1739"/>
                </a:lnTo>
                <a:lnTo>
                  <a:pt x="1726" y="131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983;p35"/>
          <p:cNvSpPr/>
          <p:nvPr/>
        </p:nvSpPr>
        <p:spPr>
          <a:xfrm>
            <a:off x="2062154" y="4445724"/>
            <a:ext cx="43475" cy="43475"/>
          </a:xfrm>
          <a:custGeom>
            <a:avLst/>
            <a:gdLst/>
            <a:ahLst/>
            <a:cxnLst/>
            <a:rect l="l" t="t" r="r" b="b"/>
            <a:pathLst>
              <a:path w="1739" h="1739" extrusionOk="0">
                <a:moveTo>
                  <a:pt x="441" y="1"/>
                </a:moveTo>
                <a:lnTo>
                  <a:pt x="0" y="441"/>
                </a:lnTo>
                <a:lnTo>
                  <a:pt x="1310" y="1739"/>
                </a:lnTo>
                <a:lnTo>
                  <a:pt x="1739" y="1310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984;p35"/>
          <p:cNvSpPr/>
          <p:nvPr/>
        </p:nvSpPr>
        <p:spPr>
          <a:xfrm>
            <a:off x="2083879" y="5000249"/>
            <a:ext cx="14600" cy="14925"/>
          </a:xfrm>
          <a:custGeom>
            <a:avLst/>
            <a:gdLst/>
            <a:ahLst/>
            <a:cxnLst/>
            <a:rect l="l" t="t" r="r" b="b"/>
            <a:pathLst>
              <a:path w="584" h="597" extrusionOk="0">
                <a:moveTo>
                  <a:pt x="0" y="1"/>
                </a:moveTo>
                <a:lnTo>
                  <a:pt x="0" y="596"/>
                </a:lnTo>
                <a:lnTo>
                  <a:pt x="584" y="596"/>
                </a:lnTo>
                <a:lnTo>
                  <a:pt x="58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985;p35"/>
          <p:cNvSpPr/>
          <p:nvPr/>
        </p:nvSpPr>
        <p:spPr>
          <a:xfrm>
            <a:off x="2069304" y="5074374"/>
            <a:ext cx="44075" cy="44075"/>
          </a:xfrm>
          <a:custGeom>
            <a:avLst/>
            <a:gdLst/>
            <a:ahLst/>
            <a:cxnLst/>
            <a:rect l="l" t="t" r="r" b="b"/>
            <a:pathLst>
              <a:path w="1763" h="1763" extrusionOk="0">
                <a:moveTo>
                  <a:pt x="583" y="1"/>
                </a:moveTo>
                <a:lnTo>
                  <a:pt x="583" y="596"/>
                </a:lnTo>
                <a:lnTo>
                  <a:pt x="0" y="596"/>
                </a:lnTo>
                <a:lnTo>
                  <a:pt x="0" y="1179"/>
                </a:lnTo>
                <a:lnTo>
                  <a:pt x="583" y="1179"/>
                </a:lnTo>
                <a:lnTo>
                  <a:pt x="583" y="1763"/>
                </a:lnTo>
                <a:lnTo>
                  <a:pt x="1167" y="1763"/>
                </a:lnTo>
                <a:lnTo>
                  <a:pt x="1167" y="1179"/>
                </a:lnTo>
                <a:lnTo>
                  <a:pt x="1762" y="1179"/>
                </a:lnTo>
                <a:lnTo>
                  <a:pt x="1762" y="596"/>
                </a:lnTo>
                <a:lnTo>
                  <a:pt x="1167" y="596"/>
                </a:lnTo>
                <a:lnTo>
                  <a:pt x="11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986;p35"/>
          <p:cNvSpPr/>
          <p:nvPr/>
        </p:nvSpPr>
        <p:spPr>
          <a:xfrm>
            <a:off x="1730254" y="5638124"/>
            <a:ext cx="17900" cy="17900"/>
          </a:xfrm>
          <a:custGeom>
            <a:avLst/>
            <a:gdLst/>
            <a:ahLst/>
            <a:cxnLst/>
            <a:rect l="l" t="t" r="r" b="b"/>
            <a:pathLst>
              <a:path w="716" h="716" extrusionOk="0">
                <a:moveTo>
                  <a:pt x="1" y="1"/>
                </a:moveTo>
                <a:lnTo>
                  <a:pt x="1" y="715"/>
                </a:lnTo>
                <a:lnTo>
                  <a:pt x="715" y="715"/>
                </a:lnTo>
                <a:lnTo>
                  <a:pt x="7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Oval 77"/>
          <p:cNvSpPr/>
          <p:nvPr/>
        </p:nvSpPr>
        <p:spPr>
          <a:xfrm>
            <a:off x="1043736" y="854690"/>
            <a:ext cx="881772" cy="881772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79" name="Rectangle 78"/>
          <p:cNvSpPr/>
          <p:nvPr/>
        </p:nvSpPr>
        <p:spPr>
          <a:xfrm>
            <a:off x="1160546" y="946543"/>
            <a:ext cx="680215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02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399074" y="941633"/>
            <a:ext cx="30015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Kegiatan</a:t>
            </a:r>
            <a:r>
              <a:rPr lang="en-US" sz="20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2</a:t>
            </a:r>
          </a:p>
          <a:p>
            <a:r>
              <a:rPr lang="en-US" sz="20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Menghargai</a:t>
            </a:r>
            <a:r>
              <a:rPr lang="en-US" sz="20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Budaya</a:t>
            </a:r>
            <a:r>
              <a:rPr lang="en-US" sz="20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Teman</a:t>
            </a:r>
            <a:endParaRPr lang="id-ID" sz="20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1" name="Right Triangle 8"/>
          <p:cNvSpPr/>
          <p:nvPr/>
        </p:nvSpPr>
        <p:spPr>
          <a:xfrm rot="13513542">
            <a:off x="1873840" y="110465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768016" y="2252070"/>
            <a:ext cx="5404021" cy="3033287"/>
            <a:chOff x="913596" y="2840274"/>
            <a:chExt cx="5146962" cy="3655996"/>
          </a:xfrm>
        </p:grpSpPr>
        <p:sp>
          <p:nvSpPr>
            <p:cNvPr id="147" name="Google Shape;976;p35"/>
            <p:cNvSpPr/>
            <p:nvPr/>
          </p:nvSpPr>
          <p:spPr>
            <a:xfrm>
              <a:off x="2127329" y="4402274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41" y="0"/>
                  </a:moveTo>
                  <a:lnTo>
                    <a:pt x="1" y="441"/>
                  </a:lnTo>
                  <a:lnTo>
                    <a:pt x="441" y="869"/>
                  </a:lnTo>
                  <a:lnTo>
                    <a:pt x="870" y="44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77;p35"/>
            <p:cNvSpPr/>
            <p:nvPr/>
          </p:nvSpPr>
          <p:spPr>
            <a:xfrm>
              <a:off x="1997254" y="4532649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29" y="0"/>
                  </a:moveTo>
                  <a:lnTo>
                    <a:pt x="1" y="429"/>
                  </a:lnTo>
                  <a:lnTo>
                    <a:pt x="429" y="869"/>
                  </a:lnTo>
                  <a:lnTo>
                    <a:pt x="870" y="429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78;p35"/>
            <p:cNvSpPr/>
            <p:nvPr/>
          </p:nvSpPr>
          <p:spPr>
            <a:xfrm>
              <a:off x="2094879" y="4413274"/>
              <a:ext cx="21775" cy="21750"/>
            </a:xfrm>
            <a:custGeom>
              <a:avLst/>
              <a:gdLst/>
              <a:ahLst/>
              <a:cxnLst/>
              <a:rect l="l" t="t" r="r" b="b"/>
              <a:pathLst>
                <a:path w="871" h="870" extrusionOk="0">
                  <a:moveTo>
                    <a:pt x="430" y="1"/>
                  </a:moveTo>
                  <a:lnTo>
                    <a:pt x="1" y="429"/>
                  </a:lnTo>
                  <a:lnTo>
                    <a:pt x="430" y="870"/>
                  </a:lnTo>
                  <a:lnTo>
                    <a:pt x="870" y="429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79;p35"/>
            <p:cNvSpPr/>
            <p:nvPr/>
          </p:nvSpPr>
          <p:spPr>
            <a:xfrm>
              <a:off x="2116629" y="4434999"/>
              <a:ext cx="21750" cy="21775"/>
            </a:xfrm>
            <a:custGeom>
              <a:avLst/>
              <a:gdLst/>
              <a:ahLst/>
              <a:cxnLst/>
              <a:rect l="l" t="t" r="r" b="b"/>
              <a:pathLst>
                <a:path w="870" h="871" extrusionOk="0">
                  <a:moveTo>
                    <a:pt x="429" y="1"/>
                  </a:moveTo>
                  <a:lnTo>
                    <a:pt x="0" y="430"/>
                  </a:lnTo>
                  <a:lnTo>
                    <a:pt x="429" y="870"/>
                  </a:lnTo>
                  <a:lnTo>
                    <a:pt x="869" y="43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80;p35"/>
            <p:cNvSpPr/>
            <p:nvPr/>
          </p:nvSpPr>
          <p:spPr>
            <a:xfrm>
              <a:off x="2007979" y="4500199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69" y="429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81;p35"/>
            <p:cNvSpPr/>
            <p:nvPr/>
          </p:nvSpPr>
          <p:spPr>
            <a:xfrm>
              <a:off x="2029704" y="4521924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1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70" y="429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82;p35"/>
            <p:cNvSpPr/>
            <p:nvPr/>
          </p:nvSpPr>
          <p:spPr>
            <a:xfrm>
              <a:off x="2040729" y="4467449"/>
              <a:ext cx="43175" cy="43500"/>
            </a:xfrm>
            <a:custGeom>
              <a:avLst/>
              <a:gdLst/>
              <a:ahLst/>
              <a:cxnLst/>
              <a:rect l="l" t="t" r="r" b="b"/>
              <a:pathLst>
                <a:path w="1727" h="1740" extrusionOk="0">
                  <a:moveTo>
                    <a:pt x="429" y="1"/>
                  </a:moveTo>
                  <a:lnTo>
                    <a:pt x="0" y="441"/>
                  </a:lnTo>
                  <a:lnTo>
                    <a:pt x="1298" y="1739"/>
                  </a:lnTo>
                  <a:lnTo>
                    <a:pt x="1726" y="13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83;p35"/>
            <p:cNvSpPr/>
            <p:nvPr/>
          </p:nvSpPr>
          <p:spPr>
            <a:xfrm>
              <a:off x="2062154" y="4445724"/>
              <a:ext cx="43475" cy="43475"/>
            </a:xfrm>
            <a:custGeom>
              <a:avLst/>
              <a:gdLst/>
              <a:ahLst/>
              <a:cxnLst/>
              <a:rect l="l" t="t" r="r" b="b"/>
              <a:pathLst>
                <a:path w="1739" h="1739" extrusionOk="0">
                  <a:moveTo>
                    <a:pt x="441" y="1"/>
                  </a:moveTo>
                  <a:lnTo>
                    <a:pt x="0" y="441"/>
                  </a:lnTo>
                  <a:lnTo>
                    <a:pt x="1310" y="1739"/>
                  </a:lnTo>
                  <a:lnTo>
                    <a:pt x="1739" y="1310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84;p35"/>
            <p:cNvSpPr/>
            <p:nvPr/>
          </p:nvSpPr>
          <p:spPr>
            <a:xfrm>
              <a:off x="2083879" y="5000249"/>
              <a:ext cx="14600" cy="14925"/>
            </a:xfrm>
            <a:custGeom>
              <a:avLst/>
              <a:gdLst/>
              <a:ahLst/>
              <a:cxnLst/>
              <a:rect l="l" t="t" r="r" b="b"/>
              <a:pathLst>
                <a:path w="584" h="597" extrusionOk="0">
                  <a:moveTo>
                    <a:pt x="0" y="1"/>
                  </a:moveTo>
                  <a:lnTo>
                    <a:pt x="0" y="596"/>
                  </a:lnTo>
                  <a:lnTo>
                    <a:pt x="584" y="59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85;p35"/>
            <p:cNvSpPr/>
            <p:nvPr/>
          </p:nvSpPr>
          <p:spPr>
            <a:xfrm>
              <a:off x="2069304" y="5074374"/>
              <a:ext cx="44075" cy="44075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583" y="1"/>
                  </a:moveTo>
                  <a:lnTo>
                    <a:pt x="583" y="596"/>
                  </a:lnTo>
                  <a:lnTo>
                    <a:pt x="0" y="596"/>
                  </a:lnTo>
                  <a:lnTo>
                    <a:pt x="0" y="1179"/>
                  </a:lnTo>
                  <a:lnTo>
                    <a:pt x="583" y="1179"/>
                  </a:lnTo>
                  <a:lnTo>
                    <a:pt x="583" y="1763"/>
                  </a:lnTo>
                  <a:lnTo>
                    <a:pt x="1167" y="1763"/>
                  </a:lnTo>
                  <a:lnTo>
                    <a:pt x="1167" y="1179"/>
                  </a:lnTo>
                  <a:lnTo>
                    <a:pt x="1762" y="1179"/>
                  </a:lnTo>
                  <a:lnTo>
                    <a:pt x="1762" y="596"/>
                  </a:lnTo>
                  <a:lnTo>
                    <a:pt x="1167" y="596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86;p35"/>
            <p:cNvSpPr/>
            <p:nvPr/>
          </p:nvSpPr>
          <p:spPr>
            <a:xfrm>
              <a:off x="1730254" y="5638124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8" name="Google Shape;987;p35"/>
            <p:cNvGrpSpPr/>
            <p:nvPr/>
          </p:nvGrpSpPr>
          <p:grpSpPr>
            <a:xfrm>
              <a:off x="1248954" y="2840274"/>
              <a:ext cx="4811603" cy="1965350"/>
              <a:chOff x="2214100" y="1127025"/>
              <a:chExt cx="4811603" cy="1965350"/>
            </a:xfrm>
          </p:grpSpPr>
          <p:grpSp>
            <p:nvGrpSpPr>
              <p:cNvPr id="175" name="Google Shape;988;p35"/>
              <p:cNvGrpSpPr/>
              <p:nvPr/>
            </p:nvGrpSpPr>
            <p:grpSpPr>
              <a:xfrm>
                <a:off x="2290300" y="1127025"/>
                <a:ext cx="4735403" cy="1250200"/>
                <a:chOff x="2290300" y="1127025"/>
                <a:chExt cx="4735403" cy="1250200"/>
              </a:xfrm>
            </p:grpSpPr>
            <p:sp>
              <p:nvSpPr>
                <p:cNvPr id="177" name="Google Shape;990;p35"/>
                <p:cNvSpPr/>
                <p:nvPr/>
              </p:nvSpPr>
              <p:spPr>
                <a:xfrm>
                  <a:off x="3252649" y="1127025"/>
                  <a:ext cx="3602932" cy="65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16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</a:rPr>
                    <a:t>Dalam pembelajaran ini merupakan perp</a:t>
                  </a:r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aduan antara tatap muka dan PJJ (</a:t>
                  </a:r>
                  <a:r>
                    <a:rPr lang="en-US" sz="1200" i="1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blended learning</a:t>
                  </a:r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) </a:t>
                  </a:r>
                  <a:endParaRPr lang="id-ID" sz="1200" dirty="0">
                    <a:solidFill>
                      <a:srgbClr val="0070C0"/>
                    </a:solidFill>
                    <a:latin typeface="Arial M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8" name="Google Shape;991;p35"/>
                <p:cNvSpPr/>
                <p:nvPr/>
              </p:nvSpPr>
              <p:spPr>
                <a:xfrm>
                  <a:off x="2290300" y="1140750"/>
                  <a:ext cx="4735403" cy="123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29" h="49459" extrusionOk="0">
                      <a:moveTo>
                        <a:pt x="112896" y="0"/>
                      </a:moveTo>
                      <a:lnTo>
                        <a:pt x="121992" y="13347"/>
                      </a:lnTo>
                      <a:lnTo>
                        <a:pt x="115634" y="22467"/>
                      </a:lnTo>
                      <a:lnTo>
                        <a:pt x="24396" y="22467"/>
                      </a:lnTo>
                      <a:lnTo>
                        <a:pt x="24396" y="22432"/>
                      </a:lnTo>
                      <a:lnTo>
                        <a:pt x="24373" y="22432"/>
                      </a:lnTo>
                      <a:lnTo>
                        <a:pt x="0" y="46804"/>
                      </a:lnTo>
                      <a:lnTo>
                        <a:pt x="2644" y="49459"/>
                      </a:lnTo>
                      <a:lnTo>
                        <a:pt x="25897" y="26194"/>
                      </a:lnTo>
                      <a:lnTo>
                        <a:pt x="117587" y="26194"/>
                      </a:lnTo>
                      <a:lnTo>
                        <a:pt x="126528" y="13383"/>
                      </a:lnTo>
                      <a:lnTo>
                        <a:pt x="11758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76" name="Google Shape;992;p35"/>
              <p:cNvSpPr/>
              <p:nvPr/>
            </p:nvSpPr>
            <p:spPr>
              <a:xfrm>
                <a:off x="2214100" y="1939525"/>
                <a:ext cx="809950" cy="1152850"/>
              </a:xfrm>
              <a:custGeom>
                <a:avLst/>
                <a:gdLst/>
                <a:ahLst/>
                <a:cxnLst/>
                <a:rect l="l" t="t" r="r" b="b"/>
                <a:pathLst>
                  <a:path w="32398" h="46114" extrusionOk="0">
                    <a:moveTo>
                      <a:pt x="0" y="0"/>
                    </a:moveTo>
                    <a:lnTo>
                      <a:pt x="0" y="46113"/>
                    </a:lnTo>
                    <a:lnTo>
                      <a:pt x="23384" y="22729"/>
                    </a:lnTo>
                    <a:lnTo>
                      <a:pt x="25754" y="20372"/>
                    </a:lnTo>
                    <a:lnTo>
                      <a:pt x="32397" y="13728"/>
                    </a:lnTo>
                    <a:cubicBezTo>
                      <a:pt x="24158" y="5299"/>
                      <a:pt x="12692" y="6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994;p35"/>
            <p:cNvGrpSpPr/>
            <p:nvPr/>
          </p:nvGrpSpPr>
          <p:grpSpPr>
            <a:xfrm>
              <a:off x="1248954" y="4805599"/>
              <a:ext cx="4811604" cy="1690671"/>
              <a:chOff x="2214100" y="3092350"/>
              <a:chExt cx="4811604" cy="1690671"/>
            </a:xfrm>
          </p:grpSpPr>
          <p:grpSp>
            <p:nvGrpSpPr>
              <p:cNvPr id="171" name="Google Shape;995;p35"/>
              <p:cNvGrpSpPr/>
              <p:nvPr/>
            </p:nvGrpSpPr>
            <p:grpSpPr>
              <a:xfrm>
                <a:off x="2290600" y="3708175"/>
                <a:ext cx="4735104" cy="1074846"/>
                <a:chOff x="2290600" y="3708175"/>
                <a:chExt cx="4735104" cy="1074846"/>
              </a:xfrm>
            </p:grpSpPr>
            <p:sp>
              <p:nvSpPr>
                <p:cNvPr id="173" name="Google Shape;997;p35"/>
                <p:cNvSpPr/>
                <p:nvPr/>
              </p:nvSpPr>
              <p:spPr>
                <a:xfrm>
                  <a:off x="3252649" y="3708175"/>
                  <a:ext cx="3602934" cy="87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74" name="Google Shape;998;p35"/>
                <p:cNvSpPr/>
                <p:nvPr/>
              </p:nvSpPr>
              <p:spPr>
                <a:xfrm>
                  <a:off x="2290600" y="3911026"/>
                  <a:ext cx="4735104" cy="871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17" h="27004" extrusionOk="0">
                      <a:moveTo>
                        <a:pt x="2632" y="1"/>
                      </a:moveTo>
                      <a:lnTo>
                        <a:pt x="0" y="2632"/>
                      </a:lnTo>
                      <a:lnTo>
                        <a:pt x="24384" y="26968"/>
                      </a:lnTo>
                      <a:lnTo>
                        <a:pt x="24384" y="27004"/>
                      </a:lnTo>
                      <a:lnTo>
                        <a:pt x="117575" y="27004"/>
                      </a:lnTo>
                      <a:lnTo>
                        <a:pt x="126516" y="14193"/>
                      </a:lnTo>
                      <a:lnTo>
                        <a:pt x="117575" y="810"/>
                      </a:lnTo>
                      <a:lnTo>
                        <a:pt x="112884" y="810"/>
                      </a:lnTo>
                      <a:lnTo>
                        <a:pt x="121980" y="14157"/>
                      </a:lnTo>
                      <a:lnTo>
                        <a:pt x="115622" y="23277"/>
                      </a:lnTo>
                      <a:lnTo>
                        <a:pt x="25885" y="23277"/>
                      </a:lnTo>
                      <a:lnTo>
                        <a:pt x="263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274300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72" name="Google Shape;999;p35"/>
              <p:cNvSpPr/>
              <p:nvPr/>
            </p:nvSpPr>
            <p:spPr>
              <a:xfrm>
                <a:off x="2214100" y="3092350"/>
                <a:ext cx="797450" cy="1127525"/>
              </a:xfrm>
              <a:custGeom>
                <a:avLst/>
                <a:gdLst/>
                <a:ahLst/>
                <a:cxnLst/>
                <a:rect l="l" t="t" r="r" b="b"/>
                <a:pathLst>
                  <a:path w="31898" h="45101" extrusionOk="0">
                    <a:moveTo>
                      <a:pt x="0" y="0"/>
                    </a:moveTo>
                    <a:lnTo>
                      <a:pt x="0" y="45101"/>
                    </a:lnTo>
                    <a:cubicBezTo>
                      <a:pt x="12431" y="45041"/>
                      <a:pt x="23694" y="40017"/>
                      <a:pt x="31897" y="318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" name="Google Shape;1001;p35"/>
            <p:cNvGrpSpPr/>
            <p:nvPr/>
          </p:nvGrpSpPr>
          <p:grpSpPr>
            <a:xfrm>
              <a:off x="1248954" y="3601239"/>
              <a:ext cx="4811603" cy="1204385"/>
              <a:chOff x="2214100" y="1887990"/>
              <a:chExt cx="4811603" cy="1204385"/>
            </a:xfrm>
          </p:grpSpPr>
          <p:grpSp>
            <p:nvGrpSpPr>
              <p:cNvPr id="167" name="Google Shape;1002;p35"/>
              <p:cNvGrpSpPr/>
              <p:nvPr/>
            </p:nvGrpSpPr>
            <p:grpSpPr>
              <a:xfrm>
                <a:off x="3035625" y="1887990"/>
                <a:ext cx="3990078" cy="776485"/>
                <a:chOff x="3035625" y="1887990"/>
                <a:chExt cx="3990078" cy="776485"/>
              </a:xfrm>
            </p:grpSpPr>
            <p:sp>
              <p:nvSpPr>
                <p:cNvPr id="169" name="Google Shape;1004;p35"/>
                <p:cNvSpPr/>
                <p:nvPr/>
              </p:nvSpPr>
              <p:spPr>
                <a:xfrm>
                  <a:off x="3293677" y="1887990"/>
                  <a:ext cx="3646968" cy="6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43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42"/>
                      </a:lnTo>
                      <a:lnTo>
                        <a:pt x="78356" y="26242"/>
                      </a:lnTo>
                      <a:lnTo>
                        <a:pt x="87297" y="13407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Guru </a:t>
                  </a:r>
                  <a:r>
                    <a:rPr lang="en-US" sz="1200" dirty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menyiapkan bacaan cerita fiksi tentang </a:t>
                  </a:r>
                  <a:r>
                    <a:rPr lang="en-US" sz="12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Arial MT"/>
                    </a:rPr>
                    <a:t>indahnya perbedaan untuk dibacakan bersama-sama peserta didik.</a:t>
                  </a:r>
                  <a:endPara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</a:endParaRPr>
                </a:p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70" name="Google Shape;1005;p35"/>
                <p:cNvSpPr/>
                <p:nvPr/>
              </p:nvSpPr>
              <p:spPr>
                <a:xfrm>
                  <a:off x="3035625" y="2008400"/>
                  <a:ext cx="3990078" cy="65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24" h="26243" extrusionOk="0">
                      <a:moveTo>
                        <a:pt x="109491" y="1"/>
                      </a:moveTo>
                      <a:lnTo>
                        <a:pt x="118599" y="13360"/>
                      </a:lnTo>
                      <a:lnTo>
                        <a:pt x="112229" y="22504"/>
                      </a:lnTo>
                      <a:lnTo>
                        <a:pt x="1" y="22504"/>
                      </a:lnTo>
                      <a:lnTo>
                        <a:pt x="1" y="26242"/>
                      </a:lnTo>
                      <a:lnTo>
                        <a:pt x="114182" y="26242"/>
                      </a:lnTo>
                      <a:lnTo>
                        <a:pt x="123123" y="13407"/>
                      </a:lnTo>
                      <a:lnTo>
                        <a:pt x="11418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68" name="Google Shape;1006;p35"/>
              <p:cNvSpPr/>
              <p:nvPr/>
            </p:nvSpPr>
            <p:spPr>
              <a:xfrm>
                <a:off x="2214100" y="2282425"/>
                <a:ext cx="1134975" cy="809950"/>
              </a:xfrm>
              <a:custGeom>
                <a:avLst/>
                <a:gdLst/>
                <a:ahLst/>
                <a:cxnLst/>
                <a:rect l="l" t="t" r="r" b="b"/>
                <a:pathLst>
                  <a:path w="45399" h="32398" extrusionOk="0">
                    <a:moveTo>
                      <a:pt x="32397" y="0"/>
                    </a:moveTo>
                    <a:lnTo>
                      <a:pt x="0" y="32397"/>
                    </a:lnTo>
                    <a:lnTo>
                      <a:pt x="45387" y="32397"/>
                    </a:lnTo>
                    <a:cubicBezTo>
                      <a:pt x="45399" y="32231"/>
                      <a:pt x="45399" y="32064"/>
                      <a:pt x="45399" y="31897"/>
                    </a:cubicBezTo>
                    <a:cubicBezTo>
                      <a:pt x="45399" y="19479"/>
                      <a:pt x="40434" y="8228"/>
                      <a:pt x="32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" name="Google Shape;1008;p35"/>
            <p:cNvGrpSpPr/>
            <p:nvPr/>
          </p:nvGrpSpPr>
          <p:grpSpPr>
            <a:xfrm>
              <a:off x="1247087" y="4744197"/>
              <a:ext cx="4811603" cy="858925"/>
              <a:chOff x="2214100" y="3030850"/>
              <a:chExt cx="4811603" cy="858925"/>
            </a:xfrm>
          </p:grpSpPr>
          <p:sp>
            <p:nvSpPr>
              <p:cNvPr id="165" name="Google Shape;1012;p35"/>
              <p:cNvSpPr/>
              <p:nvPr/>
            </p:nvSpPr>
            <p:spPr>
              <a:xfrm>
                <a:off x="3035624" y="3030850"/>
                <a:ext cx="3990079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013;p35"/>
              <p:cNvSpPr/>
              <p:nvPr/>
            </p:nvSpPr>
            <p:spPr>
              <a:xfrm>
                <a:off x="2214100" y="3092350"/>
                <a:ext cx="1134675" cy="797425"/>
              </a:xfrm>
              <a:custGeom>
                <a:avLst/>
                <a:gdLst/>
                <a:ahLst/>
                <a:cxnLst/>
                <a:rect l="l" t="t" r="r" b="b"/>
                <a:pathLst>
                  <a:path w="45387" h="31897" extrusionOk="0">
                    <a:moveTo>
                      <a:pt x="0" y="0"/>
                    </a:moveTo>
                    <a:lnTo>
                      <a:pt x="31897" y="31897"/>
                    </a:lnTo>
                    <a:cubicBezTo>
                      <a:pt x="40124" y="23741"/>
                      <a:pt x="45256" y="12478"/>
                      <a:pt x="45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2" name="Google Shape;1015;p35"/>
            <p:cNvSpPr/>
            <p:nvPr/>
          </p:nvSpPr>
          <p:spPr>
            <a:xfrm>
              <a:off x="913596" y="4127524"/>
              <a:ext cx="995582" cy="1330849"/>
            </a:xfrm>
            <a:custGeom>
              <a:avLst/>
              <a:gdLst/>
              <a:ahLst/>
              <a:cxnLst/>
              <a:rect l="l" t="t" r="r" b="b"/>
              <a:pathLst>
                <a:path w="53234" h="53234" extrusionOk="0">
                  <a:moveTo>
                    <a:pt x="26611" y="1"/>
                  </a:moveTo>
                  <a:cubicBezTo>
                    <a:pt x="11919" y="1"/>
                    <a:pt x="1" y="11919"/>
                    <a:pt x="1" y="26623"/>
                  </a:cubicBezTo>
                  <a:cubicBezTo>
                    <a:pt x="1" y="40756"/>
                    <a:pt x="11002" y="52317"/>
                    <a:pt x="24920" y="53186"/>
                  </a:cubicBezTo>
                  <a:cubicBezTo>
                    <a:pt x="25480" y="53222"/>
                    <a:pt x="26051" y="53234"/>
                    <a:pt x="26611" y="53234"/>
                  </a:cubicBezTo>
                  <a:cubicBezTo>
                    <a:pt x="41315" y="53234"/>
                    <a:pt x="53233" y="41315"/>
                    <a:pt x="53233" y="26623"/>
                  </a:cubicBezTo>
                  <a:cubicBezTo>
                    <a:pt x="53233" y="17098"/>
                    <a:pt x="48245" y="8740"/>
                    <a:pt x="40732" y="4037"/>
                  </a:cubicBezTo>
                  <a:cubicBezTo>
                    <a:pt x="36636" y="1477"/>
                    <a:pt x="31802" y="1"/>
                    <a:pt x="26611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2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3" name="Google Shape;1004;p35"/>
            <p:cNvSpPr/>
            <p:nvPr/>
          </p:nvSpPr>
          <p:spPr>
            <a:xfrm>
              <a:off x="2391468" y="4391036"/>
              <a:ext cx="3423868" cy="803825"/>
            </a:xfrm>
            <a:custGeom>
              <a:avLst/>
              <a:gdLst/>
              <a:ahLst/>
              <a:cxnLst/>
              <a:rect l="l" t="t" r="r" b="b"/>
              <a:pathLst>
                <a:path w="87298" h="26243" extrusionOk="0">
                  <a:moveTo>
                    <a:pt x="14979" y="1"/>
                  </a:moveTo>
                  <a:cubicBezTo>
                    <a:pt x="6704" y="1"/>
                    <a:pt x="1" y="6704"/>
                    <a:pt x="1" y="14979"/>
                  </a:cubicBezTo>
                  <a:lnTo>
                    <a:pt x="1" y="26242"/>
                  </a:lnTo>
                  <a:lnTo>
                    <a:pt x="78356" y="26242"/>
                  </a:lnTo>
                  <a:lnTo>
                    <a:pt x="87297" y="13407"/>
                  </a:lnTo>
                  <a:lnTo>
                    <a:pt x="78356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274300" bIns="137150" anchor="ctr" anchorCtr="0">
              <a:no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solidFill>
                    <a:srgbClr val="002060"/>
                  </a:solidFill>
                  <a:latin typeface="Arial MT"/>
                </a:rPr>
                <a:t>Guru meminta peserta didik untuk </a:t>
              </a:r>
              <a:r>
                <a:rPr lang="en-US" sz="1200" dirty="0" smtClean="0">
                  <a:solidFill>
                    <a:srgbClr val="002060"/>
                  </a:solidFill>
                  <a:latin typeface="Arial MT"/>
                </a:rPr>
                <a:t>mengenali dengan mengidentifikasi keragaman budaya Indonesia.</a:t>
              </a:r>
              <a:endParaRPr lang="en-US" sz="1200" dirty="0">
                <a:solidFill>
                  <a:srgbClr val="002060"/>
                </a:solidFill>
                <a:latin typeface="Arial MT"/>
              </a:endParaRP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2194498" y="5428109"/>
              <a:ext cx="3400135" cy="7790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solidFill>
                    <a:srgbClr val="00B050"/>
                  </a:solidFill>
                  <a:latin typeface="Arial MT"/>
                </a:rPr>
                <a:t>Guru meminta peserta didik untuk </a:t>
              </a:r>
              <a:r>
                <a:rPr lang="en-US" sz="1200" dirty="0" smtClean="0">
                  <a:solidFill>
                    <a:srgbClr val="00B050"/>
                  </a:solidFill>
                  <a:latin typeface="Arial MT"/>
                </a:rPr>
                <a:t>mengidentifikasi dan menentukan contoh sikap menghargai budaya teman.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033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72636" y="2708995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</a:t>
            </a:r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2637" y="3815016"/>
            <a:ext cx="3395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Identitas </a:t>
            </a:r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Diriku</a:t>
            </a:r>
            <a:endParaRPr lang="id-ID" sz="28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18" y="2675910"/>
            <a:ext cx="1971870" cy="200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23" name="Group 22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27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25" name="Flowchart: Delay 24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1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BUD.A.SUL.1.1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21521" y="7638658"/>
            <a:ext cx="6487480" cy="1008560"/>
            <a:chOff x="121521" y="7638658"/>
            <a:chExt cx="6487480" cy="1008560"/>
          </a:xfrm>
        </p:grpSpPr>
        <p:sp>
          <p:nvSpPr>
            <p:cNvPr id="16" name="Rectangle 15"/>
            <p:cNvSpPr/>
            <p:nvPr/>
          </p:nvSpPr>
          <p:spPr>
            <a:xfrm>
              <a:off x="1257963" y="7638658"/>
              <a:ext cx="5351038" cy="1008560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028" name="Picture 4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21" y="7638658"/>
              <a:ext cx="1266433" cy="899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087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487957" y="447846"/>
            <a:ext cx="28506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Cerita Fiksi Identitas Diri</a:t>
            </a:r>
            <a:endParaRPr lang="en-US" sz="1662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A002EF-A9E7-45B8-874D-F56AAA723363}"/>
              </a:ext>
            </a:extLst>
          </p:cNvPr>
          <p:cNvSpPr txBox="1"/>
          <p:nvPr/>
        </p:nvSpPr>
        <p:spPr>
          <a:xfrm>
            <a:off x="615690" y="881468"/>
            <a:ext cx="5715960" cy="4648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75404" y="636685"/>
            <a:ext cx="6110456" cy="2548333"/>
            <a:chOff x="375404" y="636685"/>
            <a:chExt cx="6110456" cy="2548333"/>
          </a:xfrm>
        </p:grpSpPr>
        <p:grpSp>
          <p:nvGrpSpPr>
            <p:cNvPr id="10" name="Group 9"/>
            <p:cNvGrpSpPr/>
            <p:nvPr/>
          </p:nvGrpSpPr>
          <p:grpSpPr>
            <a:xfrm>
              <a:off x="375404" y="636685"/>
              <a:ext cx="6110456" cy="2548333"/>
              <a:chOff x="668103" y="5789297"/>
              <a:chExt cx="5154171" cy="2261420"/>
            </a:xfrm>
          </p:grpSpPr>
          <p:pic>
            <p:nvPicPr>
              <p:cNvPr id="11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68103" y="5789297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solidFill>
                    <a:srgbClr val="002060"/>
                  </a:solidFill>
                  <a:latin typeface="Arial MT"/>
                </a:endParaRPr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1121518" y="1177917"/>
              <a:ext cx="4434241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400" dirty="0">
                  <a:latin typeface="Arial MT"/>
                  <a:ea typeface="Arial MT"/>
                  <a:cs typeface="Arial MT"/>
                </a:rPr>
                <a:t>Jojo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dan</a:t>
              </a:r>
              <a:r>
                <a:rPr lang="id-ID" sz="1400" spc="-10" dirty="0">
                  <a:latin typeface="Arial MT"/>
                  <a:ea typeface="Arial MT"/>
                  <a:cs typeface="Arial MT"/>
                </a:rPr>
                <a:t> 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Nina</a:t>
              </a:r>
              <a:r>
                <a:rPr lang="id-ID" sz="1400" spc="-1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anak</a:t>
              </a:r>
              <a:r>
                <a:rPr lang="id-ID" sz="1400" spc="-1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kelas</a:t>
              </a:r>
              <a:r>
                <a:rPr lang="id-ID" sz="1400" spc="-10" dirty="0">
                  <a:latin typeface="Arial MT"/>
                  <a:ea typeface="Arial MT"/>
                  <a:cs typeface="Arial MT"/>
                </a:rPr>
                <a:t> 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I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.</a:t>
              </a:r>
              <a:r>
                <a:rPr lang="id-ID" sz="1400" spc="-1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Keduanya</a:t>
              </a:r>
              <a:r>
                <a:rPr lang="id-ID" sz="1400" spc="-1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anak</a:t>
              </a:r>
              <a:r>
                <a:rPr lang="id-ID" sz="1400" spc="-1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yang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 hebat. Jojo dan Nina sangat disayang orang tuanya.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Mereka 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juga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sangat dicintai</a:t>
              </a:r>
              <a:r>
                <a:rPr lang="id-ID" sz="1400" spc="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teman-temannya.</a:t>
              </a:r>
              <a:r>
                <a:rPr lang="id-ID" sz="1400" spc="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Mereka</a:t>
              </a:r>
              <a:r>
                <a:rPr lang="id-ID" sz="1400" spc="5" dirty="0">
                  <a:latin typeface="Arial MT"/>
                  <a:ea typeface="Arial MT"/>
                  <a:cs typeface="Arial MT"/>
                </a:rPr>
                <a:t> 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selalu</a:t>
              </a:r>
              <a:r>
                <a:rPr lang="id-ID" sz="1400" spc="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jujur,</a:t>
              </a:r>
              <a:r>
                <a:rPr lang="id-ID" sz="1400" spc="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disiplin,</a:t>
              </a:r>
              <a:r>
                <a:rPr lang="id-ID" sz="1400" spc="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tanggung</a:t>
              </a:r>
              <a:r>
                <a:rPr lang="id-ID" sz="1400" spc="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jawab,</a:t>
              </a:r>
              <a:r>
                <a:rPr lang="id-ID" sz="1400" spc="-4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santun,</a:t>
              </a:r>
              <a:r>
                <a:rPr lang="id-ID" sz="1400" spc="-4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dan</a:t>
              </a:r>
              <a:r>
                <a:rPr lang="id-ID" sz="1400" spc="-4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percaya</a:t>
              </a:r>
              <a:r>
                <a:rPr lang="id-ID" sz="1400" spc="-45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diri.</a:t>
              </a:r>
              <a:r>
                <a:rPr lang="id-ID" sz="1400" spc="-4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Mereka</a:t>
              </a:r>
              <a:r>
                <a:rPr lang="id-ID" sz="1400" spc="-4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berdua</a:t>
              </a:r>
              <a:r>
                <a:rPr lang="id-ID" sz="1400" spc="-40" dirty="0">
                  <a:latin typeface="Arial MT"/>
                  <a:ea typeface="Arial MT"/>
                  <a:cs typeface="Arial MT"/>
                </a:rPr>
                <a:t> 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pantas</a:t>
              </a:r>
              <a:r>
                <a:rPr lang="id-ID" sz="1400" spc="-45" dirty="0">
                  <a:latin typeface="Arial MT"/>
                  <a:ea typeface="Arial MT"/>
                  <a:cs typeface="Arial MT"/>
                </a:rPr>
                <a:t> 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menjadi</a:t>
              </a:r>
              <a:r>
                <a:rPr lang="id-ID" sz="1400" spc="-40" dirty="0">
                  <a:latin typeface="Arial MT"/>
                  <a:ea typeface="Arial MT"/>
                  <a:cs typeface="Arial MT"/>
                </a:rPr>
                <a:t> 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teladan</a:t>
              </a:r>
              <a:r>
                <a:rPr lang="id-ID" sz="1400" spc="-395" dirty="0">
                  <a:latin typeface="Arial MT"/>
                  <a:ea typeface="Arial MT"/>
                  <a:cs typeface="Arial MT"/>
                </a:rPr>
                <a:t> 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karena hebat.</a:t>
              </a:r>
              <a:r>
                <a:rPr lang="id-ID" sz="1400" dirty="0">
                  <a:latin typeface="Arial MT"/>
                  <a:ea typeface="Arial MT"/>
                  <a:cs typeface="Arial MT"/>
                </a:rPr>
                <a:t> </a:t>
              </a:r>
              <a:r>
                <a:rPr lang="en-US" sz="1400" dirty="0">
                  <a:latin typeface="Arial MT"/>
                  <a:ea typeface="Arial MT"/>
                  <a:cs typeface="Arial MT"/>
                </a:rPr>
                <a:t>Ayo, kenali identitas diri Jojo dan Nina di bawah ini.</a:t>
              </a:r>
              <a:endParaRPr lang="en-US" sz="14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FD122D-9949-4252-B09C-12FB74F16C0C}"/>
              </a:ext>
            </a:extLst>
          </p:cNvPr>
          <p:cNvGrpSpPr/>
          <p:nvPr/>
        </p:nvGrpSpPr>
        <p:grpSpPr>
          <a:xfrm>
            <a:off x="596658" y="3215193"/>
            <a:ext cx="4053335" cy="972044"/>
            <a:chOff x="1766791" y="955248"/>
            <a:chExt cx="4426247" cy="972044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3D55C02B-4EE8-4527-88EF-36CB4FF1C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791" y="955248"/>
              <a:ext cx="4426247" cy="972044"/>
            </a:xfrm>
            <a:custGeom>
              <a:avLst/>
              <a:gdLst>
                <a:gd name="T0" fmla="*/ 0 w 18000"/>
                <a:gd name="T1" fmla="*/ 1600 h 2800"/>
                <a:gd name="T2" fmla="*/ 600 w 18000"/>
                <a:gd name="T3" fmla="*/ 1334 h 2800"/>
                <a:gd name="T4" fmla="*/ 3600 w 18000"/>
                <a:gd name="T5" fmla="*/ 266 h 2800"/>
                <a:gd name="T6" fmla="*/ 7200 w 18000"/>
                <a:gd name="T7" fmla="*/ 200 h 2800"/>
                <a:gd name="T8" fmla="*/ 10800 w 18000"/>
                <a:gd name="T9" fmla="*/ 866 h 2800"/>
                <a:gd name="T10" fmla="*/ 14400 w 18000"/>
                <a:gd name="T11" fmla="*/ 734 h 2800"/>
                <a:gd name="T12" fmla="*/ 17400 w 18000"/>
                <a:gd name="T13" fmla="*/ 1400 h 2800"/>
                <a:gd name="T14" fmla="*/ 18000 w 18000"/>
                <a:gd name="T15" fmla="*/ 1600 h 2800"/>
                <a:gd name="T16" fmla="*/ 18000 w 18000"/>
                <a:gd name="T17" fmla="*/ 2800 h 2800"/>
                <a:gd name="T18" fmla="*/ 17400 w 18000"/>
                <a:gd name="T19" fmla="*/ 2800 h 2800"/>
                <a:gd name="T20" fmla="*/ 14400 w 18000"/>
                <a:gd name="T21" fmla="*/ 2800 h 2800"/>
                <a:gd name="T22" fmla="*/ 10800 w 18000"/>
                <a:gd name="T23" fmla="*/ 2800 h 2800"/>
                <a:gd name="T24" fmla="*/ 7200 w 18000"/>
                <a:gd name="T25" fmla="*/ 2800 h 2800"/>
                <a:gd name="T26" fmla="*/ 3600 w 18000"/>
                <a:gd name="T27" fmla="*/ 2800 h 2800"/>
                <a:gd name="T28" fmla="*/ 600 w 18000"/>
                <a:gd name="T29" fmla="*/ 2800 h 2800"/>
                <a:gd name="T30" fmla="*/ 0 w 18000"/>
                <a:gd name="T31" fmla="*/ 2800 h 2800"/>
                <a:gd name="T32" fmla="*/ 0 w 18000"/>
                <a:gd name="T33" fmla="*/ 160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000" h="2800">
                  <a:moveTo>
                    <a:pt x="0" y="1600"/>
                  </a:moveTo>
                  <a:lnTo>
                    <a:pt x="600" y="1334"/>
                  </a:lnTo>
                  <a:cubicBezTo>
                    <a:pt x="1200" y="1063"/>
                    <a:pt x="2400" y="538"/>
                    <a:pt x="3600" y="266"/>
                  </a:cubicBezTo>
                  <a:cubicBezTo>
                    <a:pt x="4800" y="0"/>
                    <a:pt x="6000" y="0"/>
                    <a:pt x="7200" y="200"/>
                  </a:cubicBezTo>
                  <a:cubicBezTo>
                    <a:pt x="8400" y="400"/>
                    <a:pt x="9600" y="800"/>
                    <a:pt x="10800" y="866"/>
                  </a:cubicBezTo>
                  <a:cubicBezTo>
                    <a:pt x="12000" y="938"/>
                    <a:pt x="13200" y="663"/>
                    <a:pt x="14400" y="734"/>
                  </a:cubicBezTo>
                  <a:cubicBezTo>
                    <a:pt x="15600" y="800"/>
                    <a:pt x="16800" y="1200"/>
                    <a:pt x="17400" y="1400"/>
                  </a:cubicBezTo>
                  <a:lnTo>
                    <a:pt x="18000" y="1600"/>
                  </a:lnTo>
                  <a:lnTo>
                    <a:pt x="18000" y="2800"/>
                  </a:lnTo>
                  <a:lnTo>
                    <a:pt x="17400" y="2800"/>
                  </a:lnTo>
                  <a:lnTo>
                    <a:pt x="14400" y="2800"/>
                  </a:lnTo>
                  <a:lnTo>
                    <a:pt x="10800" y="2800"/>
                  </a:lnTo>
                  <a:lnTo>
                    <a:pt x="7200" y="2800"/>
                  </a:lnTo>
                  <a:lnTo>
                    <a:pt x="3600" y="2800"/>
                  </a:lnTo>
                  <a:lnTo>
                    <a:pt x="600" y="2800"/>
                  </a:lnTo>
                  <a:lnTo>
                    <a:pt x="0" y="2800"/>
                  </a:lnTo>
                  <a:lnTo>
                    <a:pt x="0" y="1600"/>
                  </a:lnTo>
                  <a:close/>
                </a:path>
              </a:pathLst>
            </a:custGeom>
            <a:solidFill>
              <a:srgbClr val="0070C0"/>
            </a:solidFill>
            <a:ln w="0">
              <a:solidFill>
                <a:schemeClr val="accent5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55228AF-B072-446F-9D9E-1986CF8FFB0C}"/>
                </a:ext>
              </a:extLst>
            </p:cNvPr>
            <p:cNvSpPr/>
            <p:nvPr/>
          </p:nvSpPr>
          <p:spPr>
            <a:xfrm>
              <a:off x="1940028" y="1494348"/>
              <a:ext cx="2659713" cy="341006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662" b="1" dirty="0">
                  <a:ln w="0"/>
                  <a:solidFill>
                    <a:schemeClr val="bg1"/>
                  </a:solidFill>
                  <a:latin typeface="Arial MT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lang="en-US" sz="1662" b="1" dirty="0" smtClean="0">
                  <a:ln w="0"/>
                  <a:solidFill>
                    <a:schemeClr val="bg1"/>
                  </a:solidFill>
                  <a:latin typeface="Arial MT"/>
                  <a:ea typeface="Tahoma" panose="020B0604030504040204" pitchFamily="34" charset="0"/>
                  <a:cs typeface="Tahoma" panose="020B0604030504040204" pitchFamily="34" charset="0"/>
                </a:rPr>
                <a:t>. Aku Laki-Laki Hebat</a:t>
              </a:r>
              <a:endParaRPr lang="en-US" sz="1662" dirty="0">
                <a:ln w="0"/>
                <a:solidFill>
                  <a:schemeClr val="bg1"/>
                </a:solidFill>
                <a:latin typeface="Arial MT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61CC016D-4506-4845-B596-55FC7FA5D56E}"/>
              </a:ext>
            </a:extLst>
          </p:cNvPr>
          <p:cNvSpPr/>
          <p:nvPr/>
        </p:nvSpPr>
        <p:spPr>
          <a:xfrm>
            <a:off x="4311527" y="4687622"/>
            <a:ext cx="1953079" cy="657400"/>
          </a:xfrm>
          <a:prstGeom prst="wedgeEllipseCallout">
            <a:avLst>
              <a:gd name="adj1" fmla="val -61301"/>
              <a:gd name="adj2" fmla="val 34858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 MT"/>
            </a:endParaRPr>
          </a:p>
          <a:p>
            <a:pPr algn="ctr"/>
            <a:r>
              <a:rPr lang="en-US" sz="1400" b="1" dirty="0" err="1">
                <a:solidFill>
                  <a:schemeClr val="tx1"/>
                </a:solidFill>
                <a:latin typeface="Arial MT"/>
              </a:rPr>
              <a:t>Ini</a:t>
            </a:r>
            <a:r>
              <a:rPr lang="en-US" sz="1400" b="1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 MT"/>
              </a:rPr>
              <a:t>Aku</a:t>
            </a:r>
            <a:r>
              <a:rPr lang="en-US" sz="1400" b="1" dirty="0">
                <a:solidFill>
                  <a:schemeClr val="tx1"/>
                </a:solidFill>
                <a:latin typeface="Arial MT"/>
              </a:rPr>
              <a:t>, </a:t>
            </a:r>
            <a:r>
              <a:rPr lang="en-US" sz="1400" b="1" dirty="0" err="1">
                <a:solidFill>
                  <a:schemeClr val="tx1"/>
                </a:solidFill>
                <a:latin typeface="Arial MT"/>
              </a:rPr>
              <a:t>Jojo</a:t>
            </a:r>
            <a:r>
              <a:rPr lang="en-US" sz="1400" b="1" dirty="0">
                <a:solidFill>
                  <a:schemeClr val="tx1"/>
                </a:solidFill>
                <a:latin typeface="Arial MT"/>
              </a:rPr>
              <a:t>.</a:t>
            </a:r>
          </a:p>
          <a:p>
            <a:pPr algn="ctr"/>
            <a:endParaRPr lang="en-US" dirty="0"/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B8993EC1-8B81-4B79-9982-40B36E55EE9B}"/>
              </a:ext>
            </a:extLst>
          </p:cNvPr>
          <p:cNvSpPr/>
          <p:nvPr/>
        </p:nvSpPr>
        <p:spPr>
          <a:xfrm>
            <a:off x="596658" y="4687622"/>
            <a:ext cx="2238523" cy="2773463"/>
          </a:xfrm>
          <a:prstGeom prst="wedgeRectCallout">
            <a:avLst>
              <a:gd name="adj1" fmla="val 74802"/>
              <a:gd name="adj2" fmla="val -31352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00" dirty="0">
              <a:solidFill>
                <a:schemeClr val="tx1"/>
              </a:solidFill>
              <a:latin typeface="Arial MT"/>
            </a:endParaRPr>
          </a:p>
          <a:p>
            <a:r>
              <a:rPr lang="en-US" sz="1300" dirty="0" err="1">
                <a:solidFill>
                  <a:schemeClr val="tx1"/>
                </a:solidFill>
                <a:latin typeface="Arial MT"/>
              </a:rPr>
              <a:t>Aku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anak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laki-laki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.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Agamaku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Buddha. </a:t>
            </a:r>
          </a:p>
          <a:p>
            <a:r>
              <a:rPr lang="en-US" sz="1300" dirty="0" err="1">
                <a:solidFill>
                  <a:schemeClr val="tx1"/>
                </a:solidFill>
                <a:latin typeface="Arial MT"/>
              </a:rPr>
              <a:t>Aku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mengenal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agama Buddha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dari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orang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tuaku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.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Ayahku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mengajariku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; </a:t>
            </a:r>
          </a:p>
          <a:p>
            <a:r>
              <a:rPr lang="en-US" sz="1300" dirty="0">
                <a:solidFill>
                  <a:schemeClr val="tx1"/>
                </a:solidFill>
                <a:latin typeface="Arial MT"/>
              </a:rPr>
              <a:t>vihara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tempat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ibadahku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. Tripitaka kitab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suciku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.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Waisak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hari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raya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agamaku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.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Aku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mengenal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semuanya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dari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ayah dan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ibu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.</a:t>
            </a:r>
          </a:p>
          <a:p>
            <a:r>
              <a:rPr lang="en-US" sz="1300" dirty="0" err="1">
                <a:solidFill>
                  <a:schemeClr val="tx1"/>
                </a:solidFill>
                <a:latin typeface="Arial MT"/>
              </a:rPr>
              <a:t>Aku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rajin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puja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bakti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di </a:t>
            </a:r>
            <a:r>
              <a:rPr lang="en-US" sz="1300" dirty="0" err="1">
                <a:solidFill>
                  <a:schemeClr val="tx1"/>
                </a:solidFill>
                <a:latin typeface="Arial MT"/>
              </a:rPr>
              <a:t>rumah</a:t>
            </a:r>
            <a:r>
              <a:rPr lang="en-US" sz="1300" dirty="0">
                <a:solidFill>
                  <a:schemeClr val="tx1"/>
                </a:solidFill>
                <a:latin typeface="Arial MT"/>
              </a:rPr>
              <a:t> dan di vihara.</a:t>
            </a:r>
          </a:p>
          <a:p>
            <a:endParaRPr lang="en-US" sz="1400" dirty="0">
              <a:solidFill>
                <a:srgbClr val="002060"/>
              </a:solidFill>
              <a:latin typeface="Arial M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029796" y="4825748"/>
            <a:ext cx="1427870" cy="2668395"/>
            <a:chOff x="3029796" y="4825748"/>
            <a:chExt cx="1427870" cy="2668395"/>
          </a:xfrm>
        </p:grpSpPr>
        <p:pic>
          <p:nvPicPr>
            <p:cNvPr id="15" name="image106.jpeg">
              <a:extLst>
                <a:ext uri="{FF2B5EF4-FFF2-40B4-BE49-F238E27FC236}">
                  <a16:creationId xmlns:a16="http://schemas.microsoft.com/office/drawing/2014/main" id="{15C0D279-F334-4418-974D-163902A93E2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9971" y="4825748"/>
              <a:ext cx="1347521" cy="238283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029796" y="7186366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Kelas V hal. 29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96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505542" y="926334"/>
            <a:ext cx="5895256" cy="300674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1400" dirty="0" smtClean="0">
                <a:ln w="0"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Ayo, tuliskan identitas dirimu kemudian presentasikan dan pajangkan! </a:t>
            </a:r>
            <a:endParaRPr lang="en-US" sz="1400" dirty="0">
              <a:ln w="0"/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A922A9-782B-48EF-895C-D812880C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6242190-9EBE-40EA-A388-9253CF7CEC51}"/>
              </a:ext>
            </a:extLst>
          </p:cNvPr>
          <p:cNvSpPr/>
          <p:nvPr/>
        </p:nvSpPr>
        <p:spPr>
          <a:xfrm>
            <a:off x="627813" y="1272209"/>
            <a:ext cx="5659961" cy="3483769"/>
          </a:xfrm>
          <a:prstGeom prst="roundRect">
            <a:avLst/>
          </a:prstGeom>
          <a:solidFill>
            <a:srgbClr val="7030A0"/>
          </a:solidFill>
          <a:ln w="28575" cmpd="dbl">
            <a:solidFill>
              <a:schemeClr val="accent3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DD9C9CEE-E89B-4E8E-80B9-6BCE74710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31" y="1831284"/>
            <a:ext cx="1641449" cy="17149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D990D6-85A1-416A-986B-42334601ACF2}"/>
              </a:ext>
            </a:extLst>
          </p:cNvPr>
          <p:cNvSpPr txBox="1"/>
          <p:nvPr/>
        </p:nvSpPr>
        <p:spPr>
          <a:xfrm>
            <a:off x="2771469" y="1399758"/>
            <a:ext cx="3164618" cy="300082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__________________________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____________________________________________________________________________________________________________________________________________________________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8D1CFC-1BFF-4862-92CA-90BFB8DE0761}"/>
              </a:ext>
            </a:extLst>
          </p:cNvPr>
          <p:cNvSpPr txBox="1"/>
          <p:nvPr/>
        </p:nvSpPr>
        <p:spPr>
          <a:xfrm>
            <a:off x="974532" y="3255138"/>
            <a:ext cx="1641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rial MT"/>
              </a:rPr>
              <a:t>Tempel</a:t>
            </a:r>
            <a:r>
              <a:rPr lang="en-US" sz="1200" dirty="0">
                <a:latin typeface="Arial MT"/>
              </a:rPr>
              <a:t> </a:t>
            </a:r>
            <a:r>
              <a:rPr lang="en-US" sz="1200" dirty="0" err="1">
                <a:latin typeface="Arial MT"/>
              </a:rPr>
              <a:t>fotomu</a:t>
            </a:r>
            <a:r>
              <a:rPr lang="en-US" sz="1200" dirty="0">
                <a:latin typeface="Arial MT"/>
              </a:rPr>
              <a:t> di </a:t>
            </a:r>
            <a:r>
              <a:rPr lang="en-US" sz="1200" dirty="0" err="1">
                <a:latin typeface="Arial MT"/>
              </a:rPr>
              <a:t>sini</a:t>
            </a:r>
            <a:endParaRPr lang="en-US" sz="1200" dirty="0">
              <a:latin typeface="Arial M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0F3213-77B9-456D-8F42-05BACA27C8DF}"/>
              </a:ext>
            </a:extLst>
          </p:cNvPr>
          <p:cNvSpPr/>
          <p:nvPr/>
        </p:nvSpPr>
        <p:spPr>
          <a:xfrm>
            <a:off x="675513" y="6206514"/>
            <a:ext cx="561259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Aku Jojo beragama Buddha</a:t>
            </a:r>
            <a:endParaRPr 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B393FE1-9A39-41EE-B96D-7DDC42D120DB}"/>
              </a:ext>
            </a:extLst>
          </p:cNvPr>
          <p:cNvGrpSpPr/>
          <p:nvPr/>
        </p:nvGrpSpPr>
        <p:grpSpPr>
          <a:xfrm>
            <a:off x="675181" y="4928729"/>
            <a:ext cx="5612593" cy="1188312"/>
            <a:chOff x="627474" y="5334351"/>
            <a:chExt cx="5725617" cy="132766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5F63244-7CC1-4A7B-ABD7-39385E561C5D}"/>
                </a:ext>
              </a:extLst>
            </p:cNvPr>
            <p:cNvSpPr txBox="1"/>
            <p:nvPr/>
          </p:nvSpPr>
          <p:spPr>
            <a:xfrm>
              <a:off x="628152" y="6118530"/>
              <a:ext cx="5724939" cy="412645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48FD9A5-8718-4AC5-B27A-02491363201C}"/>
                </a:ext>
              </a:extLst>
            </p:cNvPr>
            <p:cNvPicPr/>
            <p:nvPr/>
          </p:nvPicPr>
          <p:blipFill rotWithShape="1"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4103" t="30086" r="78333" b="29801"/>
            <a:stretch/>
          </p:blipFill>
          <p:spPr bwMode="auto">
            <a:xfrm>
              <a:off x="627474" y="5706794"/>
              <a:ext cx="930982" cy="955226"/>
            </a:xfrm>
            <a:prstGeom prst="rect">
              <a:avLst/>
            </a:prstGeom>
            <a:ln w="19050">
              <a:solidFill>
                <a:schemeClr val="tx1"/>
              </a:solidFill>
              <a:prstDash val="sysDash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7" name="Freeform 40">
              <a:extLst>
                <a:ext uri="{FF2B5EF4-FFF2-40B4-BE49-F238E27FC236}">
                  <a16:creationId xmlns:a16="http://schemas.microsoft.com/office/drawing/2014/main" id="{31936B5A-F1C7-45F5-84E8-5D9529F7D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456" y="5334351"/>
              <a:ext cx="4794635" cy="1327669"/>
            </a:xfrm>
            <a:custGeom>
              <a:avLst/>
              <a:gdLst>
                <a:gd name="T0" fmla="*/ 0 w 18000"/>
                <a:gd name="T1" fmla="*/ 1600 h 2800"/>
                <a:gd name="T2" fmla="*/ 600 w 18000"/>
                <a:gd name="T3" fmla="*/ 1334 h 2800"/>
                <a:gd name="T4" fmla="*/ 3600 w 18000"/>
                <a:gd name="T5" fmla="*/ 266 h 2800"/>
                <a:gd name="T6" fmla="*/ 7200 w 18000"/>
                <a:gd name="T7" fmla="*/ 200 h 2800"/>
                <a:gd name="T8" fmla="*/ 10800 w 18000"/>
                <a:gd name="T9" fmla="*/ 866 h 2800"/>
                <a:gd name="T10" fmla="*/ 14400 w 18000"/>
                <a:gd name="T11" fmla="*/ 734 h 2800"/>
                <a:gd name="T12" fmla="*/ 17400 w 18000"/>
                <a:gd name="T13" fmla="*/ 1400 h 2800"/>
                <a:gd name="T14" fmla="*/ 18000 w 18000"/>
                <a:gd name="T15" fmla="*/ 1600 h 2800"/>
                <a:gd name="T16" fmla="*/ 18000 w 18000"/>
                <a:gd name="T17" fmla="*/ 2800 h 2800"/>
                <a:gd name="T18" fmla="*/ 17400 w 18000"/>
                <a:gd name="T19" fmla="*/ 2800 h 2800"/>
                <a:gd name="T20" fmla="*/ 14400 w 18000"/>
                <a:gd name="T21" fmla="*/ 2800 h 2800"/>
                <a:gd name="T22" fmla="*/ 10800 w 18000"/>
                <a:gd name="T23" fmla="*/ 2800 h 2800"/>
                <a:gd name="T24" fmla="*/ 7200 w 18000"/>
                <a:gd name="T25" fmla="*/ 2800 h 2800"/>
                <a:gd name="T26" fmla="*/ 3600 w 18000"/>
                <a:gd name="T27" fmla="*/ 2800 h 2800"/>
                <a:gd name="T28" fmla="*/ 600 w 18000"/>
                <a:gd name="T29" fmla="*/ 2800 h 2800"/>
                <a:gd name="T30" fmla="*/ 0 w 18000"/>
                <a:gd name="T31" fmla="*/ 2800 h 2800"/>
                <a:gd name="T32" fmla="*/ 0 w 18000"/>
                <a:gd name="T33" fmla="*/ 160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000" h="2800">
                  <a:moveTo>
                    <a:pt x="0" y="1600"/>
                  </a:moveTo>
                  <a:lnTo>
                    <a:pt x="600" y="1334"/>
                  </a:lnTo>
                  <a:cubicBezTo>
                    <a:pt x="1200" y="1063"/>
                    <a:pt x="2400" y="538"/>
                    <a:pt x="3600" y="266"/>
                  </a:cubicBezTo>
                  <a:cubicBezTo>
                    <a:pt x="4800" y="0"/>
                    <a:pt x="6000" y="0"/>
                    <a:pt x="7200" y="200"/>
                  </a:cubicBezTo>
                  <a:cubicBezTo>
                    <a:pt x="8400" y="400"/>
                    <a:pt x="9600" y="800"/>
                    <a:pt x="10800" y="866"/>
                  </a:cubicBezTo>
                  <a:cubicBezTo>
                    <a:pt x="12000" y="938"/>
                    <a:pt x="13200" y="663"/>
                    <a:pt x="14400" y="734"/>
                  </a:cubicBezTo>
                  <a:cubicBezTo>
                    <a:pt x="15600" y="800"/>
                    <a:pt x="16800" y="1200"/>
                    <a:pt x="17400" y="1400"/>
                  </a:cubicBezTo>
                  <a:lnTo>
                    <a:pt x="18000" y="1600"/>
                  </a:lnTo>
                  <a:lnTo>
                    <a:pt x="18000" y="2800"/>
                  </a:lnTo>
                  <a:lnTo>
                    <a:pt x="17400" y="2800"/>
                  </a:lnTo>
                  <a:lnTo>
                    <a:pt x="14400" y="2800"/>
                  </a:lnTo>
                  <a:lnTo>
                    <a:pt x="10800" y="2800"/>
                  </a:lnTo>
                  <a:lnTo>
                    <a:pt x="7200" y="2800"/>
                  </a:lnTo>
                  <a:lnTo>
                    <a:pt x="3600" y="2800"/>
                  </a:lnTo>
                  <a:lnTo>
                    <a:pt x="600" y="2800"/>
                  </a:lnTo>
                  <a:lnTo>
                    <a:pt x="0" y="2800"/>
                  </a:lnTo>
                  <a:lnTo>
                    <a:pt x="0" y="1600"/>
                  </a:lnTo>
                  <a:close/>
                </a:path>
              </a:pathLst>
            </a:custGeom>
            <a:solidFill>
              <a:srgbClr val="7030A0"/>
            </a:solidFill>
            <a:ln w="19050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Ayo, </a:t>
              </a:r>
              <a:r>
                <a:rPr lang="en-US" b="1" dirty="0" err="1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Mewarnai</a:t>
              </a:r>
              <a:endParaRPr lang="en-US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05542" y="457200"/>
            <a:ext cx="468989" cy="369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05542" y="430720"/>
            <a:ext cx="2345234" cy="422754"/>
            <a:chOff x="505542" y="430720"/>
            <a:chExt cx="2345234" cy="42275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505542" y="495055"/>
              <a:ext cx="2345234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</a:t>
              </a:r>
              <a:endParaRPr lang="en-US" sz="1662" dirty="0">
                <a:ln w="0"/>
                <a:solidFill>
                  <a:srgbClr val="002060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8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83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FD122D-9949-4252-B09C-12FB74F16C0C}"/>
              </a:ext>
            </a:extLst>
          </p:cNvPr>
          <p:cNvGrpSpPr/>
          <p:nvPr/>
        </p:nvGrpSpPr>
        <p:grpSpPr>
          <a:xfrm>
            <a:off x="750717" y="955248"/>
            <a:ext cx="4053335" cy="972044"/>
            <a:chOff x="1766791" y="955248"/>
            <a:chExt cx="4426247" cy="972044"/>
          </a:xfrm>
        </p:grpSpPr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3D55C02B-4EE8-4527-88EF-36CB4FF1C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791" y="955248"/>
              <a:ext cx="4426247" cy="972044"/>
            </a:xfrm>
            <a:custGeom>
              <a:avLst/>
              <a:gdLst>
                <a:gd name="T0" fmla="*/ 0 w 18000"/>
                <a:gd name="T1" fmla="*/ 1600 h 2800"/>
                <a:gd name="T2" fmla="*/ 600 w 18000"/>
                <a:gd name="T3" fmla="*/ 1334 h 2800"/>
                <a:gd name="T4" fmla="*/ 3600 w 18000"/>
                <a:gd name="T5" fmla="*/ 266 h 2800"/>
                <a:gd name="T6" fmla="*/ 7200 w 18000"/>
                <a:gd name="T7" fmla="*/ 200 h 2800"/>
                <a:gd name="T8" fmla="*/ 10800 w 18000"/>
                <a:gd name="T9" fmla="*/ 866 h 2800"/>
                <a:gd name="T10" fmla="*/ 14400 w 18000"/>
                <a:gd name="T11" fmla="*/ 734 h 2800"/>
                <a:gd name="T12" fmla="*/ 17400 w 18000"/>
                <a:gd name="T13" fmla="*/ 1400 h 2800"/>
                <a:gd name="T14" fmla="*/ 18000 w 18000"/>
                <a:gd name="T15" fmla="*/ 1600 h 2800"/>
                <a:gd name="T16" fmla="*/ 18000 w 18000"/>
                <a:gd name="T17" fmla="*/ 2800 h 2800"/>
                <a:gd name="T18" fmla="*/ 17400 w 18000"/>
                <a:gd name="T19" fmla="*/ 2800 h 2800"/>
                <a:gd name="T20" fmla="*/ 14400 w 18000"/>
                <a:gd name="T21" fmla="*/ 2800 h 2800"/>
                <a:gd name="T22" fmla="*/ 10800 w 18000"/>
                <a:gd name="T23" fmla="*/ 2800 h 2800"/>
                <a:gd name="T24" fmla="*/ 7200 w 18000"/>
                <a:gd name="T25" fmla="*/ 2800 h 2800"/>
                <a:gd name="T26" fmla="*/ 3600 w 18000"/>
                <a:gd name="T27" fmla="*/ 2800 h 2800"/>
                <a:gd name="T28" fmla="*/ 600 w 18000"/>
                <a:gd name="T29" fmla="*/ 2800 h 2800"/>
                <a:gd name="T30" fmla="*/ 0 w 18000"/>
                <a:gd name="T31" fmla="*/ 2800 h 2800"/>
                <a:gd name="T32" fmla="*/ 0 w 18000"/>
                <a:gd name="T33" fmla="*/ 160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000" h="2800">
                  <a:moveTo>
                    <a:pt x="0" y="1600"/>
                  </a:moveTo>
                  <a:lnTo>
                    <a:pt x="600" y="1334"/>
                  </a:lnTo>
                  <a:cubicBezTo>
                    <a:pt x="1200" y="1063"/>
                    <a:pt x="2400" y="538"/>
                    <a:pt x="3600" y="266"/>
                  </a:cubicBezTo>
                  <a:cubicBezTo>
                    <a:pt x="4800" y="0"/>
                    <a:pt x="6000" y="0"/>
                    <a:pt x="7200" y="200"/>
                  </a:cubicBezTo>
                  <a:cubicBezTo>
                    <a:pt x="8400" y="400"/>
                    <a:pt x="9600" y="800"/>
                    <a:pt x="10800" y="866"/>
                  </a:cubicBezTo>
                  <a:cubicBezTo>
                    <a:pt x="12000" y="938"/>
                    <a:pt x="13200" y="663"/>
                    <a:pt x="14400" y="734"/>
                  </a:cubicBezTo>
                  <a:cubicBezTo>
                    <a:pt x="15600" y="800"/>
                    <a:pt x="16800" y="1200"/>
                    <a:pt x="17400" y="1400"/>
                  </a:cubicBezTo>
                  <a:lnTo>
                    <a:pt x="18000" y="1600"/>
                  </a:lnTo>
                  <a:lnTo>
                    <a:pt x="18000" y="2800"/>
                  </a:lnTo>
                  <a:lnTo>
                    <a:pt x="17400" y="2800"/>
                  </a:lnTo>
                  <a:lnTo>
                    <a:pt x="14400" y="2800"/>
                  </a:lnTo>
                  <a:lnTo>
                    <a:pt x="10800" y="2800"/>
                  </a:lnTo>
                  <a:lnTo>
                    <a:pt x="7200" y="2800"/>
                  </a:lnTo>
                  <a:lnTo>
                    <a:pt x="3600" y="2800"/>
                  </a:lnTo>
                  <a:lnTo>
                    <a:pt x="600" y="2800"/>
                  </a:lnTo>
                  <a:lnTo>
                    <a:pt x="0" y="2800"/>
                  </a:lnTo>
                  <a:lnTo>
                    <a:pt x="0" y="1600"/>
                  </a:lnTo>
                  <a:close/>
                </a:path>
              </a:pathLst>
            </a:custGeom>
            <a:solidFill>
              <a:srgbClr val="0070C0"/>
            </a:solidFill>
            <a:ln w="0">
              <a:solidFill>
                <a:schemeClr val="accent5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55228AF-B072-446F-9D9E-1986CF8FFB0C}"/>
                </a:ext>
              </a:extLst>
            </p:cNvPr>
            <p:cNvSpPr/>
            <p:nvPr/>
          </p:nvSpPr>
          <p:spPr>
            <a:xfrm>
              <a:off x="1927834" y="1494348"/>
              <a:ext cx="2684098" cy="341006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662" b="1" dirty="0">
                  <a:ln w="0"/>
                  <a:solidFill>
                    <a:schemeClr val="bg1"/>
                  </a:solidFill>
                  <a:latin typeface="Arial MT"/>
                  <a:ea typeface="Tahoma" panose="020B0604030504040204" pitchFamily="34" charset="0"/>
                  <a:cs typeface="Tahoma" panose="020B0604030504040204" pitchFamily="34" charset="0"/>
                </a:rPr>
                <a:t>b. </a:t>
              </a:r>
              <a:r>
                <a:rPr lang="en-US" sz="1662" b="1" dirty="0" smtClean="0">
                  <a:ln w="0"/>
                  <a:solidFill>
                    <a:schemeClr val="bg1"/>
                  </a:solidFill>
                  <a:latin typeface="Arial MT"/>
                  <a:ea typeface="Tahoma" panose="020B0604030504040204" pitchFamily="34" charset="0"/>
                  <a:cs typeface="Tahoma" panose="020B0604030504040204" pitchFamily="34" charset="0"/>
                </a:rPr>
                <a:t>Aku Perempuan Hebat</a:t>
              </a:r>
              <a:endParaRPr lang="en-US" sz="1662" dirty="0">
                <a:ln w="0"/>
                <a:solidFill>
                  <a:schemeClr val="bg1"/>
                </a:solidFill>
                <a:latin typeface="Arial MT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4865" y="2578086"/>
            <a:ext cx="5702543" cy="2937126"/>
            <a:chOff x="629107" y="5729796"/>
            <a:chExt cx="5702543" cy="293712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12DC640-CD99-45C3-8CEE-953F478AC361}"/>
                </a:ext>
              </a:extLst>
            </p:cNvPr>
            <p:cNvPicPr/>
            <p:nvPr/>
          </p:nvPicPr>
          <p:blipFill rotWithShape="1">
            <a:blip r:embed="rId2"/>
            <a:srcRect l="67941" t="32353" r="23456" b="34118"/>
            <a:stretch/>
          </p:blipFill>
          <p:spPr bwMode="auto">
            <a:xfrm>
              <a:off x="2727297" y="5729796"/>
              <a:ext cx="1266741" cy="281664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Speech Bubble: Oval 22">
              <a:extLst>
                <a:ext uri="{FF2B5EF4-FFF2-40B4-BE49-F238E27FC236}">
                  <a16:creationId xmlns:a16="http://schemas.microsoft.com/office/drawing/2014/main" id="{F0465264-03FC-4F3E-B550-9CA3EAD6BC75}"/>
                </a:ext>
              </a:extLst>
            </p:cNvPr>
            <p:cNvSpPr/>
            <p:nvPr/>
          </p:nvSpPr>
          <p:spPr>
            <a:xfrm>
              <a:off x="629107" y="5811440"/>
              <a:ext cx="1850324" cy="777750"/>
            </a:xfrm>
            <a:prstGeom prst="wedgeEllipseCallout">
              <a:avLst>
                <a:gd name="adj1" fmla="val 68455"/>
                <a:gd name="adj2" fmla="val 49372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 MT"/>
              </a:endParaRP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 MT"/>
                </a:rPr>
                <a:t>Halo…,</a:t>
              </a:r>
            </a:p>
            <a:p>
              <a:pPr algn="ctr"/>
              <a:r>
                <a:rPr lang="en-US" sz="1400" b="1" dirty="0" err="1">
                  <a:solidFill>
                    <a:schemeClr val="tx1"/>
                  </a:solidFill>
                  <a:latin typeface="Arial MT"/>
                </a:rPr>
                <a:t>Ini</a:t>
              </a:r>
              <a:r>
                <a:rPr lang="en-US" sz="1400" b="1" dirty="0">
                  <a:solidFill>
                    <a:schemeClr val="tx1"/>
                  </a:solidFill>
                  <a:latin typeface="Arial MT"/>
                </a:rPr>
                <a:t> </a:t>
              </a:r>
              <a:r>
                <a:rPr lang="en-US" sz="1400" b="1" dirty="0" err="1">
                  <a:solidFill>
                    <a:schemeClr val="tx1"/>
                  </a:solidFill>
                  <a:latin typeface="Arial MT"/>
                </a:rPr>
                <a:t>Aku</a:t>
              </a:r>
              <a:r>
                <a:rPr lang="en-US" sz="1400" b="1" dirty="0">
                  <a:solidFill>
                    <a:schemeClr val="tx1"/>
                  </a:solidFill>
                  <a:latin typeface="Arial MT"/>
                </a:rPr>
                <a:t>, Nina.</a:t>
              </a:r>
            </a:p>
            <a:p>
              <a:pPr algn="ctr"/>
              <a:endParaRPr lang="en-US" dirty="0"/>
            </a:p>
          </p:txBody>
        </p:sp>
        <p:sp>
          <p:nvSpPr>
            <p:cNvPr id="17" name="Speech Bubble: Rectangle 23">
              <a:extLst>
                <a:ext uri="{FF2B5EF4-FFF2-40B4-BE49-F238E27FC236}">
                  <a16:creationId xmlns:a16="http://schemas.microsoft.com/office/drawing/2014/main" id="{8A0EA66D-DD3D-471E-92DA-0F7BFD2FEBA8}"/>
                </a:ext>
              </a:extLst>
            </p:cNvPr>
            <p:cNvSpPr/>
            <p:nvPr/>
          </p:nvSpPr>
          <p:spPr>
            <a:xfrm>
              <a:off x="4378571" y="6049064"/>
              <a:ext cx="1953079" cy="2617858"/>
            </a:xfrm>
            <a:prstGeom prst="wedgeRectCallout">
              <a:avLst>
                <a:gd name="adj1" fmla="val -89580"/>
                <a:gd name="adj2" fmla="val -23258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>
                  <a:solidFill>
                    <a:schemeClr val="tx1"/>
                  </a:solidFill>
                  <a:latin typeface="Arial MT"/>
                </a:rPr>
                <a:t>Aku anak </a:t>
              </a:r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perempuan</a:t>
              </a:r>
              <a:r>
                <a:rPr lang="en-US" sz="1400" dirty="0">
                  <a:solidFill>
                    <a:schemeClr val="tx1"/>
                  </a:solidFill>
                  <a:latin typeface="Arial MT"/>
                </a:rPr>
                <a:t>. </a:t>
              </a:r>
              <a:endParaRPr lang="en-US" sz="1400" dirty="0" smtClean="0">
                <a:solidFill>
                  <a:schemeClr val="tx1"/>
                </a:solidFill>
                <a:latin typeface="Arial MT"/>
              </a:endParaRPr>
            </a:p>
            <a:p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Setiap </a:t>
              </a:r>
              <a:r>
                <a:rPr lang="en-US" sz="1400" dirty="0">
                  <a:solidFill>
                    <a:schemeClr val="tx1"/>
                  </a:solidFill>
                  <a:latin typeface="Arial MT"/>
                </a:rPr>
                <a:t>hari Minggu, aku, ayah, dan ibu beribadah di vihara. Di rumah aku juga puja bakti setiap  pagi dan sore. </a:t>
              </a:r>
              <a:endParaRPr lang="en-US" sz="1400" dirty="0" smtClean="0">
                <a:solidFill>
                  <a:schemeClr val="tx1"/>
                </a:solidFill>
                <a:latin typeface="Arial MT"/>
              </a:endParaRPr>
            </a:p>
            <a:p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Ayahku </a:t>
              </a:r>
              <a:r>
                <a:rPr lang="en-US" sz="1400" dirty="0">
                  <a:solidFill>
                    <a:schemeClr val="tx1"/>
                  </a:solidFill>
                  <a:latin typeface="Arial MT"/>
                </a:rPr>
                <a:t>mengajariku membaca paritta. </a:t>
              </a:r>
            </a:p>
            <a:p>
              <a:r>
                <a:rPr lang="en-US" sz="1400" dirty="0" err="1">
                  <a:solidFill>
                    <a:schemeClr val="tx1"/>
                  </a:solidFill>
                  <a:latin typeface="Arial MT"/>
                </a:rPr>
                <a:t>Aku</a:t>
              </a:r>
              <a:r>
                <a:rPr lang="en-US" sz="1400" dirty="0">
                  <a:solidFill>
                    <a:schemeClr val="tx1"/>
                  </a:solidFill>
                  <a:latin typeface="Arial MT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 MT"/>
                </a:rPr>
                <a:t>bangga</a:t>
              </a:r>
              <a:r>
                <a:rPr lang="en-US" sz="1400" dirty="0">
                  <a:solidFill>
                    <a:schemeClr val="tx1"/>
                  </a:solidFill>
                  <a:latin typeface="Arial MT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 MT"/>
                </a:rPr>
                <a:t>beragama</a:t>
              </a:r>
              <a:r>
                <a:rPr lang="en-US" sz="1400" dirty="0">
                  <a:solidFill>
                    <a:schemeClr val="tx1"/>
                  </a:solidFill>
                  <a:latin typeface="Arial MT"/>
                </a:rPr>
                <a:t> Buddha</a:t>
              </a:r>
              <a:r>
                <a:rPr lang="en-US" sz="1400" dirty="0">
                  <a:solidFill>
                    <a:schemeClr val="bg1"/>
                  </a:solidFill>
                  <a:latin typeface="Arial MT"/>
                </a:rPr>
                <a:t>.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5A0F3213-77B9-456D-8F42-05BACA27C8DF}"/>
              </a:ext>
            </a:extLst>
          </p:cNvPr>
          <p:cNvSpPr/>
          <p:nvPr/>
        </p:nvSpPr>
        <p:spPr>
          <a:xfrm>
            <a:off x="675513" y="7111389"/>
            <a:ext cx="561259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Aku Nina beragama Buddha</a:t>
            </a:r>
            <a:endParaRPr 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393FE1-9A39-41EE-B96D-7DDC42D120DB}"/>
              </a:ext>
            </a:extLst>
          </p:cNvPr>
          <p:cNvGrpSpPr/>
          <p:nvPr/>
        </p:nvGrpSpPr>
        <p:grpSpPr>
          <a:xfrm>
            <a:off x="750717" y="5891118"/>
            <a:ext cx="5612593" cy="1188312"/>
            <a:chOff x="627474" y="5334351"/>
            <a:chExt cx="5725617" cy="132766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5F63244-7CC1-4A7B-ABD7-39385E561C5D}"/>
                </a:ext>
              </a:extLst>
            </p:cNvPr>
            <p:cNvSpPr txBox="1"/>
            <p:nvPr/>
          </p:nvSpPr>
          <p:spPr>
            <a:xfrm>
              <a:off x="628152" y="6118530"/>
              <a:ext cx="5724939" cy="412645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48FD9A5-8718-4AC5-B27A-02491363201C}"/>
                </a:ext>
              </a:extLst>
            </p:cNvPr>
            <p:cNvPicPr/>
            <p:nvPr/>
          </p:nvPicPr>
          <p:blipFill rotWithShape="1"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4103" t="30086" r="78333" b="29801"/>
            <a:stretch/>
          </p:blipFill>
          <p:spPr bwMode="auto">
            <a:xfrm>
              <a:off x="627474" y="5706794"/>
              <a:ext cx="930982" cy="955226"/>
            </a:xfrm>
            <a:prstGeom prst="rect">
              <a:avLst/>
            </a:prstGeom>
            <a:ln w="19050">
              <a:solidFill>
                <a:schemeClr val="tx1"/>
              </a:solidFill>
              <a:prstDash val="sysDash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2" name="Freeform 40">
              <a:extLst>
                <a:ext uri="{FF2B5EF4-FFF2-40B4-BE49-F238E27FC236}">
                  <a16:creationId xmlns:a16="http://schemas.microsoft.com/office/drawing/2014/main" id="{31936B5A-F1C7-45F5-84E8-5D9529F7D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456" y="5334351"/>
              <a:ext cx="4794635" cy="1327669"/>
            </a:xfrm>
            <a:custGeom>
              <a:avLst/>
              <a:gdLst>
                <a:gd name="T0" fmla="*/ 0 w 18000"/>
                <a:gd name="T1" fmla="*/ 1600 h 2800"/>
                <a:gd name="T2" fmla="*/ 600 w 18000"/>
                <a:gd name="T3" fmla="*/ 1334 h 2800"/>
                <a:gd name="T4" fmla="*/ 3600 w 18000"/>
                <a:gd name="T5" fmla="*/ 266 h 2800"/>
                <a:gd name="T6" fmla="*/ 7200 w 18000"/>
                <a:gd name="T7" fmla="*/ 200 h 2800"/>
                <a:gd name="T8" fmla="*/ 10800 w 18000"/>
                <a:gd name="T9" fmla="*/ 866 h 2800"/>
                <a:gd name="T10" fmla="*/ 14400 w 18000"/>
                <a:gd name="T11" fmla="*/ 734 h 2800"/>
                <a:gd name="T12" fmla="*/ 17400 w 18000"/>
                <a:gd name="T13" fmla="*/ 1400 h 2800"/>
                <a:gd name="T14" fmla="*/ 18000 w 18000"/>
                <a:gd name="T15" fmla="*/ 1600 h 2800"/>
                <a:gd name="T16" fmla="*/ 18000 w 18000"/>
                <a:gd name="T17" fmla="*/ 2800 h 2800"/>
                <a:gd name="T18" fmla="*/ 17400 w 18000"/>
                <a:gd name="T19" fmla="*/ 2800 h 2800"/>
                <a:gd name="T20" fmla="*/ 14400 w 18000"/>
                <a:gd name="T21" fmla="*/ 2800 h 2800"/>
                <a:gd name="T22" fmla="*/ 10800 w 18000"/>
                <a:gd name="T23" fmla="*/ 2800 h 2800"/>
                <a:gd name="T24" fmla="*/ 7200 w 18000"/>
                <a:gd name="T25" fmla="*/ 2800 h 2800"/>
                <a:gd name="T26" fmla="*/ 3600 w 18000"/>
                <a:gd name="T27" fmla="*/ 2800 h 2800"/>
                <a:gd name="T28" fmla="*/ 600 w 18000"/>
                <a:gd name="T29" fmla="*/ 2800 h 2800"/>
                <a:gd name="T30" fmla="*/ 0 w 18000"/>
                <a:gd name="T31" fmla="*/ 2800 h 2800"/>
                <a:gd name="T32" fmla="*/ 0 w 18000"/>
                <a:gd name="T33" fmla="*/ 160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000" h="2800">
                  <a:moveTo>
                    <a:pt x="0" y="1600"/>
                  </a:moveTo>
                  <a:lnTo>
                    <a:pt x="600" y="1334"/>
                  </a:lnTo>
                  <a:cubicBezTo>
                    <a:pt x="1200" y="1063"/>
                    <a:pt x="2400" y="538"/>
                    <a:pt x="3600" y="266"/>
                  </a:cubicBezTo>
                  <a:cubicBezTo>
                    <a:pt x="4800" y="0"/>
                    <a:pt x="6000" y="0"/>
                    <a:pt x="7200" y="200"/>
                  </a:cubicBezTo>
                  <a:cubicBezTo>
                    <a:pt x="8400" y="400"/>
                    <a:pt x="9600" y="800"/>
                    <a:pt x="10800" y="866"/>
                  </a:cubicBezTo>
                  <a:cubicBezTo>
                    <a:pt x="12000" y="938"/>
                    <a:pt x="13200" y="663"/>
                    <a:pt x="14400" y="734"/>
                  </a:cubicBezTo>
                  <a:cubicBezTo>
                    <a:pt x="15600" y="800"/>
                    <a:pt x="16800" y="1200"/>
                    <a:pt x="17400" y="1400"/>
                  </a:cubicBezTo>
                  <a:lnTo>
                    <a:pt x="18000" y="1600"/>
                  </a:lnTo>
                  <a:lnTo>
                    <a:pt x="18000" y="2800"/>
                  </a:lnTo>
                  <a:lnTo>
                    <a:pt x="17400" y="2800"/>
                  </a:lnTo>
                  <a:lnTo>
                    <a:pt x="14400" y="2800"/>
                  </a:lnTo>
                  <a:lnTo>
                    <a:pt x="10800" y="2800"/>
                  </a:lnTo>
                  <a:lnTo>
                    <a:pt x="7200" y="2800"/>
                  </a:lnTo>
                  <a:lnTo>
                    <a:pt x="3600" y="2800"/>
                  </a:lnTo>
                  <a:lnTo>
                    <a:pt x="600" y="2800"/>
                  </a:lnTo>
                  <a:lnTo>
                    <a:pt x="0" y="2800"/>
                  </a:lnTo>
                  <a:lnTo>
                    <a:pt x="0" y="1600"/>
                  </a:lnTo>
                  <a:close/>
                </a:path>
              </a:pathLst>
            </a:custGeom>
            <a:solidFill>
              <a:srgbClr val="7030A0"/>
            </a:solidFill>
            <a:ln w="19050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Ayo, </a:t>
              </a:r>
              <a:r>
                <a:rPr lang="en-US" b="1" dirty="0" err="1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Mewarnai</a:t>
              </a:r>
              <a:endParaRPr lang="en-US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612490" y="5318701"/>
            <a:ext cx="1427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latin typeface="Arial MT"/>
              </a:rPr>
              <a:t>Sumber: Kemdikbud, 2021</a:t>
            </a:r>
          </a:p>
          <a:p>
            <a:pPr algn="ctr"/>
            <a:r>
              <a:rPr lang="en-US" sz="700" dirty="0" smtClean="0">
                <a:latin typeface="Arial MT"/>
              </a:rPr>
              <a:t>Buku Kelas V hal. 29</a:t>
            </a:r>
            <a:endParaRPr lang="en-US" sz="700" dirty="0">
              <a:latin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9872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425957-466C-4555-A4DA-C20CC0CBFF6F}"/>
              </a:ext>
            </a:extLst>
          </p:cNvPr>
          <p:cNvSpPr txBox="1"/>
          <p:nvPr/>
        </p:nvSpPr>
        <p:spPr>
          <a:xfrm>
            <a:off x="1875038" y="7901347"/>
            <a:ext cx="3053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 MT"/>
              </a:rPr>
              <a:t>Pohon </a:t>
            </a:r>
            <a:r>
              <a:rPr lang="en-US" sz="1200" b="1" dirty="0" smtClean="0">
                <a:latin typeface="Arial MT"/>
              </a:rPr>
              <a:t>Anak Hebat</a:t>
            </a:r>
            <a:endParaRPr lang="en-US" sz="1200" b="1" dirty="0">
              <a:latin typeface="Arial M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60181" y="1905813"/>
            <a:ext cx="5399445" cy="5928805"/>
            <a:chOff x="660181" y="1905813"/>
            <a:chExt cx="5399445" cy="5928805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35C2448-C6EF-4B4B-9AD7-AECDC31B1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181" y="1905813"/>
              <a:ext cx="5399445" cy="5928805"/>
            </a:xfrm>
            <a:custGeom>
              <a:avLst/>
              <a:gdLst>
                <a:gd name="T0" fmla="+- 0 2244 2131"/>
                <a:gd name="T1" fmla="*/ T0 w 9165"/>
                <a:gd name="T2" fmla="+- 0 347 347"/>
                <a:gd name="T3" fmla="*/ 347 h 1856"/>
                <a:gd name="T4" fmla="+- 0 2179 2131"/>
                <a:gd name="T5" fmla="*/ T4 w 9165"/>
                <a:gd name="T6" fmla="+- 0 349 347"/>
                <a:gd name="T7" fmla="*/ 349 h 1856"/>
                <a:gd name="T8" fmla="+- 0 2145 2131"/>
                <a:gd name="T9" fmla="*/ T8 w 9165"/>
                <a:gd name="T10" fmla="+- 0 361 347"/>
                <a:gd name="T11" fmla="*/ 361 h 1856"/>
                <a:gd name="T12" fmla="+- 0 2133 2131"/>
                <a:gd name="T13" fmla="*/ T12 w 9165"/>
                <a:gd name="T14" fmla="+- 0 395 347"/>
                <a:gd name="T15" fmla="*/ 395 h 1856"/>
                <a:gd name="T16" fmla="+- 0 2131 2131"/>
                <a:gd name="T17" fmla="*/ T16 w 9165"/>
                <a:gd name="T18" fmla="+- 0 460 347"/>
                <a:gd name="T19" fmla="*/ 460 h 1856"/>
                <a:gd name="T20" fmla="+- 0 2131 2131"/>
                <a:gd name="T21" fmla="*/ T20 w 9165"/>
                <a:gd name="T22" fmla="+- 0 2089 347"/>
                <a:gd name="T23" fmla="*/ 2089 h 1856"/>
                <a:gd name="T24" fmla="+- 0 2133 2131"/>
                <a:gd name="T25" fmla="*/ T24 w 9165"/>
                <a:gd name="T26" fmla="+- 0 2155 347"/>
                <a:gd name="T27" fmla="*/ 2155 h 1856"/>
                <a:gd name="T28" fmla="+- 0 2145 2131"/>
                <a:gd name="T29" fmla="*/ T28 w 9165"/>
                <a:gd name="T30" fmla="+- 0 2188 347"/>
                <a:gd name="T31" fmla="*/ 2188 h 1856"/>
                <a:gd name="T32" fmla="+- 0 2179 2131"/>
                <a:gd name="T33" fmla="*/ T32 w 9165"/>
                <a:gd name="T34" fmla="+- 0 2201 347"/>
                <a:gd name="T35" fmla="*/ 2201 h 1856"/>
                <a:gd name="T36" fmla="+- 0 2244 2131"/>
                <a:gd name="T37" fmla="*/ T36 w 9165"/>
                <a:gd name="T38" fmla="+- 0 2203 347"/>
                <a:gd name="T39" fmla="*/ 2203 h 1856"/>
                <a:gd name="T40" fmla="+- 0 11182 2131"/>
                <a:gd name="T41" fmla="*/ T40 w 9165"/>
                <a:gd name="T42" fmla="+- 0 2203 347"/>
                <a:gd name="T43" fmla="*/ 2203 h 1856"/>
                <a:gd name="T44" fmla="+- 0 11247 2131"/>
                <a:gd name="T45" fmla="*/ T44 w 9165"/>
                <a:gd name="T46" fmla="+- 0 2201 347"/>
                <a:gd name="T47" fmla="*/ 2201 h 1856"/>
                <a:gd name="T48" fmla="+- 0 11281 2131"/>
                <a:gd name="T49" fmla="*/ T48 w 9165"/>
                <a:gd name="T50" fmla="+- 0 2188 347"/>
                <a:gd name="T51" fmla="*/ 2188 h 1856"/>
                <a:gd name="T52" fmla="+- 0 11293 2131"/>
                <a:gd name="T53" fmla="*/ T52 w 9165"/>
                <a:gd name="T54" fmla="+- 0 2155 347"/>
                <a:gd name="T55" fmla="*/ 2155 h 1856"/>
                <a:gd name="T56" fmla="+- 0 11295 2131"/>
                <a:gd name="T57" fmla="*/ T56 w 9165"/>
                <a:gd name="T58" fmla="+- 0 2089 347"/>
                <a:gd name="T59" fmla="*/ 2089 h 1856"/>
                <a:gd name="T60" fmla="+- 0 11295 2131"/>
                <a:gd name="T61" fmla="*/ T60 w 9165"/>
                <a:gd name="T62" fmla="+- 0 460 347"/>
                <a:gd name="T63" fmla="*/ 460 h 1856"/>
                <a:gd name="T64" fmla="+- 0 11293 2131"/>
                <a:gd name="T65" fmla="*/ T64 w 9165"/>
                <a:gd name="T66" fmla="+- 0 395 347"/>
                <a:gd name="T67" fmla="*/ 395 h 1856"/>
                <a:gd name="T68" fmla="+- 0 11281 2131"/>
                <a:gd name="T69" fmla="*/ T68 w 9165"/>
                <a:gd name="T70" fmla="+- 0 361 347"/>
                <a:gd name="T71" fmla="*/ 361 h 1856"/>
                <a:gd name="T72" fmla="+- 0 11247 2131"/>
                <a:gd name="T73" fmla="*/ T72 w 9165"/>
                <a:gd name="T74" fmla="+- 0 349 347"/>
                <a:gd name="T75" fmla="*/ 349 h 1856"/>
                <a:gd name="T76" fmla="+- 0 11182 2131"/>
                <a:gd name="T77" fmla="*/ T76 w 9165"/>
                <a:gd name="T78" fmla="+- 0 347 347"/>
                <a:gd name="T79" fmla="*/ 347 h 1856"/>
                <a:gd name="T80" fmla="+- 0 2244 2131"/>
                <a:gd name="T81" fmla="*/ T80 w 9165"/>
                <a:gd name="T82" fmla="+- 0 347 347"/>
                <a:gd name="T83" fmla="*/ 347 h 18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9165" h="1856">
                  <a:moveTo>
                    <a:pt x="113" y="0"/>
                  </a:moveTo>
                  <a:lnTo>
                    <a:pt x="48" y="2"/>
                  </a:lnTo>
                  <a:lnTo>
                    <a:pt x="14" y="14"/>
                  </a:lnTo>
                  <a:lnTo>
                    <a:pt x="2" y="48"/>
                  </a:lnTo>
                  <a:lnTo>
                    <a:pt x="0" y="113"/>
                  </a:lnTo>
                  <a:lnTo>
                    <a:pt x="0" y="1742"/>
                  </a:lnTo>
                  <a:lnTo>
                    <a:pt x="2" y="1808"/>
                  </a:lnTo>
                  <a:lnTo>
                    <a:pt x="14" y="1841"/>
                  </a:lnTo>
                  <a:lnTo>
                    <a:pt x="48" y="1854"/>
                  </a:lnTo>
                  <a:lnTo>
                    <a:pt x="113" y="1856"/>
                  </a:lnTo>
                  <a:lnTo>
                    <a:pt x="9051" y="1856"/>
                  </a:lnTo>
                  <a:lnTo>
                    <a:pt x="9116" y="1854"/>
                  </a:lnTo>
                  <a:lnTo>
                    <a:pt x="9150" y="1841"/>
                  </a:lnTo>
                  <a:lnTo>
                    <a:pt x="9162" y="1808"/>
                  </a:lnTo>
                  <a:lnTo>
                    <a:pt x="9164" y="1742"/>
                  </a:lnTo>
                  <a:lnTo>
                    <a:pt x="9164" y="113"/>
                  </a:lnTo>
                  <a:lnTo>
                    <a:pt x="9162" y="48"/>
                  </a:lnTo>
                  <a:lnTo>
                    <a:pt x="9150" y="14"/>
                  </a:lnTo>
                  <a:lnTo>
                    <a:pt x="9116" y="2"/>
                  </a:lnTo>
                  <a:lnTo>
                    <a:pt x="9051" y="0"/>
                  </a:lnTo>
                  <a:lnTo>
                    <a:pt x="113" y="0"/>
                  </a:lnTo>
                  <a:close/>
                </a:path>
              </a:pathLst>
            </a:custGeom>
            <a:noFill/>
            <a:ln w="12700">
              <a:solidFill>
                <a:srgbClr val="F794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A3AA718D-D13D-4383-B3C1-FF6CD7429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181" y="1987035"/>
              <a:ext cx="5301942" cy="5766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554094" y="562339"/>
            <a:ext cx="2345234" cy="422754"/>
            <a:chOff x="505542" y="430720"/>
            <a:chExt cx="2345234" cy="4227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505542" y="495055"/>
              <a:ext cx="2345234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  Asesmen</a:t>
              </a:r>
              <a:endParaRPr lang="en-US" sz="1662" dirty="0">
                <a:ln w="0"/>
                <a:solidFill>
                  <a:srgbClr val="7030A0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0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37479155-E0B7-4D30-BF6B-34E6841DA194}"/>
              </a:ext>
            </a:extLst>
          </p:cNvPr>
          <p:cNvSpPr>
            <a:spLocks/>
          </p:cNvSpPr>
          <p:nvPr/>
        </p:nvSpPr>
        <p:spPr bwMode="auto">
          <a:xfrm>
            <a:off x="701965" y="1246536"/>
            <a:ext cx="5399445" cy="578054"/>
          </a:xfrm>
          <a:custGeom>
            <a:avLst/>
            <a:gdLst>
              <a:gd name="T0" fmla="+- 0 2244 2131"/>
              <a:gd name="T1" fmla="*/ T0 w 9165"/>
              <a:gd name="T2" fmla="+- 0 347 347"/>
              <a:gd name="T3" fmla="*/ 347 h 1856"/>
              <a:gd name="T4" fmla="+- 0 2179 2131"/>
              <a:gd name="T5" fmla="*/ T4 w 9165"/>
              <a:gd name="T6" fmla="+- 0 349 347"/>
              <a:gd name="T7" fmla="*/ 349 h 1856"/>
              <a:gd name="T8" fmla="+- 0 2145 2131"/>
              <a:gd name="T9" fmla="*/ T8 w 9165"/>
              <a:gd name="T10" fmla="+- 0 361 347"/>
              <a:gd name="T11" fmla="*/ 361 h 1856"/>
              <a:gd name="T12" fmla="+- 0 2133 2131"/>
              <a:gd name="T13" fmla="*/ T12 w 9165"/>
              <a:gd name="T14" fmla="+- 0 395 347"/>
              <a:gd name="T15" fmla="*/ 395 h 1856"/>
              <a:gd name="T16" fmla="+- 0 2131 2131"/>
              <a:gd name="T17" fmla="*/ T16 w 9165"/>
              <a:gd name="T18" fmla="+- 0 460 347"/>
              <a:gd name="T19" fmla="*/ 460 h 1856"/>
              <a:gd name="T20" fmla="+- 0 2131 2131"/>
              <a:gd name="T21" fmla="*/ T20 w 9165"/>
              <a:gd name="T22" fmla="+- 0 2089 347"/>
              <a:gd name="T23" fmla="*/ 2089 h 1856"/>
              <a:gd name="T24" fmla="+- 0 2133 2131"/>
              <a:gd name="T25" fmla="*/ T24 w 9165"/>
              <a:gd name="T26" fmla="+- 0 2155 347"/>
              <a:gd name="T27" fmla="*/ 2155 h 1856"/>
              <a:gd name="T28" fmla="+- 0 2145 2131"/>
              <a:gd name="T29" fmla="*/ T28 w 9165"/>
              <a:gd name="T30" fmla="+- 0 2188 347"/>
              <a:gd name="T31" fmla="*/ 2188 h 1856"/>
              <a:gd name="T32" fmla="+- 0 2179 2131"/>
              <a:gd name="T33" fmla="*/ T32 w 9165"/>
              <a:gd name="T34" fmla="+- 0 2201 347"/>
              <a:gd name="T35" fmla="*/ 2201 h 1856"/>
              <a:gd name="T36" fmla="+- 0 2244 2131"/>
              <a:gd name="T37" fmla="*/ T36 w 9165"/>
              <a:gd name="T38" fmla="+- 0 2203 347"/>
              <a:gd name="T39" fmla="*/ 2203 h 1856"/>
              <a:gd name="T40" fmla="+- 0 11182 2131"/>
              <a:gd name="T41" fmla="*/ T40 w 9165"/>
              <a:gd name="T42" fmla="+- 0 2203 347"/>
              <a:gd name="T43" fmla="*/ 2203 h 1856"/>
              <a:gd name="T44" fmla="+- 0 11247 2131"/>
              <a:gd name="T45" fmla="*/ T44 w 9165"/>
              <a:gd name="T46" fmla="+- 0 2201 347"/>
              <a:gd name="T47" fmla="*/ 2201 h 1856"/>
              <a:gd name="T48" fmla="+- 0 11281 2131"/>
              <a:gd name="T49" fmla="*/ T48 w 9165"/>
              <a:gd name="T50" fmla="+- 0 2188 347"/>
              <a:gd name="T51" fmla="*/ 2188 h 1856"/>
              <a:gd name="T52" fmla="+- 0 11293 2131"/>
              <a:gd name="T53" fmla="*/ T52 w 9165"/>
              <a:gd name="T54" fmla="+- 0 2155 347"/>
              <a:gd name="T55" fmla="*/ 2155 h 1856"/>
              <a:gd name="T56" fmla="+- 0 11295 2131"/>
              <a:gd name="T57" fmla="*/ T56 w 9165"/>
              <a:gd name="T58" fmla="+- 0 2089 347"/>
              <a:gd name="T59" fmla="*/ 2089 h 1856"/>
              <a:gd name="T60" fmla="+- 0 11295 2131"/>
              <a:gd name="T61" fmla="*/ T60 w 9165"/>
              <a:gd name="T62" fmla="+- 0 460 347"/>
              <a:gd name="T63" fmla="*/ 460 h 1856"/>
              <a:gd name="T64" fmla="+- 0 11293 2131"/>
              <a:gd name="T65" fmla="*/ T64 w 9165"/>
              <a:gd name="T66" fmla="+- 0 395 347"/>
              <a:gd name="T67" fmla="*/ 395 h 1856"/>
              <a:gd name="T68" fmla="+- 0 11281 2131"/>
              <a:gd name="T69" fmla="*/ T68 w 9165"/>
              <a:gd name="T70" fmla="+- 0 361 347"/>
              <a:gd name="T71" fmla="*/ 361 h 1856"/>
              <a:gd name="T72" fmla="+- 0 11247 2131"/>
              <a:gd name="T73" fmla="*/ T72 w 9165"/>
              <a:gd name="T74" fmla="+- 0 349 347"/>
              <a:gd name="T75" fmla="*/ 349 h 1856"/>
              <a:gd name="T76" fmla="+- 0 11182 2131"/>
              <a:gd name="T77" fmla="*/ T76 w 9165"/>
              <a:gd name="T78" fmla="+- 0 347 347"/>
              <a:gd name="T79" fmla="*/ 347 h 1856"/>
              <a:gd name="T80" fmla="+- 0 2244 2131"/>
              <a:gd name="T81" fmla="*/ T80 w 9165"/>
              <a:gd name="T82" fmla="+- 0 347 347"/>
              <a:gd name="T83" fmla="*/ 347 h 185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</a:cxnLst>
            <a:rect l="0" t="0" r="r" b="b"/>
            <a:pathLst>
              <a:path w="9165" h="1856">
                <a:moveTo>
                  <a:pt x="113" y="0"/>
                </a:moveTo>
                <a:lnTo>
                  <a:pt x="48" y="2"/>
                </a:lnTo>
                <a:lnTo>
                  <a:pt x="14" y="14"/>
                </a:lnTo>
                <a:lnTo>
                  <a:pt x="2" y="48"/>
                </a:lnTo>
                <a:lnTo>
                  <a:pt x="0" y="113"/>
                </a:lnTo>
                <a:lnTo>
                  <a:pt x="0" y="1742"/>
                </a:lnTo>
                <a:lnTo>
                  <a:pt x="2" y="1808"/>
                </a:lnTo>
                <a:lnTo>
                  <a:pt x="14" y="1841"/>
                </a:lnTo>
                <a:lnTo>
                  <a:pt x="48" y="1854"/>
                </a:lnTo>
                <a:lnTo>
                  <a:pt x="113" y="1856"/>
                </a:lnTo>
                <a:lnTo>
                  <a:pt x="9051" y="1856"/>
                </a:lnTo>
                <a:lnTo>
                  <a:pt x="9116" y="1854"/>
                </a:lnTo>
                <a:lnTo>
                  <a:pt x="9150" y="1841"/>
                </a:lnTo>
                <a:lnTo>
                  <a:pt x="9162" y="1808"/>
                </a:lnTo>
                <a:lnTo>
                  <a:pt x="9164" y="1742"/>
                </a:lnTo>
                <a:lnTo>
                  <a:pt x="9164" y="113"/>
                </a:lnTo>
                <a:lnTo>
                  <a:pt x="9162" y="48"/>
                </a:lnTo>
                <a:lnTo>
                  <a:pt x="9150" y="14"/>
                </a:lnTo>
                <a:lnTo>
                  <a:pt x="9116" y="2"/>
                </a:lnTo>
                <a:lnTo>
                  <a:pt x="9051" y="0"/>
                </a:lnTo>
                <a:lnTo>
                  <a:pt x="113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F794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1400" dirty="0" smtClean="0">
                <a:latin typeface="Arial MT"/>
              </a:rPr>
              <a:t>Sebagai </a:t>
            </a:r>
            <a:r>
              <a:rPr lang="en-US" sz="1400" dirty="0">
                <a:latin typeface="Arial MT"/>
              </a:rPr>
              <a:t>anak yang </a:t>
            </a:r>
            <a:r>
              <a:rPr lang="en-US" sz="1400" dirty="0" smtClean="0">
                <a:latin typeface="Arial MT"/>
              </a:rPr>
              <a:t>hebat, ayo</a:t>
            </a:r>
            <a:r>
              <a:rPr lang="en-US" sz="1400" dirty="0">
                <a:latin typeface="Arial MT"/>
              </a:rPr>
              <a:t>, </a:t>
            </a:r>
            <a:r>
              <a:rPr lang="en-US" sz="1400" dirty="0" smtClean="0">
                <a:latin typeface="Arial MT"/>
              </a:rPr>
              <a:t>tuliskan kelebihan Kalian pada pohon Anak Hebat berikut.</a:t>
            </a:r>
            <a:endParaRPr lang="en-US" sz="1400" dirty="0">
              <a:latin typeface="Arial M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334345" y="253105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47443" y="2720658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5038" y="3570779"/>
            <a:ext cx="3395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Menghargai Budaya Teman</a:t>
            </a:r>
            <a:endParaRPr lang="id-ID" sz="32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857" y="2948359"/>
            <a:ext cx="1476353" cy="149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23" name="Group 22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27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25" name="Flowchart: Delay 24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1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BUD.A.SUL.1.1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131795" y="7946880"/>
            <a:ext cx="6487480" cy="1008560"/>
            <a:chOff x="121521" y="7638658"/>
            <a:chExt cx="6487480" cy="1008560"/>
          </a:xfrm>
        </p:grpSpPr>
        <p:sp>
          <p:nvSpPr>
            <p:cNvPr id="21" name="Rectangle 20"/>
            <p:cNvSpPr/>
            <p:nvPr/>
          </p:nvSpPr>
          <p:spPr>
            <a:xfrm>
              <a:off x="1257963" y="7638658"/>
              <a:ext cx="5351038" cy="1008560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2" name="Picture 4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21" y="7638658"/>
              <a:ext cx="1266433" cy="899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27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33310" y="2965430"/>
            <a:ext cx="42615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bangga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anak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Indonesia.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bangga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perbedaan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Budayaku  berbeda dengan budaya temanku. </a:t>
            </a:r>
            <a:endParaRPr lang="en-US" sz="1400" dirty="0" smtClean="0"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 menerima perbedaan.</a:t>
            </a:r>
            <a:endParaRPr lang="en-US" sz="1400" dirty="0"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4FB16D-416B-4494-99F7-8BBA11D03345}"/>
              </a:ext>
            </a:extLst>
          </p:cNvPr>
          <p:cNvSpPr/>
          <p:nvPr/>
        </p:nvSpPr>
        <p:spPr>
          <a:xfrm>
            <a:off x="607363" y="556263"/>
            <a:ext cx="3037413" cy="341006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1662" b="1" dirty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</a:t>
            </a:r>
            <a:r>
              <a:rPr lang="en-US" sz="1662" b="1" dirty="0" err="1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Indahnya</a:t>
            </a:r>
            <a:r>
              <a:rPr lang="en-US" sz="1662" b="1" dirty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62" b="1" dirty="0" err="1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Perbedaan</a:t>
            </a:r>
            <a:endParaRPr lang="en-US" sz="1662" dirty="0">
              <a:ln w="0"/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5EEF9E-25D1-4803-8C93-71E7634B85B5}"/>
              </a:ext>
            </a:extLst>
          </p:cNvPr>
          <p:cNvSpPr txBox="1"/>
          <p:nvPr/>
        </p:nvSpPr>
        <p:spPr>
          <a:xfrm>
            <a:off x="933311" y="4232936"/>
            <a:ext cx="44387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Aku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menghargai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semua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perbedaan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itu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Menghargai perbedaan adalah wujud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dari </a:t>
            </a:r>
            <a:r>
              <a:rPr lang="en-US" sz="1400" dirty="0">
                <a:effectLst/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semangat persatuan dan kesatuan.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07363" y="5309419"/>
            <a:ext cx="5697744" cy="3185652"/>
            <a:chOff x="607363" y="4726858"/>
            <a:chExt cx="5697744" cy="3021534"/>
          </a:xfrm>
        </p:grpSpPr>
        <p:pic>
          <p:nvPicPr>
            <p:cNvPr id="24" name="image178.png">
              <a:extLst>
                <a:ext uri="{FF2B5EF4-FFF2-40B4-BE49-F238E27FC236}">
                  <a16:creationId xmlns:a16="http://schemas.microsoft.com/office/drawing/2014/main" id="{59198082-6AE6-493C-A11C-B1EF6DBB379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7363" y="4726858"/>
              <a:ext cx="5697744" cy="3021534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1183531" y="5605054"/>
              <a:ext cx="4612485" cy="1649105"/>
              <a:chOff x="1286770" y="5338204"/>
              <a:chExt cx="4612485" cy="164910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02F3006-6C79-4239-8B29-90768DEDD80C}"/>
                  </a:ext>
                </a:extLst>
              </p:cNvPr>
              <p:cNvGrpSpPr/>
              <p:nvPr/>
            </p:nvGrpSpPr>
            <p:grpSpPr>
              <a:xfrm>
                <a:off x="1286770" y="5970636"/>
                <a:ext cx="4498934" cy="1016673"/>
                <a:chOff x="1541430" y="7194661"/>
                <a:chExt cx="4108962" cy="83571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63B0846-1683-4365-9430-E539ABF913DC}"/>
                    </a:ext>
                  </a:extLst>
                </p:cNvPr>
                <p:cNvSpPr txBox="1"/>
                <p:nvPr/>
              </p:nvSpPr>
              <p:spPr>
                <a:xfrm>
                  <a:off x="3496780" y="7206086"/>
                  <a:ext cx="2153612" cy="824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403225" marR="0" lvl="0" indent="-285750" fontAlgn="base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Wingdings" panose="05000000000000000000" pitchFamily="2" charset="2"/>
                    <a:buChar char="ü"/>
                  </a:pP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Pakaian</a:t>
                  </a:r>
                  <a:r>
                    <a:rPr lang="en-US" sz="1400" dirty="0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Adat</a:t>
                  </a:r>
                  <a:endParaRPr lang="en-US" sz="1400" dirty="0">
                    <a:solidFill>
                      <a:srgbClr val="141414"/>
                    </a:solidFill>
                    <a:effectLst/>
                    <a:latin typeface="Arial M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403225" marR="0" lvl="0" indent="-285750" fontAlgn="base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Wingdings" panose="05000000000000000000" pitchFamily="2" charset="2"/>
                    <a:buChar char="ü"/>
                  </a:pP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Upacara</a:t>
                  </a:r>
                  <a:r>
                    <a:rPr lang="en-US" sz="1400" dirty="0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Adat</a:t>
                  </a:r>
                  <a:endParaRPr lang="en-US" sz="1400" dirty="0">
                    <a:solidFill>
                      <a:srgbClr val="141414"/>
                    </a:solidFill>
                    <a:effectLst/>
                    <a:latin typeface="Arial M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392112" marR="0" lvl="2" indent="-285750" fontAlgn="base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Wingdings" panose="05000000000000000000" pitchFamily="2" charset="2"/>
                    <a:buChar char="ü"/>
                  </a:pP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Lagu</a:t>
                  </a:r>
                  <a:r>
                    <a:rPr lang="en-US" sz="1400" dirty="0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 Daerah</a:t>
                  </a:r>
                  <a:endParaRPr lang="en-US" sz="1400" dirty="0">
                    <a:effectLst/>
                    <a:latin typeface="Arial M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392112" marR="0" lvl="2" indent="-285750" fontAlgn="base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Wingdings" panose="05000000000000000000" pitchFamily="2" charset="2"/>
                    <a:buChar char="ü"/>
                  </a:pP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Makanan</a:t>
                  </a:r>
                  <a:r>
                    <a:rPr lang="en-US" sz="1400" dirty="0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 Daerah</a:t>
                  </a:r>
                  <a:endParaRPr lang="en-US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39D5908-AA27-4CBF-A51A-23DD6145EAC8}"/>
                    </a:ext>
                  </a:extLst>
                </p:cNvPr>
                <p:cNvSpPr txBox="1"/>
                <p:nvPr/>
              </p:nvSpPr>
              <p:spPr>
                <a:xfrm>
                  <a:off x="1541430" y="7194661"/>
                  <a:ext cx="2153612" cy="824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403225" marR="0" lvl="0" indent="-285750" fontAlgn="base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Wingdings" panose="05000000000000000000" pitchFamily="2" charset="2"/>
                    <a:buChar char="ü"/>
                  </a:pP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Suku</a:t>
                  </a:r>
                  <a:r>
                    <a:rPr lang="en-US" sz="1400" dirty="0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Bangsa</a:t>
                  </a:r>
                  <a:endParaRPr lang="en-US" sz="1400" dirty="0">
                    <a:solidFill>
                      <a:srgbClr val="141414"/>
                    </a:solidFill>
                    <a:effectLst/>
                    <a:latin typeface="Arial M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403225" marR="0" lvl="0" indent="-285750" fontAlgn="base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Wingdings" panose="05000000000000000000" pitchFamily="2" charset="2"/>
                    <a:buChar char="ü"/>
                  </a:pPr>
                  <a:r>
                    <a:rPr lang="en-US" sz="1400" dirty="0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Bahasa Daerah</a:t>
                  </a:r>
                  <a:endParaRPr lang="en-US" sz="1400" dirty="0">
                    <a:solidFill>
                      <a:srgbClr val="141414"/>
                    </a:solidFill>
                    <a:effectLst/>
                    <a:latin typeface="Arial M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403225" marR="0" lvl="0" indent="-285750" fontAlgn="base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Wingdings" panose="05000000000000000000" pitchFamily="2" charset="2"/>
                    <a:buChar char="ü"/>
                  </a:pP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Rumah</a:t>
                  </a:r>
                  <a:r>
                    <a:rPr lang="en-US" sz="1400" dirty="0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Adat</a:t>
                  </a:r>
                  <a:endParaRPr lang="en-US" sz="1400" dirty="0">
                    <a:solidFill>
                      <a:srgbClr val="141414"/>
                    </a:solidFill>
                    <a:effectLst/>
                    <a:latin typeface="Arial M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403225" marR="0" lvl="0" indent="-285750" fontAlgn="base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Wingdings" panose="05000000000000000000" pitchFamily="2" charset="2"/>
                    <a:buChar char="ü"/>
                  </a:pPr>
                  <a:r>
                    <a:rPr lang="en-US" sz="1400" dirty="0" err="1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Tarian</a:t>
                  </a:r>
                  <a:r>
                    <a:rPr lang="en-US" sz="1400" dirty="0">
                      <a:solidFill>
                        <a:srgbClr val="141414"/>
                      </a:solidFill>
                      <a:effectLst/>
                      <a:latin typeface="Arial MT"/>
                      <a:ea typeface="Times New Roman" panose="02020603050405020304" pitchFamily="18" charset="0"/>
                      <a:cs typeface="Open Sans" panose="020B0606030504020204" pitchFamily="34" charset="0"/>
                    </a:rPr>
                    <a:t> Daerah</a:t>
                  </a:r>
                  <a:endParaRPr lang="en-US" dirty="0"/>
                </a:p>
              </p:txBody>
            </p:sp>
          </p:grpSp>
          <p:sp>
            <p:nvSpPr>
              <p:cNvPr id="18" name="Rectangle 17"/>
              <p:cNvSpPr/>
              <p:nvPr/>
            </p:nvSpPr>
            <p:spPr>
              <a:xfrm>
                <a:off x="1390297" y="5338204"/>
                <a:ext cx="450895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Arial MT"/>
                  </a:rPr>
                  <a:t>Ayo, kenali, apa saja keragaman </a:t>
                </a:r>
              </a:p>
              <a:p>
                <a:r>
                  <a:rPr lang="en-US" dirty="0">
                    <a:latin typeface="Arial MT"/>
                  </a:rPr>
                  <a:t>budaya Indonesia</a:t>
                </a:r>
                <a:r>
                  <a:rPr lang="en-US" dirty="0" smtClean="0">
                    <a:latin typeface="Arial MT"/>
                  </a:rPr>
                  <a:t>?</a:t>
                </a:r>
                <a:r>
                  <a:rPr lang="en-US" dirty="0">
                    <a:latin typeface="Arial MT"/>
                  </a:rPr>
                  <a:t> </a:t>
                </a: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16115" y="879808"/>
            <a:ext cx="4492837" cy="2053815"/>
            <a:chOff x="1674055" y="891654"/>
            <a:chExt cx="2715065" cy="2053815"/>
          </a:xfrm>
        </p:grpSpPr>
        <p:pic>
          <p:nvPicPr>
            <p:cNvPr id="1025" name="Picture 7">
              <a:extLst>
                <a:ext uri="{FF2B5EF4-FFF2-40B4-BE49-F238E27FC236}">
                  <a16:creationId xmlns:a16="http://schemas.microsoft.com/office/drawing/2014/main" id="{F8B6A375-913E-491B-89F6-1B9D2542AE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85" t="24843" r="8589" b="8832"/>
            <a:stretch>
              <a:fillRect/>
            </a:stretch>
          </p:blipFill>
          <p:spPr bwMode="auto">
            <a:xfrm flipH="1">
              <a:off x="2132780" y="891654"/>
              <a:ext cx="1821092" cy="1830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674055" y="2637692"/>
              <a:ext cx="27150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Tematik Kelas IV Tema 7 Subtema 1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53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4FB16D-416B-4494-99F7-8BBA11D03345}"/>
              </a:ext>
            </a:extLst>
          </p:cNvPr>
          <p:cNvSpPr/>
          <p:nvPr/>
        </p:nvSpPr>
        <p:spPr>
          <a:xfrm>
            <a:off x="607363" y="687315"/>
            <a:ext cx="3603130" cy="341006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1662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</a:t>
            </a:r>
            <a:r>
              <a:rPr lang="en-US" sz="1662" b="1" dirty="0" err="1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Menghargai</a:t>
            </a:r>
            <a:r>
              <a:rPr lang="en-US" sz="1662" b="1" dirty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62" b="1" dirty="0" err="1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Budaya</a:t>
            </a:r>
            <a:r>
              <a:rPr lang="en-US" sz="1662" b="1" dirty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62" b="1" dirty="0" err="1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Teman</a:t>
            </a:r>
            <a:endParaRPr lang="en-US" sz="1662" dirty="0">
              <a:ln w="0"/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17927" y="1258436"/>
            <a:ext cx="5724433" cy="6149621"/>
            <a:chOff x="417927" y="1258436"/>
            <a:chExt cx="5724433" cy="614962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F250B86-3E42-4A7C-BA4E-EA3ACB1A2A8D}"/>
                </a:ext>
              </a:extLst>
            </p:cNvPr>
            <p:cNvGrpSpPr/>
            <p:nvPr/>
          </p:nvGrpSpPr>
          <p:grpSpPr>
            <a:xfrm>
              <a:off x="417927" y="1258436"/>
              <a:ext cx="5724433" cy="5819043"/>
              <a:chOff x="607363" y="1932090"/>
              <a:chExt cx="5724433" cy="5819043"/>
            </a:xfrm>
          </p:grpSpPr>
          <p:pic>
            <p:nvPicPr>
              <p:cNvPr id="8" name="Picture 4">
                <a:extLst>
                  <a:ext uri="{FF2B5EF4-FFF2-40B4-BE49-F238E27FC236}">
                    <a16:creationId xmlns:a16="http://schemas.microsoft.com/office/drawing/2014/main" id="{014A62C1-0268-4B79-A044-88C8374548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0210" y="4603836"/>
                <a:ext cx="5115246" cy="31472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748B9082-AB1C-4836-8AAF-8853035FBE07}"/>
                  </a:ext>
                </a:extLst>
              </p:cNvPr>
              <p:cNvGrpSpPr/>
              <p:nvPr/>
            </p:nvGrpSpPr>
            <p:grpSpPr>
              <a:xfrm>
                <a:off x="607363" y="1932090"/>
                <a:ext cx="5724433" cy="3147297"/>
                <a:chOff x="485616" y="3367486"/>
                <a:chExt cx="5724433" cy="3147297"/>
              </a:xfrm>
            </p:grpSpPr>
            <p:pic>
              <p:nvPicPr>
                <p:cNvPr id="9" name="image178.png">
                  <a:extLst>
                    <a:ext uri="{FF2B5EF4-FFF2-40B4-BE49-F238E27FC236}">
                      <a16:creationId xmlns:a16="http://schemas.microsoft.com/office/drawing/2014/main" id="{6AFDA25C-82AF-4C0B-9FBF-70325A9600B6}"/>
                    </a:ext>
                  </a:extLst>
                </p:cNvPr>
                <p:cNvPicPr/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485616" y="3367486"/>
                  <a:ext cx="5724433" cy="3147297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7668881-3049-4931-A21C-D845D9792BA3}"/>
                    </a:ext>
                  </a:extLst>
                </p:cNvPr>
                <p:cNvSpPr txBox="1"/>
                <p:nvPr/>
              </p:nvSpPr>
              <p:spPr>
                <a:xfrm>
                  <a:off x="1389405" y="4346792"/>
                  <a:ext cx="4218467" cy="14345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Walaupun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berbeda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dalam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keragaman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budaya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,</a:t>
                  </a:r>
                </a:p>
                <a:p>
                  <a:pPr marL="0" marR="0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Aku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menghargai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keragaman</a:t>
                  </a:r>
                  <a:r>
                    <a:rPr lang="en-US" sz="1500" dirty="0"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budaya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.</a:t>
                  </a:r>
                </a:p>
                <a:p>
                  <a:pPr marL="0" marR="0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Ini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adalah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bukti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semangat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persatuan</a:t>
                  </a:r>
                  <a:r>
                    <a:rPr lang="en-US" sz="15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dan </a:t>
                  </a:r>
                  <a:r>
                    <a:rPr lang="en-US" sz="15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kesatua</a:t>
                  </a:r>
                  <a:r>
                    <a:rPr lang="en-US" sz="1400" dirty="0" err="1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sz="1400" dirty="0">
                      <a:effectLst/>
                      <a:latin typeface="Arial M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.</a:t>
                  </a:r>
                </a:p>
              </p:txBody>
            </p:sp>
          </p:grpSp>
        </p:grpSp>
        <p:sp>
          <p:nvSpPr>
            <p:cNvPr id="4" name="TextBox 3"/>
            <p:cNvSpPr txBox="1"/>
            <p:nvPr/>
          </p:nvSpPr>
          <p:spPr>
            <a:xfrm>
              <a:off x="2408928" y="7069503"/>
              <a:ext cx="21453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Arial MT"/>
                </a:rPr>
                <a:t>Sumber: Kemdikbud</a:t>
              </a:r>
            </a:p>
            <a:p>
              <a:pPr algn="ctr"/>
              <a:r>
                <a:rPr lang="en-US" sz="800" dirty="0" smtClean="0">
                  <a:latin typeface="Arial MT"/>
                </a:rPr>
                <a:t>Buku Tematik Kelas VI tema 2</a:t>
              </a:r>
              <a:endParaRPr lang="en-US" sz="8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5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D5912361-96B6-4388-B453-31BF8B4683EB}"/>
              </a:ext>
            </a:extLst>
          </p:cNvPr>
          <p:cNvSpPr/>
          <p:nvPr/>
        </p:nvSpPr>
        <p:spPr>
          <a:xfrm>
            <a:off x="936294" y="1846614"/>
            <a:ext cx="2606510" cy="1770698"/>
          </a:xfrm>
          <a:prstGeom prst="wedgeEllipseCallout">
            <a:avLst>
              <a:gd name="adj1" fmla="val 33972"/>
              <a:gd name="adj2" fmla="val 86563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accent2">
                  <a:lumMod val="50000"/>
                </a:schemeClr>
              </a:solidFill>
              <a:latin typeface="Arial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Ayo, beri tanda centang (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√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manakah sikap 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menghargai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perbedaan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 M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1800" dirty="0">
              <a:ln w="0"/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02645" y="905708"/>
            <a:ext cx="2876929" cy="516117"/>
            <a:chOff x="505541" y="495055"/>
            <a:chExt cx="2876929" cy="51611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505541" y="495055"/>
              <a:ext cx="2876929" cy="516117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  </a:t>
              </a:r>
              <a:r>
                <a:rPr lang="en-US" sz="2800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</a:t>
              </a:r>
              <a:endParaRPr lang="en-US" sz="2800" dirty="0">
                <a:ln w="0"/>
                <a:solidFill>
                  <a:srgbClr val="7030A0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3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528991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847252" y="4522510"/>
            <a:ext cx="4997302" cy="3488606"/>
            <a:chOff x="847252" y="4522510"/>
            <a:chExt cx="4997302" cy="348860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A644011-92FB-479E-AEA2-34C644729EFA}"/>
                </a:ext>
              </a:extLst>
            </p:cNvPr>
            <p:cNvGrpSpPr/>
            <p:nvPr/>
          </p:nvGrpSpPr>
          <p:grpSpPr>
            <a:xfrm>
              <a:off x="847252" y="4522510"/>
              <a:ext cx="4997302" cy="3488606"/>
              <a:chOff x="1152585" y="628684"/>
              <a:chExt cx="4997302" cy="4719493"/>
            </a:xfrm>
          </p:grpSpPr>
          <p:pic>
            <p:nvPicPr>
              <p:cNvPr id="10" name="Picture 2">
                <a:extLst>
                  <a:ext uri="{FF2B5EF4-FFF2-40B4-BE49-F238E27FC236}">
                    <a16:creationId xmlns:a16="http://schemas.microsoft.com/office/drawing/2014/main" id="{50346511-1D36-44CF-9B7C-44307F2506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585" y="628684"/>
                <a:ext cx="4997302" cy="47194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C37BFC2-8310-428B-AE99-2EEFDA96FD46}"/>
                  </a:ext>
                </a:extLst>
              </p:cNvPr>
              <p:cNvSpPr txBox="1"/>
              <p:nvPr/>
            </p:nvSpPr>
            <p:spPr>
              <a:xfrm>
                <a:off x="1599255" y="1801120"/>
                <a:ext cx="4214601" cy="2789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600" dirty="0">
                    <a:latin typeface="Arial MT"/>
                  </a:rPr>
                  <a:t>Menganggap budaya </a:t>
                </a:r>
                <a:r>
                  <a:rPr lang="en-US" sz="1600" dirty="0" smtClean="0">
                    <a:latin typeface="Arial MT"/>
                  </a:rPr>
                  <a:t>daerah </a:t>
                </a:r>
                <a:r>
                  <a:rPr lang="en-US" sz="1600" dirty="0">
                    <a:latin typeface="Arial MT"/>
                  </a:rPr>
                  <a:t>lain tidak menarik.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600" dirty="0">
                    <a:latin typeface="Arial MT"/>
                  </a:rPr>
                  <a:t>Mempelajari </a:t>
                </a:r>
                <a:r>
                  <a:rPr lang="en-US" sz="1600" dirty="0" smtClean="0">
                    <a:latin typeface="Arial MT"/>
                  </a:rPr>
                  <a:t>budaya orang lain.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600" dirty="0" smtClean="0">
                    <a:latin typeface="Arial MT"/>
                  </a:rPr>
                  <a:t>Menikmati </a:t>
                </a:r>
                <a:r>
                  <a:rPr lang="en-US" sz="1600" dirty="0">
                    <a:latin typeface="Arial MT"/>
                  </a:rPr>
                  <a:t>budaya daerah lain.</a:t>
                </a:r>
                <a:endParaRPr lang="en-US" sz="1600" dirty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600" dirty="0" err="1">
                    <a:latin typeface="Arial MT"/>
                  </a:rPr>
                  <a:t>Menghargai</a:t>
                </a:r>
                <a:r>
                  <a:rPr lang="en-US" sz="1600" dirty="0">
                    <a:latin typeface="Arial MT"/>
                  </a:rPr>
                  <a:t> </a:t>
                </a:r>
                <a:r>
                  <a:rPr lang="en-US" sz="1600" dirty="0" err="1">
                    <a:latin typeface="Arial MT"/>
                  </a:rPr>
                  <a:t>perbedaan</a:t>
                </a:r>
                <a:r>
                  <a:rPr lang="en-US" sz="1600" dirty="0">
                    <a:latin typeface="Arial MT"/>
                  </a:rPr>
                  <a:t> </a:t>
                </a:r>
                <a:r>
                  <a:rPr lang="en-US" sz="1600" dirty="0" err="1">
                    <a:latin typeface="Arial MT"/>
                  </a:rPr>
                  <a:t>pendapat</a:t>
                </a:r>
                <a:r>
                  <a:rPr lang="en-US" sz="1600" dirty="0">
                    <a:latin typeface="Arial MT"/>
                  </a:rPr>
                  <a:t> </a:t>
                </a:r>
                <a:r>
                  <a:rPr lang="en-US" sz="1600" dirty="0" err="1">
                    <a:latin typeface="Arial MT"/>
                  </a:rPr>
                  <a:t>teman</a:t>
                </a:r>
                <a:r>
                  <a:rPr lang="en-US" sz="1600" dirty="0">
                    <a:latin typeface="Arial MT"/>
                  </a:rPr>
                  <a:t>.</a:t>
                </a:r>
                <a:endParaRPr lang="en-US" sz="1600" dirty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600" dirty="0" err="1">
                    <a:latin typeface="Arial MT"/>
                  </a:rPr>
                  <a:t>Menganggap</a:t>
                </a:r>
                <a:r>
                  <a:rPr lang="en-US" sz="1600" dirty="0">
                    <a:latin typeface="Arial MT"/>
                  </a:rPr>
                  <a:t> </a:t>
                </a:r>
                <a:r>
                  <a:rPr lang="en-US" sz="1600" dirty="0" err="1">
                    <a:latin typeface="Arial MT"/>
                  </a:rPr>
                  <a:t>suku</a:t>
                </a:r>
                <a:r>
                  <a:rPr lang="en-US" sz="1600" dirty="0">
                    <a:latin typeface="Arial MT"/>
                  </a:rPr>
                  <a:t> </a:t>
                </a:r>
                <a:r>
                  <a:rPr lang="en-US" sz="1600" dirty="0" err="1">
                    <a:latin typeface="Arial MT"/>
                  </a:rPr>
                  <a:t>sendiri</a:t>
                </a:r>
                <a:r>
                  <a:rPr lang="en-US" sz="1600" dirty="0">
                    <a:latin typeface="Arial MT"/>
                  </a:rPr>
                  <a:t> paling </a:t>
                </a:r>
                <a:r>
                  <a:rPr lang="en-US" sz="1600" dirty="0" err="1">
                    <a:latin typeface="Arial MT"/>
                  </a:rPr>
                  <a:t>baik</a:t>
                </a:r>
                <a:r>
                  <a:rPr lang="en-US" sz="1600" dirty="0">
                    <a:latin typeface="Arial MT"/>
                  </a:rPr>
                  <a:t>.</a:t>
                </a:r>
                <a:endParaRPr lang="en-US" sz="1600" dirty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600" dirty="0" err="1">
                    <a:latin typeface="Arial MT"/>
                  </a:rPr>
                  <a:t>Hanya</a:t>
                </a:r>
                <a:r>
                  <a:rPr lang="en-US" sz="1600" dirty="0">
                    <a:latin typeface="Arial MT"/>
                  </a:rPr>
                  <a:t> </a:t>
                </a:r>
                <a:r>
                  <a:rPr lang="en-US" sz="1600" dirty="0" err="1">
                    <a:latin typeface="Arial MT"/>
                  </a:rPr>
                  <a:t>mempelajari</a:t>
                </a:r>
                <a:r>
                  <a:rPr lang="en-US" sz="1600" dirty="0">
                    <a:latin typeface="Arial MT"/>
                  </a:rPr>
                  <a:t> </a:t>
                </a:r>
                <a:r>
                  <a:rPr lang="en-US" sz="1600" dirty="0" err="1">
                    <a:latin typeface="Arial MT"/>
                  </a:rPr>
                  <a:t>budaya</a:t>
                </a:r>
                <a:r>
                  <a:rPr lang="en-US" sz="1600" dirty="0">
                    <a:latin typeface="Arial MT"/>
                  </a:rPr>
                  <a:t> </a:t>
                </a:r>
                <a:r>
                  <a:rPr lang="en-US" sz="1600" dirty="0" err="1">
                    <a:latin typeface="Arial MT"/>
                  </a:rPr>
                  <a:t>sendiri</a:t>
                </a:r>
                <a:r>
                  <a:rPr lang="en-US" sz="1600" dirty="0">
                    <a:latin typeface="Arial MT"/>
                  </a:rPr>
                  <a:t>.</a:t>
                </a:r>
                <a:endParaRPr lang="en-US" sz="1600" dirty="0"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sz="1600" dirty="0">
                    <a:latin typeface="Arial MT"/>
                  </a:rPr>
                  <a:t>Menikmati seni dan budaya semua suku</a:t>
                </a:r>
                <a:r>
                  <a:rPr lang="en-US" sz="1600" dirty="0" smtClean="0">
                    <a:latin typeface="Arial MT"/>
                  </a:rPr>
                  <a:t>.</a:t>
                </a:r>
                <a:endParaRPr lang="en-US" sz="1600" dirty="0">
                  <a:latin typeface="Arial MT"/>
                </a:endParaRPr>
              </a:p>
            </p:txBody>
          </p:sp>
        </p:grpSp>
        <p:pic>
          <p:nvPicPr>
            <p:cNvPr id="14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845" y="5865181"/>
              <a:ext cx="206477" cy="215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3542804" y="1846615"/>
            <a:ext cx="1427870" cy="2330546"/>
            <a:chOff x="3542804" y="1846615"/>
            <a:chExt cx="1427870" cy="233054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12DC640-CD99-45C3-8CEE-953F478AC361}"/>
                </a:ext>
              </a:extLst>
            </p:cNvPr>
            <p:cNvPicPr/>
            <p:nvPr/>
          </p:nvPicPr>
          <p:blipFill rotWithShape="1">
            <a:blip r:embed="rId5"/>
            <a:srcRect l="67941" t="32353" r="23456" b="34118"/>
            <a:stretch/>
          </p:blipFill>
          <p:spPr bwMode="auto">
            <a:xfrm>
              <a:off x="3660578" y="1846615"/>
              <a:ext cx="1199809" cy="211604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3542804" y="3869384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Kelas V hal. 29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287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69909" y="817356"/>
            <a:ext cx="5756033" cy="3033287"/>
            <a:chOff x="578329" y="2840274"/>
            <a:chExt cx="5482229" cy="3655996"/>
          </a:xfrm>
        </p:grpSpPr>
        <p:sp>
          <p:nvSpPr>
            <p:cNvPr id="4" name="Google Shape;976;p35"/>
            <p:cNvSpPr/>
            <p:nvPr/>
          </p:nvSpPr>
          <p:spPr>
            <a:xfrm>
              <a:off x="2127329" y="4402274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41" y="0"/>
                  </a:moveTo>
                  <a:lnTo>
                    <a:pt x="1" y="441"/>
                  </a:lnTo>
                  <a:lnTo>
                    <a:pt x="441" y="869"/>
                  </a:lnTo>
                  <a:lnTo>
                    <a:pt x="870" y="44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77;p35"/>
            <p:cNvSpPr/>
            <p:nvPr/>
          </p:nvSpPr>
          <p:spPr>
            <a:xfrm>
              <a:off x="1997254" y="4532649"/>
              <a:ext cx="21750" cy="21750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29" y="0"/>
                  </a:moveTo>
                  <a:lnTo>
                    <a:pt x="1" y="429"/>
                  </a:lnTo>
                  <a:lnTo>
                    <a:pt x="429" y="869"/>
                  </a:lnTo>
                  <a:lnTo>
                    <a:pt x="870" y="429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78;p35"/>
            <p:cNvSpPr/>
            <p:nvPr/>
          </p:nvSpPr>
          <p:spPr>
            <a:xfrm>
              <a:off x="2094879" y="4413274"/>
              <a:ext cx="21775" cy="21750"/>
            </a:xfrm>
            <a:custGeom>
              <a:avLst/>
              <a:gdLst/>
              <a:ahLst/>
              <a:cxnLst/>
              <a:rect l="l" t="t" r="r" b="b"/>
              <a:pathLst>
                <a:path w="871" h="870" extrusionOk="0">
                  <a:moveTo>
                    <a:pt x="430" y="1"/>
                  </a:moveTo>
                  <a:lnTo>
                    <a:pt x="1" y="429"/>
                  </a:lnTo>
                  <a:lnTo>
                    <a:pt x="430" y="870"/>
                  </a:lnTo>
                  <a:lnTo>
                    <a:pt x="870" y="429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79;p35"/>
            <p:cNvSpPr/>
            <p:nvPr/>
          </p:nvSpPr>
          <p:spPr>
            <a:xfrm>
              <a:off x="2116629" y="4434999"/>
              <a:ext cx="21750" cy="21775"/>
            </a:xfrm>
            <a:custGeom>
              <a:avLst/>
              <a:gdLst/>
              <a:ahLst/>
              <a:cxnLst/>
              <a:rect l="l" t="t" r="r" b="b"/>
              <a:pathLst>
                <a:path w="870" h="871" extrusionOk="0">
                  <a:moveTo>
                    <a:pt x="429" y="1"/>
                  </a:moveTo>
                  <a:lnTo>
                    <a:pt x="0" y="430"/>
                  </a:lnTo>
                  <a:lnTo>
                    <a:pt x="429" y="870"/>
                  </a:lnTo>
                  <a:lnTo>
                    <a:pt x="869" y="43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80;p35"/>
            <p:cNvSpPr/>
            <p:nvPr/>
          </p:nvSpPr>
          <p:spPr>
            <a:xfrm>
              <a:off x="2007979" y="4500199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69" y="429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81;p35"/>
            <p:cNvSpPr/>
            <p:nvPr/>
          </p:nvSpPr>
          <p:spPr>
            <a:xfrm>
              <a:off x="2029704" y="4521924"/>
              <a:ext cx="21750" cy="21450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1"/>
                  </a:moveTo>
                  <a:lnTo>
                    <a:pt x="0" y="429"/>
                  </a:lnTo>
                  <a:lnTo>
                    <a:pt x="441" y="858"/>
                  </a:lnTo>
                  <a:lnTo>
                    <a:pt x="870" y="429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82;p35"/>
            <p:cNvSpPr/>
            <p:nvPr/>
          </p:nvSpPr>
          <p:spPr>
            <a:xfrm>
              <a:off x="2040729" y="4467449"/>
              <a:ext cx="43175" cy="43500"/>
            </a:xfrm>
            <a:custGeom>
              <a:avLst/>
              <a:gdLst/>
              <a:ahLst/>
              <a:cxnLst/>
              <a:rect l="l" t="t" r="r" b="b"/>
              <a:pathLst>
                <a:path w="1727" h="1740" extrusionOk="0">
                  <a:moveTo>
                    <a:pt x="429" y="1"/>
                  </a:moveTo>
                  <a:lnTo>
                    <a:pt x="0" y="441"/>
                  </a:lnTo>
                  <a:lnTo>
                    <a:pt x="1298" y="1739"/>
                  </a:lnTo>
                  <a:lnTo>
                    <a:pt x="1726" y="13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83;p35"/>
            <p:cNvSpPr/>
            <p:nvPr/>
          </p:nvSpPr>
          <p:spPr>
            <a:xfrm>
              <a:off x="2062154" y="4445724"/>
              <a:ext cx="43475" cy="43475"/>
            </a:xfrm>
            <a:custGeom>
              <a:avLst/>
              <a:gdLst/>
              <a:ahLst/>
              <a:cxnLst/>
              <a:rect l="l" t="t" r="r" b="b"/>
              <a:pathLst>
                <a:path w="1739" h="1739" extrusionOk="0">
                  <a:moveTo>
                    <a:pt x="441" y="1"/>
                  </a:moveTo>
                  <a:lnTo>
                    <a:pt x="0" y="441"/>
                  </a:lnTo>
                  <a:lnTo>
                    <a:pt x="1310" y="1739"/>
                  </a:lnTo>
                  <a:lnTo>
                    <a:pt x="1739" y="1310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84;p35"/>
            <p:cNvSpPr/>
            <p:nvPr/>
          </p:nvSpPr>
          <p:spPr>
            <a:xfrm>
              <a:off x="2083879" y="5000249"/>
              <a:ext cx="14600" cy="14925"/>
            </a:xfrm>
            <a:custGeom>
              <a:avLst/>
              <a:gdLst/>
              <a:ahLst/>
              <a:cxnLst/>
              <a:rect l="l" t="t" r="r" b="b"/>
              <a:pathLst>
                <a:path w="584" h="597" extrusionOk="0">
                  <a:moveTo>
                    <a:pt x="0" y="1"/>
                  </a:moveTo>
                  <a:lnTo>
                    <a:pt x="0" y="596"/>
                  </a:lnTo>
                  <a:lnTo>
                    <a:pt x="584" y="59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85;p35"/>
            <p:cNvSpPr/>
            <p:nvPr/>
          </p:nvSpPr>
          <p:spPr>
            <a:xfrm>
              <a:off x="2069304" y="5074374"/>
              <a:ext cx="44075" cy="44075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583" y="1"/>
                  </a:moveTo>
                  <a:lnTo>
                    <a:pt x="583" y="596"/>
                  </a:lnTo>
                  <a:lnTo>
                    <a:pt x="0" y="596"/>
                  </a:lnTo>
                  <a:lnTo>
                    <a:pt x="0" y="1179"/>
                  </a:lnTo>
                  <a:lnTo>
                    <a:pt x="583" y="1179"/>
                  </a:lnTo>
                  <a:lnTo>
                    <a:pt x="583" y="1763"/>
                  </a:lnTo>
                  <a:lnTo>
                    <a:pt x="1167" y="1763"/>
                  </a:lnTo>
                  <a:lnTo>
                    <a:pt x="1167" y="1179"/>
                  </a:lnTo>
                  <a:lnTo>
                    <a:pt x="1762" y="1179"/>
                  </a:lnTo>
                  <a:lnTo>
                    <a:pt x="1762" y="596"/>
                  </a:lnTo>
                  <a:lnTo>
                    <a:pt x="1167" y="596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86;p35"/>
            <p:cNvSpPr/>
            <p:nvPr/>
          </p:nvSpPr>
          <p:spPr>
            <a:xfrm>
              <a:off x="1730254" y="5638124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987;p35"/>
            <p:cNvGrpSpPr/>
            <p:nvPr/>
          </p:nvGrpSpPr>
          <p:grpSpPr>
            <a:xfrm>
              <a:off x="1248954" y="2840274"/>
              <a:ext cx="4811603" cy="1965350"/>
              <a:chOff x="2214100" y="1127025"/>
              <a:chExt cx="4811603" cy="1965350"/>
            </a:xfrm>
          </p:grpSpPr>
          <p:grpSp>
            <p:nvGrpSpPr>
              <p:cNvPr id="32" name="Google Shape;988;p35"/>
              <p:cNvGrpSpPr/>
              <p:nvPr/>
            </p:nvGrpSpPr>
            <p:grpSpPr>
              <a:xfrm>
                <a:off x="2290300" y="1127025"/>
                <a:ext cx="4735403" cy="1250200"/>
                <a:chOff x="2290300" y="1127025"/>
                <a:chExt cx="4735403" cy="1250200"/>
              </a:xfrm>
            </p:grpSpPr>
            <p:sp>
              <p:nvSpPr>
                <p:cNvPr id="34" name="Google Shape;990;p35"/>
                <p:cNvSpPr/>
                <p:nvPr/>
              </p:nvSpPr>
              <p:spPr>
                <a:xfrm>
                  <a:off x="2418425" y="1127025"/>
                  <a:ext cx="4437156" cy="53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16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latin typeface="Arial MT"/>
                    </a:rPr>
                    <a:t>Guru </a:t>
                  </a:r>
                  <a:r>
                    <a:rPr lang="en-US" sz="1200" dirty="0">
                      <a:latin typeface="Arial MT"/>
                    </a:rPr>
                    <a:t>bersama peserta didik membuat </a:t>
                  </a:r>
                  <a:r>
                    <a:rPr lang="en-US" sz="1200" dirty="0" smtClean="0">
                      <a:latin typeface="Arial MT"/>
                    </a:rPr>
                    <a:t>kesimpulan.</a:t>
                  </a:r>
                  <a:endParaRPr lang="en-US" sz="1200" dirty="0">
                    <a:latin typeface="Arial MT"/>
                  </a:endParaRPr>
                </a:p>
                <a:p>
                  <a:r>
                    <a:rPr lang="en-US" sz="1200" dirty="0" smtClean="0">
                      <a:solidFill>
                        <a:srgbClr val="0070C0"/>
                      </a:solidFill>
                      <a:latin typeface="Arial MT"/>
                      <a:cs typeface="Arial" panose="020B0604020202020204" pitchFamily="34" charset="0"/>
                    </a:rPr>
                    <a:t> </a:t>
                  </a:r>
                  <a:endParaRPr lang="id-ID" sz="1200" dirty="0">
                    <a:solidFill>
                      <a:srgbClr val="0070C0"/>
                    </a:solidFill>
                    <a:latin typeface="Arial M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Google Shape;991;p35"/>
                <p:cNvSpPr/>
                <p:nvPr/>
              </p:nvSpPr>
              <p:spPr>
                <a:xfrm>
                  <a:off x="2290300" y="1140750"/>
                  <a:ext cx="4735403" cy="123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29" h="49459" extrusionOk="0">
                      <a:moveTo>
                        <a:pt x="112896" y="0"/>
                      </a:moveTo>
                      <a:lnTo>
                        <a:pt x="121992" y="13347"/>
                      </a:lnTo>
                      <a:lnTo>
                        <a:pt x="115634" y="22467"/>
                      </a:lnTo>
                      <a:lnTo>
                        <a:pt x="24396" y="22467"/>
                      </a:lnTo>
                      <a:lnTo>
                        <a:pt x="24396" y="22432"/>
                      </a:lnTo>
                      <a:lnTo>
                        <a:pt x="24373" y="22432"/>
                      </a:lnTo>
                      <a:lnTo>
                        <a:pt x="0" y="46804"/>
                      </a:lnTo>
                      <a:lnTo>
                        <a:pt x="2644" y="49459"/>
                      </a:lnTo>
                      <a:lnTo>
                        <a:pt x="25897" y="26194"/>
                      </a:lnTo>
                      <a:lnTo>
                        <a:pt x="117587" y="26194"/>
                      </a:lnTo>
                      <a:lnTo>
                        <a:pt x="126528" y="13383"/>
                      </a:lnTo>
                      <a:lnTo>
                        <a:pt x="11758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" name="Google Shape;992;p35"/>
              <p:cNvSpPr/>
              <p:nvPr/>
            </p:nvSpPr>
            <p:spPr>
              <a:xfrm>
                <a:off x="2214100" y="1939525"/>
                <a:ext cx="809950" cy="1152850"/>
              </a:xfrm>
              <a:custGeom>
                <a:avLst/>
                <a:gdLst/>
                <a:ahLst/>
                <a:cxnLst/>
                <a:rect l="l" t="t" r="r" b="b"/>
                <a:pathLst>
                  <a:path w="32398" h="46114" extrusionOk="0">
                    <a:moveTo>
                      <a:pt x="0" y="0"/>
                    </a:moveTo>
                    <a:lnTo>
                      <a:pt x="0" y="46113"/>
                    </a:lnTo>
                    <a:lnTo>
                      <a:pt x="23384" y="22729"/>
                    </a:lnTo>
                    <a:lnTo>
                      <a:pt x="25754" y="20372"/>
                    </a:lnTo>
                    <a:lnTo>
                      <a:pt x="32397" y="13728"/>
                    </a:lnTo>
                    <a:cubicBezTo>
                      <a:pt x="24158" y="5299"/>
                      <a:pt x="12692" y="6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994;p35"/>
            <p:cNvGrpSpPr/>
            <p:nvPr/>
          </p:nvGrpSpPr>
          <p:grpSpPr>
            <a:xfrm>
              <a:off x="1248954" y="4805599"/>
              <a:ext cx="4811604" cy="1690671"/>
              <a:chOff x="2214100" y="3092350"/>
              <a:chExt cx="4811604" cy="1690671"/>
            </a:xfrm>
          </p:grpSpPr>
          <p:grpSp>
            <p:nvGrpSpPr>
              <p:cNvPr id="28" name="Google Shape;995;p35"/>
              <p:cNvGrpSpPr/>
              <p:nvPr/>
            </p:nvGrpSpPr>
            <p:grpSpPr>
              <a:xfrm>
                <a:off x="2290600" y="3708175"/>
                <a:ext cx="4735104" cy="1074846"/>
                <a:chOff x="2290600" y="3708175"/>
                <a:chExt cx="4735104" cy="1074846"/>
              </a:xfrm>
            </p:grpSpPr>
            <p:sp>
              <p:nvSpPr>
                <p:cNvPr id="30" name="Google Shape;997;p35"/>
                <p:cNvSpPr/>
                <p:nvPr/>
              </p:nvSpPr>
              <p:spPr>
                <a:xfrm>
                  <a:off x="3252649" y="3708175"/>
                  <a:ext cx="3602934" cy="87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55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54"/>
                      </a:lnTo>
                      <a:lnTo>
                        <a:pt x="78356" y="26254"/>
                      </a:lnTo>
                      <a:lnTo>
                        <a:pt x="87297" y="13419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31" name="Google Shape;998;p35"/>
                <p:cNvSpPr/>
                <p:nvPr/>
              </p:nvSpPr>
              <p:spPr>
                <a:xfrm>
                  <a:off x="2290600" y="3911026"/>
                  <a:ext cx="4735104" cy="871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517" h="27004" extrusionOk="0">
                      <a:moveTo>
                        <a:pt x="2632" y="1"/>
                      </a:moveTo>
                      <a:lnTo>
                        <a:pt x="0" y="2632"/>
                      </a:lnTo>
                      <a:lnTo>
                        <a:pt x="24384" y="26968"/>
                      </a:lnTo>
                      <a:lnTo>
                        <a:pt x="24384" y="27004"/>
                      </a:lnTo>
                      <a:lnTo>
                        <a:pt x="117575" y="27004"/>
                      </a:lnTo>
                      <a:lnTo>
                        <a:pt x="126516" y="14193"/>
                      </a:lnTo>
                      <a:lnTo>
                        <a:pt x="117575" y="810"/>
                      </a:lnTo>
                      <a:lnTo>
                        <a:pt x="112884" y="810"/>
                      </a:lnTo>
                      <a:lnTo>
                        <a:pt x="121980" y="14157"/>
                      </a:lnTo>
                      <a:lnTo>
                        <a:pt x="115622" y="23277"/>
                      </a:lnTo>
                      <a:lnTo>
                        <a:pt x="25885" y="23277"/>
                      </a:lnTo>
                      <a:lnTo>
                        <a:pt x="263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274300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Google Shape;999;p35"/>
              <p:cNvSpPr/>
              <p:nvPr/>
            </p:nvSpPr>
            <p:spPr>
              <a:xfrm>
                <a:off x="2214100" y="3092350"/>
                <a:ext cx="797450" cy="1127525"/>
              </a:xfrm>
              <a:custGeom>
                <a:avLst/>
                <a:gdLst/>
                <a:ahLst/>
                <a:cxnLst/>
                <a:rect l="l" t="t" r="r" b="b"/>
                <a:pathLst>
                  <a:path w="31898" h="45101" extrusionOk="0">
                    <a:moveTo>
                      <a:pt x="0" y="0"/>
                    </a:moveTo>
                    <a:lnTo>
                      <a:pt x="0" y="45101"/>
                    </a:lnTo>
                    <a:cubicBezTo>
                      <a:pt x="12431" y="45041"/>
                      <a:pt x="23694" y="40017"/>
                      <a:pt x="31897" y="318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001;p35"/>
            <p:cNvGrpSpPr/>
            <p:nvPr/>
          </p:nvGrpSpPr>
          <p:grpSpPr>
            <a:xfrm>
              <a:off x="1248954" y="3549583"/>
              <a:ext cx="4811603" cy="1256041"/>
              <a:chOff x="2214100" y="1836334"/>
              <a:chExt cx="4811603" cy="1256041"/>
            </a:xfrm>
          </p:grpSpPr>
          <p:grpSp>
            <p:nvGrpSpPr>
              <p:cNvPr id="24" name="Google Shape;1002;p35"/>
              <p:cNvGrpSpPr/>
              <p:nvPr/>
            </p:nvGrpSpPr>
            <p:grpSpPr>
              <a:xfrm>
                <a:off x="3035625" y="1836334"/>
                <a:ext cx="3990078" cy="828141"/>
                <a:chOff x="3035625" y="1836334"/>
                <a:chExt cx="3990078" cy="828141"/>
              </a:xfrm>
            </p:grpSpPr>
            <p:sp>
              <p:nvSpPr>
                <p:cNvPr id="26" name="Google Shape;1004;p35"/>
                <p:cNvSpPr/>
                <p:nvPr/>
              </p:nvSpPr>
              <p:spPr>
                <a:xfrm>
                  <a:off x="3078524" y="1836334"/>
                  <a:ext cx="3646968" cy="677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98" h="26243" extrusionOk="0">
                      <a:moveTo>
                        <a:pt x="14979" y="1"/>
                      </a:moveTo>
                      <a:cubicBezTo>
                        <a:pt x="6704" y="1"/>
                        <a:pt x="1" y="6704"/>
                        <a:pt x="1" y="14979"/>
                      </a:cubicBezTo>
                      <a:lnTo>
                        <a:pt x="1" y="26242"/>
                      </a:lnTo>
                      <a:lnTo>
                        <a:pt x="78356" y="26242"/>
                      </a:lnTo>
                      <a:lnTo>
                        <a:pt x="87297" y="13407"/>
                      </a:lnTo>
                      <a:lnTo>
                        <a:pt x="78356" y="1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274300" bIns="137150" anchor="ctr" anchorCtr="0">
                  <a:noAutofit/>
                </a:bodyPr>
                <a:lstStyle/>
                <a:p>
                  <a:endParaRPr lang="en-US" sz="1200" dirty="0" smtClean="0">
                    <a:latin typeface="Arial MT"/>
                  </a:endParaRPr>
                </a:p>
                <a:p>
                  <a:pPr marL="171450" lvl="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>
                      <a:latin typeface="Arial MT"/>
                    </a:rPr>
                    <a:t>Guru bersama peserta didik melakukan doa penutup </a:t>
                  </a:r>
                  <a:r>
                    <a:rPr lang="en-US" sz="1200" dirty="0" smtClean="0">
                      <a:latin typeface="Arial MT"/>
                    </a:rPr>
                    <a:t>pembelajaran agama </a:t>
                  </a:r>
                  <a:r>
                    <a:rPr lang="en-US" sz="1200" dirty="0">
                      <a:latin typeface="Arial MT"/>
                    </a:rPr>
                    <a:t>Buddha.</a:t>
                  </a:r>
                </a:p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7" name="Google Shape;1005;p35"/>
                <p:cNvSpPr/>
                <p:nvPr/>
              </p:nvSpPr>
              <p:spPr>
                <a:xfrm>
                  <a:off x="3035625" y="2008400"/>
                  <a:ext cx="3990078" cy="65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24" h="26243" extrusionOk="0">
                      <a:moveTo>
                        <a:pt x="109491" y="1"/>
                      </a:moveTo>
                      <a:lnTo>
                        <a:pt x="118599" y="13360"/>
                      </a:lnTo>
                      <a:lnTo>
                        <a:pt x="112229" y="22504"/>
                      </a:lnTo>
                      <a:lnTo>
                        <a:pt x="1" y="22504"/>
                      </a:lnTo>
                      <a:lnTo>
                        <a:pt x="1" y="26242"/>
                      </a:lnTo>
                      <a:lnTo>
                        <a:pt x="114182" y="26242"/>
                      </a:lnTo>
                      <a:lnTo>
                        <a:pt x="123123" y="13407"/>
                      </a:lnTo>
                      <a:lnTo>
                        <a:pt x="11418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" name="Google Shape;1006;p35"/>
              <p:cNvSpPr/>
              <p:nvPr/>
            </p:nvSpPr>
            <p:spPr>
              <a:xfrm>
                <a:off x="2214100" y="2282425"/>
                <a:ext cx="1134975" cy="809950"/>
              </a:xfrm>
              <a:custGeom>
                <a:avLst/>
                <a:gdLst/>
                <a:ahLst/>
                <a:cxnLst/>
                <a:rect l="l" t="t" r="r" b="b"/>
                <a:pathLst>
                  <a:path w="45399" h="32398" extrusionOk="0">
                    <a:moveTo>
                      <a:pt x="32397" y="0"/>
                    </a:moveTo>
                    <a:lnTo>
                      <a:pt x="0" y="32397"/>
                    </a:lnTo>
                    <a:lnTo>
                      <a:pt x="45387" y="32397"/>
                    </a:lnTo>
                    <a:cubicBezTo>
                      <a:pt x="45399" y="32231"/>
                      <a:pt x="45399" y="32064"/>
                      <a:pt x="45399" y="31897"/>
                    </a:cubicBezTo>
                    <a:cubicBezTo>
                      <a:pt x="45399" y="19479"/>
                      <a:pt x="40434" y="8228"/>
                      <a:pt x="32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008;p35"/>
            <p:cNvGrpSpPr/>
            <p:nvPr/>
          </p:nvGrpSpPr>
          <p:grpSpPr>
            <a:xfrm>
              <a:off x="1247087" y="4744197"/>
              <a:ext cx="4811603" cy="858925"/>
              <a:chOff x="2214100" y="3030850"/>
              <a:chExt cx="4811603" cy="858925"/>
            </a:xfrm>
          </p:grpSpPr>
          <p:sp>
            <p:nvSpPr>
              <p:cNvPr id="22" name="Google Shape;1012;p35"/>
              <p:cNvSpPr/>
              <p:nvPr/>
            </p:nvSpPr>
            <p:spPr>
              <a:xfrm>
                <a:off x="3035624" y="3030850"/>
                <a:ext cx="3990079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13;p35"/>
              <p:cNvSpPr/>
              <p:nvPr/>
            </p:nvSpPr>
            <p:spPr>
              <a:xfrm>
                <a:off x="2214100" y="3092350"/>
                <a:ext cx="1134675" cy="797425"/>
              </a:xfrm>
              <a:custGeom>
                <a:avLst/>
                <a:gdLst/>
                <a:ahLst/>
                <a:cxnLst/>
                <a:rect l="l" t="t" r="r" b="b"/>
                <a:pathLst>
                  <a:path w="45387" h="31897" extrusionOk="0">
                    <a:moveTo>
                      <a:pt x="0" y="0"/>
                    </a:moveTo>
                    <a:lnTo>
                      <a:pt x="31897" y="31897"/>
                    </a:lnTo>
                    <a:cubicBezTo>
                      <a:pt x="40124" y="23741"/>
                      <a:pt x="45256" y="12478"/>
                      <a:pt x="45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" name="Google Shape;1015;p35"/>
            <p:cNvSpPr/>
            <p:nvPr/>
          </p:nvSpPr>
          <p:spPr>
            <a:xfrm>
              <a:off x="578329" y="4127524"/>
              <a:ext cx="1330850" cy="1330850"/>
            </a:xfrm>
            <a:custGeom>
              <a:avLst/>
              <a:gdLst/>
              <a:ahLst/>
              <a:cxnLst/>
              <a:rect l="l" t="t" r="r" b="b"/>
              <a:pathLst>
                <a:path w="53234" h="53234" extrusionOk="0">
                  <a:moveTo>
                    <a:pt x="26611" y="1"/>
                  </a:moveTo>
                  <a:cubicBezTo>
                    <a:pt x="11919" y="1"/>
                    <a:pt x="1" y="11919"/>
                    <a:pt x="1" y="26623"/>
                  </a:cubicBezTo>
                  <a:cubicBezTo>
                    <a:pt x="1" y="40756"/>
                    <a:pt x="11002" y="52317"/>
                    <a:pt x="24920" y="53186"/>
                  </a:cubicBezTo>
                  <a:cubicBezTo>
                    <a:pt x="25480" y="53222"/>
                    <a:pt x="26051" y="53234"/>
                    <a:pt x="26611" y="53234"/>
                  </a:cubicBezTo>
                  <a:cubicBezTo>
                    <a:pt x="41315" y="53234"/>
                    <a:pt x="53233" y="41315"/>
                    <a:pt x="53233" y="26623"/>
                  </a:cubicBezTo>
                  <a:cubicBezTo>
                    <a:pt x="53233" y="17098"/>
                    <a:pt x="48245" y="8740"/>
                    <a:pt x="40732" y="4037"/>
                  </a:cubicBezTo>
                  <a:cubicBezTo>
                    <a:pt x="36636" y="1477"/>
                    <a:pt x="31802" y="1"/>
                    <a:pt x="26611" y="1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 dirty="0" smtClean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Penutup</a:t>
              </a:r>
              <a:endParaRPr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" name="Google Shape;1004;p35"/>
            <p:cNvSpPr/>
            <p:nvPr/>
          </p:nvSpPr>
          <p:spPr>
            <a:xfrm>
              <a:off x="2381761" y="4505347"/>
              <a:ext cx="3304515" cy="803825"/>
            </a:xfrm>
            <a:custGeom>
              <a:avLst/>
              <a:gdLst/>
              <a:ahLst/>
              <a:cxnLst/>
              <a:rect l="l" t="t" r="r" b="b"/>
              <a:pathLst>
                <a:path w="87298" h="26243" extrusionOk="0">
                  <a:moveTo>
                    <a:pt x="14979" y="1"/>
                  </a:moveTo>
                  <a:cubicBezTo>
                    <a:pt x="6704" y="1"/>
                    <a:pt x="1" y="6704"/>
                    <a:pt x="1" y="14979"/>
                  </a:cubicBezTo>
                  <a:lnTo>
                    <a:pt x="1" y="26242"/>
                  </a:lnTo>
                  <a:lnTo>
                    <a:pt x="78356" y="26242"/>
                  </a:lnTo>
                  <a:lnTo>
                    <a:pt x="87297" y="13407"/>
                  </a:lnTo>
                  <a:lnTo>
                    <a:pt x="78356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274300" bIns="137150" anchor="ctr" anchorCtr="0">
              <a:no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solidFill>
                    <a:srgbClr val="002060"/>
                  </a:solidFill>
                  <a:latin typeface="Arial MT"/>
                </a:rPr>
                <a:t>Guru meminta peserta didik untuk memperkenalkan diri dan bercerita tentang identitas dirinya sebagai bagian dari umat Buddha.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48272" y="5501443"/>
              <a:ext cx="3400135" cy="556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memberikan tugas-tugas untuk pertemuan selanjutnya.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9052" y="6009158"/>
            <a:ext cx="5754071" cy="2150812"/>
            <a:chOff x="668103" y="5789297"/>
            <a:chExt cx="5154171" cy="2261420"/>
          </a:xfrm>
        </p:grpSpPr>
        <p:pic>
          <p:nvPicPr>
            <p:cNvPr id="38" name="image178.png">
              <a:extLst>
                <a:ext uri="{FF2B5EF4-FFF2-40B4-BE49-F238E27FC236}">
                  <a16:creationId xmlns:a16="http://schemas.microsoft.com/office/drawing/2014/main" id="{6AFDA25C-82AF-4C0B-9FBF-70325A9600B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8103" y="5789297"/>
              <a:ext cx="5154171" cy="2261420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1313744" y="6320701"/>
              <a:ext cx="3903444" cy="1262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latin typeface="Arial MT"/>
                </a:rPr>
                <a:t>Refleksi Guru:</a:t>
              </a:r>
            </a:p>
            <a:p>
              <a:pPr marL="177800" indent="-17780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Apa </a:t>
              </a:r>
              <a:r>
                <a:rPr lang="en-US" sz="1200" dirty="0">
                  <a:latin typeface="Arial MT"/>
                </a:rPr>
                <a:t>yang bisa diperbaiki dari seluruh kegiatan ini? </a:t>
              </a:r>
              <a:endParaRPr lang="en-US" sz="1200" dirty="0" smtClean="0"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Apabila </a:t>
              </a:r>
              <a:r>
                <a:rPr lang="en-US" sz="1200" dirty="0">
                  <a:latin typeface="Arial MT"/>
                </a:rPr>
                <a:t>bisa diulang, apa yang akan dilakukan untuk membuat pembelajaran lebih baik? </a:t>
              </a:r>
              <a:endParaRPr lang="en-US" sz="1200" dirty="0" smtClean="0"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Bagaimana </a:t>
              </a:r>
              <a:r>
                <a:rPr lang="en-US" sz="1200" dirty="0">
                  <a:latin typeface="Arial MT"/>
                </a:rPr>
                <a:t>keterlibatan peserta didik? </a:t>
              </a:r>
              <a:endParaRPr lang="en-US" sz="1200" dirty="0" smtClean="0">
                <a:latin typeface="Arial MT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Apa </a:t>
              </a:r>
              <a:r>
                <a:rPr lang="en-US" sz="1200" dirty="0">
                  <a:latin typeface="Arial MT"/>
                </a:rPr>
                <a:t>saja kesulitan yang dialami oleh peserta didik? 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33284" y="4269511"/>
            <a:ext cx="5177453" cy="1739649"/>
            <a:chOff x="833285" y="4269511"/>
            <a:chExt cx="4191870" cy="1739649"/>
          </a:xfrm>
        </p:grpSpPr>
        <p:sp>
          <p:nvSpPr>
            <p:cNvPr id="47" name="Google Shape;920;p34"/>
            <p:cNvSpPr/>
            <p:nvPr/>
          </p:nvSpPr>
          <p:spPr>
            <a:xfrm>
              <a:off x="833285" y="4269511"/>
              <a:ext cx="4191870" cy="1739649"/>
            </a:xfrm>
            <a:custGeom>
              <a:avLst/>
              <a:gdLst/>
              <a:ahLst/>
              <a:cxnLst/>
              <a:rect l="l" t="t" r="r" b="b"/>
              <a:pathLst>
                <a:path w="54841" h="48161" fill="none" extrusionOk="0">
                  <a:moveTo>
                    <a:pt x="13872" y="1905"/>
                  </a:moveTo>
                  <a:lnTo>
                    <a:pt x="5037" y="1905"/>
                  </a:lnTo>
                  <a:cubicBezTo>
                    <a:pt x="2251" y="1905"/>
                    <a:pt x="1" y="4167"/>
                    <a:pt x="1" y="6954"/>
                  </a:cubicBezTo>
                  <a:lnTo>
                    <a:pt x="1" y="34671"/>
                  </a:lnTo>
                  <a:cubicBezTo>
                    <a:pt x="1" y="37457"/>
                    <a:pt x="2251" y="39719"/>
                    <a:pt x="5037" y="39719"/>
                  </a:cubicBezTo>
                  <a:lnTo>
                    <a:pt x="20372" y="39719"/>
                  </a:lnTo>
                  <a:cubicBezTo>
                    <a:pt x="21015" y="39719"/>
                    <a:pt x="21634" y="40029"/>
                    <a:pt x="22015" y="40553"/>
                  </a:cubicBezTo>
                  <a:lnTo>
                    <a:pt x="25766" y="47054"/>
                  </a:lnTo>
                  <a:cubicBezTo>
                    <a:pt x="26587" y="48161"/>
                    <a:pt x="28254" y="48161"/>
                    <a:pt x="29064" y="47054"/>
                  </a:cubicBezTo>
                  <a:lnTo>
                    <a:pt x="32814" y="40553"/>
                  </a:lnTo>
                  <a:cubicBezTo>
                    <a:pt x="33207" y="40029"/>
                    <a:pt x="33815" y="39719"/>
                    <a:pt x="34469" y="39719"/>
                  </a:cubicBezTo>
                  <a:lnTo>
                    <a:pt x="49793" y="39719"/>
                  </a:lnTo>
                  <a:cubicBezTo>
                    <a:pt x="52579" y="39719"/>
                    <a:pt x="54841" y="37457"/>
                    <a:pt x="54841" y="34671"/>
                  </a:cubicBezTo>
                  <a:lnTo>
                    <a:pt x="54841" y="0"/>
                  </a:lnTo>
                </a:path>
              </a:pathLst>
            </a:custGeom>
            <a:solidFill>
              <a:schemeClr val="accent1"/>
            </a:solidFill>
            <a:ln w="40775" cap="flat" cmpd="sng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" name="Rectangle 1"/>
            <p:cNvSpPr/>
            <p:nvPr/>
          </p:nvSpPr>
          <p:spPr>
            <a:xfrm>
              <a:off x="1047136" y="4447152"/>
              <a:ext cx="396435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latin typeface="Arial MT"/>
                </a:rPr>
                <a:t>Refleksi </a:t>
              </a:r>
              <a:r>
                <a:rPr lang="en-US" sz="1200" b="1" dirty="0" smtClean="0">
                  <a:latin typeface="Arial MT"/>
                </a:rPr>
                <a:t>Siswa: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Manfaat apa yang </a:t>
              </a:r>
              <a:r>
                <a:rPr lang="en-US" sz="1200" dirty="0" smtClean="0">
                  <a:latin typeface="Arial MT"/>
                </a:rPr>
                <a:t>Kalian </a:t>
              </a:r>
              <a:r>
                <a:rPr lang="en-US" sz="1200" dirty="0">
                  <a:latin typeface="Arial MT"/>
                </a:rPr>
                <a:t>dapatkan dari pelajaran ini?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Apa yang dapat Kalian lakukan sebagai pribadi umat Buddha terhadap perbedaan yang ada?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Bagaimana </a:t>
              </a:r>
              <a:r>
                <a:rPr lang="en-US" sz="1200" dirty="0">
                  <a:latin typeface="Arial MT"/>
                </a:rPr>
                <a:t>perasaanmu setelah mempelajari topik ini?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en-US" sz="1200" b="1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36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505813" y="684854"/>
            <a:ext cx="5754071" cy="3157101"/>
            <a:chOff x="505813" y="684854"/>
            <a:chExt cx="5754071" cy="3400697"/>
          </a:xfrm>
        </p:grpSpPr>
        <p:grpSp>
          <p:nvGrpSpPr>
            <p:cNvPr id="41" name="Group 40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38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42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3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1300343" y="2108318"/>
            <a:ext cx="43577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Pedoman Penulisan Modula Ajar.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Buku Pendidikan Agama Buddha dan Budi Pekerti Kelas I Kurikulum 2013 Edisi Revisi 2019.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Arial MT"/>
              </a:rPr>
              <a:t>Buku Pendidikan Agama Buddha dan Budi Pekerti Kelas I </a:t>
            </a:r>
            <a:r>
              <a:rPr lang="en-US" sz="1200" dirty="0" smtClean="0">
                <a:latin typeface="Arial MT"/>
              </a:rPr>
              <a:t>2021.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130692" y="4734962"/>
            <a:ext cx="4527421" cy="3114809"/>
            <a:chOff x="1130692" y="4734962"/>
            <a:chExt cx="4527421" cy="3114809"/>
          </a:xfrm>
        </p:grpSpPr>
        <p:grpSp>
          <p:nvGrpSpPr>
            <p:cNvPr id="55" name="Google Shape;943;p34"/>
            <p:cNvGrpSpPr/>
            <p:nvPr/>
          </p:nvGrpSpPr>
          <p:grpSpPr>
            <a:xfrm>
              <a:off x="1130692" y="4734962"/>
              <a:ext cx="2056131" cy="702285"/>
              <a:chOff x="4577079" y="2159038"/>
              <a:chExt cx="1738025" cy="1330225"/>
            </a:xfrm>
          </p:grpSpPr>
          <p:grpSp>
            <p:nvGrpSpPr>
              <p:cNvPr id="57" name="Google Shape;946;p34"/>
              <p:cNvGrpSpPr/>
              <p:nvPr/>
            </p:nvGrpSpPr>
            <p:grpSpPr>
              <a:xfrm>
                <a:off x="4577079" y="2159038"/>
                <a:ext cx="1738025" cy="1330225"/>
                <a:chOff x="4618913" y="2088450"/>
                <a:chExt cx="1738025" cy="1330225"/>
              </a:xfrm>
            </p:grpSpPr>
            <p:sp>
              <p:nvSpPr>
                <p:cNvPr id="59" name="Google Shape;947;p34"/>
                <p:cNvSpPr/>
                <p:nvPr/>
              </p:nvSpPr>
              <p:spPr>
                <a:xfrm>
                  <a:off x="5989913" y="2088450"/>
                  <a:ext cx="367025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1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62" y="0"/>
                        <a:pt x="0" y="2262"/>
                        <a:pt x="0" y="5048"/>
                      </a:cubicBezTo>
                    </a:path>
                  </a:pathLst>
                </a:custGeom>
                <a:noFill/>
                <a:ln w="40775" cap="flat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948;p34"/>
                <p:cNvSpPr/>
                <p:nvPr/>
              </p:nvSpPr>
              <p:spPr>
                <a:xfrm>
                  <a:off x="4618913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83" y="1905"/>
                      </a:moveTo>
                      <a:lnTo>
                        <a:pt x="5036" y="1905"/>
                      </a:lnTo>
                      <a:cubicBezTo>
                        <a:pt x="2250" y="1905"/>
                        <a:pt x="0" y="4167"/>
                        <a:pt x="0" y="6954"/>
                      </a:cubicBezTo>
                      <a:lnTo>
                        <a:pt x="0" y="34671"/>
                      </a:lnTo>
                      <a:cubicBezTo>
                        <a:pt x="0" y="37457"/>
                        <a:pt x="2250" y="39719"/>
                        <a:pt x="5036" y="39719"/>
                      </a:cubicBezTo>
                      <a:lnTo>
                        <a:pt x="20372" y="39719"/>
                      </a:lnTo>
                      <a:cubicBezTo>
                        <a:pt x="21027" y="39719"/>
                        <a:pt x="21634" y="40029"/>
                        <a:pt x="22015" y="40553"/>
                      </a:cubicBezTo>
                      <a:lnTo>
                        <a:pt x="25765" y="47054"/>
                      </a:lnTo>
                      <a:cubicBezTo>
                        <a:pt x="26587" y="48161"/>
                        <a:pt x="28254" y="48161"/>
                        <a:pt x="29063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4" y="39719"/>
                        <a:pt x="34469" y="39719"/>
                      </a:cubicBezTo>
                      <a:lnTo>
                        <a:pt x="49792" y="39719"/>
                      </a:lnTo>
                      <a:cubicBezTo>
                        <a:pt x="52578" y="39719"/>
                        <a:pt x="54840" y="37457"/>
                        <a:pt x="54840" y="34671"/>
                      </a:cubicBezTo>
                      <a:lnTo>
                        <a:pt x="54840" y="0"/>
                      </a:lnTo>
                    </a:path>
                  </a:pathLst>
                </a:custGeom>
                <a:noFill/>
                <a:ln w="40775" cap="flat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8" name="Google Shape;955;p34"/>
              <p:cNvSpPr txBox="1"/>
              <p:nvPr/>
            </p:nvSpPr>
            <p:spPr>
              <a:xfrm>
                <a:off x="4615286" y="2596020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Lembar Kerja Siswa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dirty="0" smtClean="0">
                    <a:solidFill>
                      <a:schemeClr val="accent2">
                        <a:lumMod val="7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1</a:t>
                </a:r>
                <a:endParaRPr sz="1100" b="1" dirty="0">
                  <a:solidFill>
                    <a:schemeClr val="accent2">
                      <a:lumMod val="75000"/>
                    </a:schemeClr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6" name="Google Shape;943;p34"/>
            <p:cNvGrpSpPr/>
            <p:nvPr/>
          </p:nvGrpSpPr>
          <p:grpSpPr>
            <a:xfrm>
              <a:off x="3601982" y="4735586"/>
              <a:ext cx="2056131" cy="702285"/>
              <a:chOff x="4577079" y="2159038"/>
              <a:chExt cx="1738025" cy="1330225"/>
            </a:xfrm>
          </p:grpSpPr>
          <p:grpSp>
            <p:nvGrpSpPr>
              <p:cNvPr id="67" name="Google Shape;946;p34"/>
              <p:cNvGrpSpPr/>
              <p:nvPr/>
            </p:nvGrpSpPr>
            <p:grpSpPr>
              <a:xfrm>
                <a:off x="4577079" y="2159038"/>
                <a:ext cx="1738025" cy="1330225"/>
                <a:chOff x="4618913" y="2088450"/>
                <a:chExt cx="1738025" cy="1330225"/>
              </a:xfrm>
            </p:grpSpPr>
            <p:sp>
              <p:nvSpPr>
                <p:cNvPr id="69" name="Google Shape;947;p34"/>
                <p:cNvSpPr/>
                <p:nvPr/>
              </p:nvSpPr>
              <p:spPr>
                <a:xfrm>
                  <a:off x="5989913" y="2088450"/>
                  <a:ext cx="367025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1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62" y="0"/>
                        <a:pt x="0" y="2262"/>
                        <a:pt x="0" y="5048"/>
                      </a:cubicBezTo>
                    </a:path>
                  </a:pathLst>
                </a:custGeom>
                <a:noFill/>
                <a:ln w="40775" cap="flat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48;p34"/>
                <p:cNvSpPr/>
                <p:nvPr/>
              </p:nvSpPr>
              <p:spPr>
                <a:xfrm>
                  <a:off x="4618913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83" y="1905"/>
                      </a:moveTo>
                      <a:lnTo>
                        <a:pt x="5036" y="1905"/>
                      </a:lnTo>
                      <a:cubicBezTo>
                        <a:pt x="2250" y="1905"/>
                        <a:pt x="0" y="4167"/>
                        <a:pt x="0" y="6954"/>
                      </a:cubicBezTo>
                      <a:lnTo>
                        <a:pt x="0" y="34671"/>
                      </a:lnTo>
                      <a:cubicBezTo>
                        <a:pt x="0" y="37457"/>
                        <a:pt x="2250" y="39719"/>
                        <a:pt x="5036" y="39719"/>
                      </a:cubicBezTo>
                      <a:lnTo>
                        <a:pt x="20372" y="39719"/>
                      </a:lnTo>
                      <a:cubicBezTo>
                        <a:pt x="21027" y="39719"/>
                        <a:pt x="21634" y="40029"/>
                        <a:pt x="22015" y="40553"/>
                      </a:cubicBezTo>
                      <a:lnTo>
                        <a:pt x="25765" y="47054"/>
                      </a:lnTo>
                      <a:cubicBezTo>
                        <a:pt x="26587" y="48161"/>
                        <a:pt x="28254" y="48161"/>
                        <a:pt x="29063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4" y="39719"/>
                        <a:pt x="34469" y="39719"/>
                      </a:cubicBezTo>
                      <a:lnTo>
                        <a:pt x="49792" y="39719"/>
                      </a:lnTo>
                      <a:cubicBezTo>
                        <a:pt x="52578" y="39719"/>
                        <a:pt x="54840" y="37457"/>
                        <a:pt x="54840" y="34671"/>
                      </a:cubicBezTo>
                      <a:lnTo>
                        <a:pt x="54840" y="0"/>
                      </a:lnTo>
                    </a:path>
                  </a:pathLst>
                </a:custGeom>
                <a:noFill/>
                <a:ln w="40775" cap="flat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8" name="Google Shape;955;p34"/>
              <p:cNvSpPr txBox="1"/>
              <p:nvPr/>
            </p:nvSpPr>
            <p:spPr>
              <a:xfrm>
                <a:off x="4615286" y="2596020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Lembar Kerja Siswa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dirty="0" smtClean="0">
                    <a:solidFill>
                      <a:schemeClr val="accent2">
                        <a:lumMod val="7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2</a:t>
                </a:r>
                <a:endParaRPr sz="1100" b="1" dirty="0">
                  <a:solidFill>
                    <a:schemeClr val="accent2">
                      <a:lumMod val="75000"/>
                    </a:schemeClr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24" name="Picture 23"/>
            <p:cNvPicPr/>
            <p:nvPr/>
          </p:nvPicPr>
          <p:blipFill rotWithShape="1">
            <a:blip r:embed="rId4"/>
            <a:srcRect l="48398" t="27081" r="29487" b="19612"/>
            <a:stretch/>
          </p:blipFill>
          <p:spPr bwMode="auto">
            <a:xfrm>
              <a:off x="1175891" y="5601308"/>
              <a:ext cx="2010931" cy="22484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5" name="Picture 24"/>
            <p:cNvPicPr/>
            <p:nvPr/>
          </p:nvPicPr>
          <p:blipFill rotWithShape="1">
            <a:blip r:embed="rId5"/>
            <a:srcRect l="46220" t="23918" r="27796" b="13745"/>
            <a:stretch/>
          </p:blipFill>
          <p:spPr bwMode="auto">
            <a:xfrm>
              <a:off x="3382848" y="5829871"/>
              <a:ext cx="1654101" cy="20199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188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88876" y="897954"/>
            <a:ext cx="546485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Remedial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pPr algn="just"/>
            <a:r>
              <a:rPr lang="en-US" sz="1400" dirty="0" smtClean="0">
                <a:latin typeface="Arial MT"/>
              </a:rPr>
              <a:t>Guru </a:t>
            </a:r>
            <a:r>
              <a:rPr lang="en-US" sz="1400" dirty="0">
                <a:latin typeface="Arial MT"/>
              </a:rPr>
              <a:t>memberikan remedial terhadap peserta didik yang hasil belajarnya belum mencapai </a:t>
            </a:r>
            <a:r>
              <a:rPr lang="en-US" sz="1400" dirty="0" smtClean="0">
                <a:latin typeface="Arial MT"/>
              </a:rPr>
              <a:t>kompetensi yang diharapkan. </a:t>
            </a:r>
          </a:p>
          <a:p>
            <a:endParaRPr lang="en-US" dirty="0" smtClean="0">
              <a:latin typeface="Arial MT"/>
            </a:endParaRP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Pengayaan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</a:t>
            </a:r>
          </a:p>
          <a:p>
            <a:pPr algn="just"/>
            <a:r>
              <a:rPr lang="en-US" sz="1400" dirty="0" smtClean="0">
                <a:latin typeface="Arial MT"/>
              </a:rPr>
              <a:t>Sebagai </a:t>
            </a:r>
            <a:r>
              <a:rPr lang="en-US" sz="1400" dirty="0">
                <a:latin typeface="Arial MT"/>
              </a:rPr>
              <a:t>pengayaan, guru meminta peserta didik untuk menciptakan pantun bertema </a:t>
            </a:r>
            <a:r>
              <a:rPr lang="en-US" sz="1400" dirty="0" smtClean="0">
                <a:latin typeface="Arial MT"/>
              </a:rPr>
              <a:t>“Aku Beragama Buddha.”</a:t>
            </a:r>
            <a:endParaRPr lang="en-US" sz="1400" dirty="0">
              <a:latin typeface="Arial MT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99658" y="3344374"/>
            <a:ext cx="5754071" cy="3157101"/>
            <a:chOff x="505813" y="684854"/>
            <a:chExt cx="5754071" cy="3400697"/>
          </a:xfrm>
        </p:grpSpPr>
        <p:grpSp>
          <p:nvGrpSpPr>
            <p:cNvPr id="35" name="Group 34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49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51" name="Rectangle 50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36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5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7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4" name="Rectangle 53"/>
          <p:cNvSpPr/>
          <p:nvPr/>
        </p:nvSpPr>
        <p:spPr>
          <a:xfrm>
            <a:off x="1324237" y="4693257"/>
            <a:ext cx="47227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 dan Suyoto. 2021. </a:t>
            </a:r>
            <a:r>
              <a:rPr lang="en-US" sz="1200" i="1" dirty="0" smtClean="0">
                <a:latin typeface="Arial MT"/>
              </a:rPr>
              <a:t>Buku Pendidikan Agama Buddha dan Budi Pekerti Kelas 5</a:t>
            </a:r>
            <a:r>
              <a:rPr lang="en-US" sz="1200" dirty="0" smtClean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Sulaiman dan Bodhi Asih. </a:t>
            </a:r>
            <a:r>
              <a:rPr lang="en-US" sz="1200" dirty="0">
                <a:latin typeface="Arial MT"/>
              </a:rPr>
              <a:t>2021. </a:t>
            </a:r>
            <a:r>
              <a:rPr lang="en-US" sz="1200" i="1" dirty="0">
                <a:latin typeface="Arial MT"/>
              </a:rPr>
              <a:t>Buku Pendidikan Agama Buddha dan Budi Pekerti Kelas 5</a:t>
            </a:r>
            <a:r>
              <a:rPr lang="en-US" sz="1200" dirty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Sulan.2019. </a:t>
            </a:r>
            <a:r>
              <a:rPr lang="en-US" sz="1200" i="1" dirty="0" smtClean="0">
                <a:latin typeface="Arial MT"/>
              </a:rPr>
              <a:t>Buku Pendidikan Agama Buddha dan Budi Pekerti Kelas I Kurikulum 2013 Edisi Revisi 2019. </a:t>
            </a:r>
            <a:r>
              <a:rPr lang="en-US" sz="1200" dirty="0">
                <a:latin typeface="Arial MT"/>
              </a:rPr>
              <a:t>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Buku </a:t>
            </a:r>
            <a:r>
              <a:rPr lang="en-US" sz="1200" dirty="0">
                <a:latin typeface="Arial MT"/>
              </a:rPr>
              <a:t>Pendidikan Agama Buddha dan Budi Pekerti Kelas I </a:t>
            </a:r>
            <a:r>
              <a:rPr lang="en-US" sz="1200" dirty="0" smtClean="0">
                <a:latin typeface="Arial MT"/>
              </a:rPr>
              <a:t>2021.</a:t>
            </a:r>
          </a:p>
        </p:txBody>
      </p:sp>
    </p:spTree>
    <p:extLst>
      <p:ext uri="{BB962C8B-B14F-4D97-AF65-F5344CB8AC3E}">
        <p14:creationId xmlns:p14="http://schemas.microsoft.com/office/powerpoint/2010/main" val="313591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7836</TotalTime>
  <Words>1401</Words>
  <Application>Microsoft Office PowerPoint</Application>
  <PresentationFormat>Letter Paper (8.5x11 in)</PresentationFormat>
  <Paragraphs>282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9" baseType="lpstr">
      <vt:lpstr>Arial</vt:lpstr>
      <vt:lpstr>Arial MT</vt:lpstr>
      <vt:lpstr>Arial MT</vt:lpstr>
      <vt:lpstr>Arial Rounded MT Bold</vt:lpstr>
      <vt:lpstr>Arial Unicode MS</vt:lpstr>
      <vt:lpstr>Barlow ExtraBold</vt:lpstr>
      <vt:lpstr>Calibri</vt:lpstr>
      <vt:lpstr>Calibri Light</vt:lpstr>
      <vt:lpstr>Fira Sans Extra Condensed Medium</vt:lpstr>
      <vt:lpstr>Jokerman</vt:lpstr>
      <vt:lpstr>Open Sans</vt:lpstr>
      <vt:lpstr>Roboto</vt:lpstr>
      <vt:lpstr>Segoe UI</vt:lpstr>
      <vt:lpstr>Segoe UI Black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Sulan Hemajayo</cp:lastModifiedBy>
  <cp:revision>393</cp:revision>
  <dcterms:created xsi:type="dcterms:W3CDTF">2018-12-05T06:41:57Z</dcterms:created>
  <dcterms:modified xsi:type="dcterms:W3CDTF">2021-08-02T14:34:44Z</dcterms:modified>
</cp:coreProperties>
</file>